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1"/>
  </p:sldMasterIdLst>
  <p:notesMasterIdLst>
    <p:notesMasterId r:id="rId25"/>
  </p:notesMasterIdLst>
  <p:sldIdLst>
    <p:sldId id="256" r:id="rId2"/>
    <p:sldId id="375" r:id="rId3"/>
    <p:sldId id="417" r:id="rId4"/>
    <p:sldId id="418" r:id="rId5"/>
    <p:sldId id="419" r:id="rId6"/>
    <p:sldId id="525" r:id="rId7"/>
    <p:sldId id="412" r:id="rId8"/>
    <p:sldId id="442" r:id="rId9"/>
    <p:sldId id="443" r:id="rId10"/>
    <p:sldId id="444" r:id="rId11"/>
    <p:sldId id="445" r:id="rId12"/>
    <p:sldId id="446" r:id="rId13"/>
    <p:sldId id="448" r:id="rId14"/>
    <p:sldId id="455" r:id="rId15"/>
    <p:sldId id="454" r:id="rId16"/>
    <p:sldId id="456" r:id="rId17"/>
    <p:sldId id="458" r:id="rId18"/>
    <p:sldId id="291" r:id="rId19"/>
    <p:sldId id="293" r:id="rId20"/>
    <p:sldId id="294" r:id="rId21"/>
    <p:sldId id="315" r:id="rId22"/>
    <p:sldId id="316" r:id="rId23"/>
    <p:sldId id="29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25AC"/>
    <a:srgbClr val="43CE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86" autoAdjust="0"/>
  </p:normalViewPr>
  <p:slideViewPr>
    <p:cSldViewPr>
      <p:cViewPr varScale="1">
        <p:scale>
          <a:sx n="68" d="100"/>
          <a:sy n="68" d="100"/>
        </p:scale>
        <p:origin x="792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33C7-FB6B-40C7-81DD-ED276E406889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7019A-2EB3-408B-99DC-09CD038CE9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37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05B70-44B5-4E06-B4BA-F42F07033B96}" type="datetime1">
              <a:rPr lang="ru-RU" smtClean="0"/>
              <a:pPr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34B58D6-33FD-44A2-97DD-883A8F0C65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239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0977-BC37-4388-BB74-21309BB0E828}" type="datetime1">
              <a:rPr lang="ru-RU" smtClean="0"/>
              <a:pPr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34B58D6-33FD-44A2-97DD-883A8F0C65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99217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0977-BC37-4388-BB74-21309BB0E828}" type="datetime1">
              <a:rPr lang="ru-RU" smtClean="0"/>
              <a:pPr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34B58D6-33FD-44A2-97DD-883A8F0C65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804303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0977-BC37-4388-BB74-21309BB0E828}" type="datetime1">
              <a:rPr lang="ru-RU" smtClean="0"/>
              <a:pPr/>
              <a:t>26.03.2022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34B58D6-33FD-44A2-97DD-883A8F0C65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22728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0977-BC37-4388-BB74-21309BB0E828}" type="datetime1">
              <a:rPr lang="ru-RU" smtClean="0"/>
              <a:pPr/>
              <a:t>26.03.2022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34B58D6-33FD-44A2-97DD-883A8F0C65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814151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0977-BC37-4388-BB74-21309BB0E828}" type="datetime1">
              <a:rPr lang="ru-RU" smtClean="0"/>
              <a:pPr/>
              <a:t>26.03.2022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34B58D6-33FD-44A2-97DD-883A8F0C65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32857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D696-D7E2-4E76-BA27-2E1713366720}" type="datetime1">
              <a:rPr lang="ru-RU" smtClean="0"/>
              <a:pPr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58D6-33FD-44A2-97DD-883A8F0C65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456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4238-D872-40C4-95F3-A056420E126A}" type="datetime1">
              <a:rPr lang="ru-RU" smtClean="0"/>
              <a:pPr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58D6-33FD-44A2-97DD-883A8F0C65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0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AA18-DB3F-47E3-9C03-68894E3D7029}" type="datetime1">
              <a:rPr lang="ru-RU" smtClean="0"/>
              <a:pPr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58D6-33FD-44A2-97DD-883A8F0C65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826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4D58-FDDE-4D96-9E42-708A60758E84}" type="datetime1">
              <a:rPr lang="ru-RU" smtClean="0"/>
              <a:pPr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34B58D6-33FD-44A2-97DD-883A8F0C65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932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D975-6937-400F-997E-A15EC562C482}" type="datetime1">
              <a:rPr lang="ru-RU" smtClean="0"/>
              <a:pPr/>
              <a:t>26.03.2022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34B58D6-33FD-44A2-97DD-883A8F0C65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016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5F16-8C94-4A6E-9A3A-DD9E6E3B4782}" type="datetime1">
              <a:rPr lang="ru-RU" smtClean="0"/>
              <a:pPr/>
              <a:t>26.03.2022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34B58D6-33FD-44A2-97DD-883A8F0C65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4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A677-C465-4A1A-A16B-05833548F013}" type="datetime1">
              <a:rPr lang="ru-RU" smtClean="0"/>
              <a:pPr/>
              <a:t>26.03.2022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58D6-33FD-44A2-97DD-883A8F0C65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95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1311D-CA81-40DA-98BD-293BFBF20758}" type="datetime1">
              <a:rPr lang="ru-RU" smtClean="0"/>
              <a:pPr/>
              <a:t>26.03.2022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58D6-33FD-44A2-97DD-883A8F0C65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31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0CF4-43FF-4F30-9F37-EC9726D4084E}" type="datetime1">
              <a:rPr lang="ru-RU" smtClean="0"/>
              <a:pPr/>
              <a:t>26.03.2022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58D6-33FD-44A2-97DD-883A8F0C65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179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D8DA-8F9E-4935-AE59-3F6B3D67EECB}" type="datetime1">
              <a:rPr lang="ru-RU" smtClean="0"/>
              <a:pPr/>
              <a:t>26.03.2022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34B58D6-33FD-44A2-97DD-883A8F0C65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611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80977-BC37-4388-BB74-21309BB0E828}" type="datetime1">
              <a:rPr lang="ru-RU" smtClean="0"/>
              <a:pPr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34B58D6-33FD-44A2-97DD-883A8F0C65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45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2.png"/><Relationship Id="rId18" Type="http://schemas.openxmlformats.org/officeDocument/2006/relationships/image" Target="../media/image36.jpe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microsoft.com/office/2007/relationships/hdphoto" Target="../media/hdphoto4.wdp"/><Relationship Id="rId17" Type="http://schemas.openxmlformats.org/officeDocument/2006/relationships/image" Target="../media/image35.jpeg"/><Relationship Id="rId2" Type="http://schemas.openxmlformats.org/officeDocument/2006/relationships/image" Target="../media/image25.jpeg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5" Type="http://schemas.openxmlformats.org/officeDocument/2006/relationships/image" Target="../media/image33.jpeg"/><Relationship Id="rId10" Type="http://schemas.microsoft.com/office/2007/relationships/hdphoto" Target="../media/hdphoto3.wdp"/><Relationship Id="rId4" Type="http://schemas.openxmlformats.org/officeDocument/2006/relationships/image" Target="../media/image27.png"/><Relationship Id="rId9" Type="http://schemas.openxmlformats.org/officeDocument/2006/relationships/image" Target="../media/image30.png"/><Relationship Id="rId1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oipopp.ed-sp.net/" TargetMode="External"/><Relationship Id="rId2" Type="http://schemas.openxmlformats.org/officeDocument/2006/relationships/hyperlink" Target="http://sops.com.u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B9CB1-5400-45A1-B925-4513CD584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787782"/>
            <a:ext cx="9532845" cy="166683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ln w="0"/>
                <a:solidFill>
                  <a:srgbClr val="002060"/>
                </a:solidFill>
                <a:ea typeface="Segoe UI Black" panose="020B0A02040204020203" pitchFamily="34" charset="0"/>
                <a:cs typeface="Times New Roman" pitchFamily="18" charset="0"/>
              </a:rPr>
              <a:t>ФОРМУЛА ОСОБИСТІСНО-ПРОФЕСІЙНОГО УСПІХУ: ХТО Я?</a:t>
            </a:r>
            <a:br>
              <a:rPr lang="ru-RU" dirty="0">
                <a:ln w="0"/>
                <a:solidFill>
                  <a:srgbClr val="002060"/>
                </a:solidFill>
                <a:ea typeface="Segoe UI Black" panose="020B0A02040204020203" pitchFamily="34" charset="0"/>
                <a:cs typeface="Times New Roman" pitchFamily="18" charset="0"/>
              </a:rPr>
            </a:br>
            <a:endParaRPr lang="ru-UA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842090" y="4149080"/>
            <a:ext cx="6768752" cy="23762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uk-UA" sz="2000" i="1" dirty="0">
                <a:ln w="0"/>
                <a:solidFill>
                  <a:srgbClr val="002060"/>
                </a:solidFill>
              </a:rPr>
              <a:t>ЧЕРКАШИНА ТЕТЯНА ВІКТОРІВНА</a:t>
            </a:r>
            <a:r>
              <a:rPr lang="uk-UA" dirty="0">
                <a:ln w="0"/>
                <a:solidFill>
                  <a:srgbClr val="002060"/>
                </a:solidFill>
              </a:rPr>
              <a:t>,  </a:t>
            </a:r>
            <a:r>
              <a:rPr lang="uk-UA" i="1" dirty="0">
                <a:ln w="0"/>
                <a:solidFill>
                  <a:srgbClr val="002060"/>
                </a:solidFill>
              </a:rPr>
              <a:t>доктор педагогічних наук, професор кафедри педагогіки  психології і освітнього менеджменту КНЗ “Черкаський обласний інститут  післядипломної освіти педагогічних працівників Черкаської обласної ради”</a:t>
            </a:r>
            <a:r>
              <a:rPr lang="uk-UA" dirty="0">
                <a:ln w="0"/>
                <a:solidFill>
                  <a:srgbClr val="002060"/>
                </a:solidFill>
              </a:rPr>
              <a:t> </a:t>
            </a:r>
          </a:p>
          <a:p>
            <a:endParaRPr lang="uk-UA" sz="51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58D6-33FD-44A2-97DD-883A8F0C6510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704" y="2703160"/>
            <a:ext cx="5063602" cy="4017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6350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107" y="456657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ln w="0"/>
                <a:solidFill>
                  <a:srgbClr val="002060"/>
                </a:solidFill>
              </a:rPr>
              <a:t>Самоаналіз пам’яті</a:t>
            </a:r>
            <a:br>
              <a:rPr lang="uk-UA" dirty="0">
                <a:ln w="0"/>
                <a:solidFill>
                  <a:srgbClr val="002060"/>
                </a:solidFill>
              </a:rPr>
            </a:br>
            <a:endParaRPr lang="uk-UA" dirty="0">
              <a:ln w="0"/>
              <a:solidFill>
                <a:srgbClr val="002060"/>
              </a:solidFill>
            </a:endParaRPr>
          </a:p>
        </p:txBody>
      </p:sp>
      <p:pic>
        <p:nvPicPr>
          <p:cNvPr id="5" name="Объект 4" descr="ÐÐ°ÑÑÐ¸Ð½ÐºÐ¸ Ð¿Ð¾ Ð·Ð°Ð¿ÑÐ¾ÑÑ ÐºÐ°ÑÑÐ¸Ð½ÐºÐ¸ Ð²Ð½Ð¸Ð¼Ð°Ð½Ð¸Ðµ Ðº Ð»ÑÐ´ÑÐ¼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6080" y="2601590"/>
            <a:ext cx="5040559" cy="4127127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58D6-33FD-44A2-97DD-883A8F0C6510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8" name="Picture 5" descr="Уроки рисования">
            <a:extLst>
              <a:ext uri="{FF2B5EF4-FFF2-40B4-BE49-F238E27FC236}">
                <a16:creationId xmlns:a16="http://schemas.microsoft.com/office/drawing/2014/main" id="{73D55DF8-51A7-44BA-96C2-32F572853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41" y="949332"/>
            <a:ext cx="6562272" cy="590866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3F69A8C-8EDF-4F5B-9CCB-5FDFDA0444DC}"/>
              </a:ext>
            </a:extLst>
          </p:cNvPr>
          <p:cNvSpPr/>
          <p:nvPr/>
        </p:nvSpPr>
        <p:spPr>
          <a:xfrm>
            <a:off x="129210" y="1898372"/>
            <a:ext cx="65622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002060"/>
                </a:solidFill>
              </a:rPr>
              <a:t>Як пройшов період життя до першого року?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rgbClr val="002060"/>
                </a:solidFill>
              </a:rPr>
              <a:t>Хворів на захворювання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rgbClr val="002060"/>
                </a:solidFill>
              </a:rPr>
              <a:t>Лікувався в лікарні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rgbClr val="002060"/>
                </a:solidFill>
              </a:rPr>
              <a:t>Лікувався удома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rgbClr val="002060"/>
                </a:solidFill>
              </a:rPr>
              <a:t>Нічим не хворів</a:t>
            </a:r>
          </a:p>
          <a:p>
            <a:pPr algn="ctr"/>
            <a:r>
              <a:rPr lang="uk-UA" dirty="0">
                <a:solidFill>
                  <a:srgbClr val="002060"/>
                </a:solidFill>
              </a:rPr>
              <a:t>Щеплення зроблені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rgbClr val="002060"/>
                </a:solidFill>
              </a:rPr>
              <a:t>Своєчасно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rgbClr val="002060"/>
                </a:solidFill>
              </a:rPr>
              <a:t>Несвоєчасно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rgbClr val="002060"/>
                </a:solidFill>
              </a:rPr>
              <a:t> Не зроблені взагалі</a:t>
            </a:r>
          </a:p>
          <a:p>
            <a:pPr algn="ctr"/>
            <a:r>
              <a:rPr lang="uk-UA" dirty="0">
                <a:solidFill>
                  <a:srgbClr val="002060"/>
                </a:solidFill>
              </a:rPr>
              <a:t>Як пройшов період життя до 7 років?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rgbClr val="002060"/>
                </a:solidFill>
              </a:rPr>
              <a:t>Хворів часто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rgbClr val="002060"/>
                </a:solidFill>
              </a:rPr>
              <a:t> Хворів зрідка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rgbClr val="002060"/>
                </a:solidFill>
              </a:rPr>
              <a:t>Чи були травми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rgbClr val="002060"/>
                </a:solidFill>
              </a:rPr>
              <a:t> Не хворів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7250090-EE41-4005-9F50-ABD24ABB7264}"/>
              </a:ext>
            </a:extLst>
          </p:cNvPr>
          <p:cNvSpPr/>
          <p:nvPr/>
        </p:nvSpPr>
        <p:spPr>
          <a:xfrm>
            <a:off x="6689913" y="1745074"/>
            <a:ext cx="4742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>
                <a:solidFill>
                  <a:srgbClr val="002060"/>
                </a:solidFill>
              </a:rPr>
              <a:t>ЧИ ДОСТАТНЬО УВАЖНИЙ ТИ ДО СЕБЕ</a:t>
            </a:r>
            <a: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uk-U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84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3082" y="520407"/>
            <a:ext cx="8911687" cy="748353"/>
          </a:xfrm>
        </p:spPr>
        <p:txBody>
          <a:bodyPr>
            <a:normAutofit fontScale="90000"/>
          </a:bodyPr>
          <a:lstStyle/>
          <a:p>
            <a:pPr algn="ctr"/>
            <a:r>
              <a:rPr lang="uk-UA" i="1" dirty="0">
                <a:ln w="0"/>
                <a:solidFill>
                  <a:srgbClr val="002060"/>
                </a:solidFill>
              </a:rPr>
              <a:t>Самоаналіз пам’яті</a:t>
            </a:r>
            <a:br>
              <a:rPr lang="uk-UA" sz="3200" b="1" i="1" dirty="0">
                <a:ln w="0"/>
                <a:solidFill>
                  <a:schemeClr val="accent1"/>
                </a:solidFill>
              </a:rPr>
            </a:br>
            <a:endParaRPr lang="uk-UA" sz="3200" b="1" dirty="0">
              <a:ln w="0"/>
              <a:solidFill>
                <a:schemeClr val="accent1"/>
              </a:solidFill>
            </a:endParaRPr>
          </a:p>
        </p:txBody>
      </p:sp>
      <p:pic>
        <p:nvPicPr>
          <p:cNvPr id="5" name="Объект 4" descr="ÐÐ°ÑÑÐ¸Ð½ÐºÐ¸ Ð¿Ð¾ Ð·Ð°Ð¿ÑÐ¾ÑÑ ÐºÐ°ÑÑÐ¸Ð½ÐºÐ¸ Ð²Ð½Ð¸Ð¼Ð°Ð½Ð¸Ðµ Ðº Ð»ÑÐ´ÑÐ¼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7225" y="3151187"/>
            <a:ext cx="2619375" cy="174307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58D6-33FD-44A2-97DD-883A8F0C6510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67408" y="1396978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002060"/>
                </a:solidFill>
              </a:rPr>
              <a:t>ЧИ ДОСТАТНЬО УВАЖНИЙ ТИ ДО СЕБЕ?</a:t>
            </a:r>
          </a:p>
        </p:txBody>
      </p:sp>
      <p:pic>
        <p:nvPicPr>
          <p:cNvPr id="8" name="Picture 5" descr="Уроки рисования">
            <a:extLst>
              <a:ext uri="{FF2B5EF4-FFF2-40B4-BE49-F238E27FC236}">
                <a16:creationId xmlns:a16="http://schemas.microsoft.com/office/drawing/2014/main" id="{488E6B75-2472-48E2-A0B3-383C2112A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4" y="1396978"/>
            <a:ext cx="8491015" cy="598146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4D8569A-3086-4AE5-9844-99662648CF5B}"/>
              </a:ext>
            </a:extLst>
          </p:cNvPr>
          <p:cNvSpPr/>
          <p:nvPr/>
        </p:nvSpPr>
        <p:spPr>
          <a:xfrm>
            <a:off x="802170" y="2287080"/>
            <a:ext cx="6974505" cy="3779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</a:rPr>
              <a:t>Якщо ти хронічно хворієш і постійно лікуєшся, постарайся пригадати, коли ти відчув себе не хворим, тобто коли ти не повірив лікарям і тому, що вони говорили про твоє здоров'я? </a:t>
            </a:r>
          </a:p>
          <a:p>
            <a:pPr algn="ctr"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</a:rPr>
              <a:t>Якщо таке почуття прийшло до тебе, але ти, в силу різних причин не зміг чинити опір призначеному лікуванню і безуспішно лікуєшся вже тривалий час - знай, ти не любиш себе, не знаєш себе, і звик перекладати відповідальність за своє здоров'я на інших [10]</a:t>
            </a:r>
          </a:p>
        </p:txBody>
      </p:sp>
      <p:pic>
        <p:nvPicPr>
          <p:cNvPr id="9" name="Объект 4" descr="ÐÐ°ÑÑÐ¸Ð½ÐºÐ¸ Ð¿Ð¾ Ð·Ð°Ð¿ÑÐ¾ÑÑ ÐºÐ°ÑÑÐ¸Ð½ÐºÐ¸ Ð²Ð½Ð¸Ð¼Ð°Ð½Ð¸Ðµ Ðº Ð»ÑÐ´ÑÐ¼">
            <a:extLst>
              <a:ext uri="{FF2B5EF4-FFF2-40B4-BE49-F238E27FC236}">
                <a16:creationId xmlns:a16="http://schemas.microsoft.com/office/drawing/2014/main" id="{A34656F8-56EF-4317-AD27-C526DA5B76B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2170" y="2924944"/>
            <a:ext cx="5040559" cy="4127127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76570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375587"/>
            <a:ext cx="9872931" cy="1280890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ln w="0"/>
                <a:solidFill>
                  <a:srgbClr val="002060"/>
                </a:solidFill>
              </a:rPr>
              <a:t>Складники індивідуального ресурсу сил</a:t>
            </a:r>
          </a:p>
        </p:txBody>
      </p:sp>
      <p:pic>
        <p:nvPicPr>
          <p:cNvPr id="6" name="Picture 2" descr="Картинки по запросу рисунки с изображением человека с чувством меры">
            <a:extLst>
              <a:ext uri="{FF2B5EF4-FFF2-40B4-BE49-F238E27FC236}">
                <a16:creationId xmlns:a16="http://schemas.microsoft.com/office/drawing/2014/main" id="{ACA792CF-F8FD-4433-888E-2019D0684E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1358"/>
            <a:ext cx="5355291" cy="312402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58D6-33FD-44A2-97DD-883A8F0C6510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7" name="Picture 2" descr="ÐÑÐºÑÐ¾Ð¹ÑÐµ ÐºÐ½Ð¸Ð³Ñ Ñ Ð·ÐµÐ»ÐµÐ½Ð¾Ð¹ Ð¿ÑÐ¸ÑÐ¾Ð´Ð¾Ð¹ â ÑÑÐ¾ÐºÐ¾Ð²Ð¾Ðµ ÑÐ¾Ñ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709" y="1054440"/>
            <a:ext cx="4688356" cy="300874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20874714">
            <a:off x="8123650" y="2874456"/>
            <a:ext cx="245756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lvl="0" algn="ctr"/>
            <a:r>
              <a:rPr lang="uk-UA" dirty="0">
                <a:solidFill>
                  <a:srgbClr val="002060"/>
                </a:solidFill>
              </a:rPr>
              <a:t>КУЛЬТУРА БАЖАНЬ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CC23B00-2E47-4BD2-ADAB-51F57BADB43B}"/>
              </a:ext>
            </a:extLst>
          </p:cNvPr>
          <p:cNvSpPr/>
          <p:nvPr/>
        </p:nvSpPr>
        <p:spPr>
          <a:xfrm>
            <a:off x="1751857" y="187089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i="1" dirty="0">
                <a:solidFill>
                  <a:srgbClr val="002060"/>
                </a:solidFill>
              </a:rPr>
              <a:t>ПОЧУТТЯ МІРИ</a:t>
            </a:r>
          </a:p>
          <a:p>
            <a:pPr algn="ctr"/>
            <a:r>
              <a:rPr lang="uk-UA" i="1" dirty="0">
                <a:solidFill>
                  <a:srgbClr val="002060"/>
                </a:solidFill>
              </a:rPr>
              <a:t>(межа дозволеного)</a:t>
            </a:r>
            <a:r>
              <a:rPr lang="uk-UA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13EEAE0-88A3-493E-BD8A-F117B27173D4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i="1" dirty="0">
                <a:solidFill>
                  <a:srgbClr val="002060"/>
                </a:solidFill>
              </a:rPr>
              <a:t>СИЛА ВОЛІ</a:t>
            </a:r>
          </a:p>
          <a:p>
            <a:pPr algn="ctr"/>
            <a:r>
              <a:rPr lang="uk-UA" i="1" dirty="0">
                <a:solidFill>
                  <a:srgbClr val="002060"/>
                </a:solidFill>
              </a:rPr>
              <a:t>(подолання себе)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7CBAB7C-8974-4476-BE7A-D534B5F2E054}"/>
              </a:ext>
            </a:extLst>
          </p:cNvPr>
          <p:cNvSpPr/>
          <p:nvPr/>
        </p:nvSpPr>
        <p:spPr>
          <a:xfrm>
            <a:off x="5408435" y="451020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388"/>
            <a:r>
              <a:rPr lang="uk-UA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ПОЧУТТЯ ВЛАСНОЇ </a:t>
            </a:r>
            <a:r>
              <a:rPr lang="en-US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ГІДНОСТІ         </a:t>
            </a:r>
          </a:p>
          <a:p>
            <a:pPr marL="179388"/>
            <a:r>
              <a:rPr lang="uk-UA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(ресурс  чеснот)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18808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329899"/>
            <a:ext cx="9505055" cy="1280890"/>
          </a:xfrm>
        </p:spPr>
        <p:txBody>
          <a:bodyPr>
            <a:noAutofit/>
          </a:bodyPr>
          <a:lstStyle/>
          <a:p>
            <a:pPr algn="ctr"/>
            <a:r>
              <a:rPr lang="uk-UA" dirty="0">
                <a:ln w="0"/>
                <a:solidFill>
                  <a:srgbClr val="002060"/>
                </a:solidFill>
              </a:rPr>
              <a:t>Самоаналіз сформованості почуття міри</a:t>
            </a:r>
          </a:p>
        </p:txBody>
      </p:sp>
      <p:pic>
        <p:nvPicPr>
          <p:cNvPr id="5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4625790" cy="361387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58D6-33FD-44A2-97DD-883A8F0C6510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95801" y="2338910"/>
            <a:ext cx="57606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dirty="0">
                <a:solidFill>
                  <a:srgbClr val="002060"/>
                </a:solidFill>
                <a:latin typeface="inherit"/>
                <a:cs typeface="Aharoni" panose="02010803020104030203" pitchFamily="2" charset="-79"/>
              </a:rPr>
              <a:t>1. Не переїдати, але й не морити себе голодом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altLang="uk-UA" dirty="0">
              <a:solidFill>
                <a:srgbClr val="002060"/>
              </a:solidFill>
              <a:latin typeface="inherit"/>
              <a:cs typeface="Aharoni" panose="02010803020104030203" pitchFamily="2" charset="-79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dirty="0">
                <a:solidFill>
                  <a:srgbClr val="002060"/>
                </a:solidFill>
                <a:latin typeface="inherit"/>
                <a:cs typeface="Aharoni" panose="02010803020104030203" pitchFamily="2" charset="-79"/>
              </a:rPr>
              <a:t>2. Не перебивати співрозмовника, але і не бути "вовком"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altLang="uk-UA" dirty="0">
              <a:solidFill>
                <a:srgbClr val="002060"/>
              </a:solidFill>
              <a:latin typeface="inherit"/>
              <a:cs typeface="Aharoni" panose="02010803020104030203" pitchFamily="2" charset="-79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dirty="0">
                <a:solidFill>
                  <a:srgbClr val="002060"/>
                </a:solidFill>
                <a:latin typeface="inherit"/>
                <a:cs typeface="Aharoni" panose="02010803020104030203" pitchFamily="2" charset="-79"/>
              </a:rPr>
              <a:t>3. Не пригнічувати своєю присутністю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altLang="uk-UA" dirty="0">
              <a:solidFill>
                <a:srgbClr val="002060"/>
              </a:solidFill>
              <a:latin typeface="inherit"/>
              <a:cs typeface="Aharoni" panose="02010803020104030203" pitchFamily="2" charset="-79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dirty="0">
                <a:solidFill>
                  <a:srgbClr val="002060"/>
                </a:solidFill>
                <a:latin typeface="inherit"/>
                <a:cs typeface="Aharoni" panose="02010803020104030203" pitchFamily="2" charset="-79"/>
              </a:rPr>
              <a:t>4. Не обтяжувати оточуючих своїми проблемами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altLang="uk-UA" dirty="0">
              <a:solidFill>
                <a:srgbClr val="002060"/>
              </a:solidFill>
              <a:latin typeface="inherit"/>
              <a:cs typeface="Aharoni" panose="02010803020104030203" pitchFamily="2" charset="-79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dirty="0">
                <a:solidFill>
                  <a:srgbClr val="002060"/>
                </a:solidFill>
                <a:latin typeface="inherit"/>
                <a:cs typeface="Aharoni" panose="02010803020104030203" pitchFamily="2" charset="-79"/>
              </a:rPr>
              <a:t>5. Не перегороджувати шлях тому, хто йде слідом за тобою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altLang="uk-UA" dirty="0">
              <a:solidFill>
                <a:srgbClr val="002060"/>
              </a:solidFill>
              <a:latin typeface="inherit"/>
              <a:cs typeface="Aharoni" panose="02010803020104030203" pitchFamily="2" charset="-79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dirty="0">
                <a:solidFill>
                  <a:srgbClr val="002060"/>
                </a:solidFill>
                <a:latin typeface="inherit"/>
                <a:cs typeface="Aharoni" panose="02010803020104030203" pitchFamily="2" charset="-79"/>
              </a:rPr>
              <a:t>6. Не нудитися самотністю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altLang="uk-UA" dirty="0">
              <a:solidFill>
                <a:srgbClr val="002060"/>
              </a:solidFill>
              <a:latin typeface="inherit"/>
              <a:cs typeface="Aharoni" panose="02010803020104030203" pitchFamily="2" charset="-79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dirty="0">
                <a:solidFill>
                  <a:srgbClr val="002060"/>
                </a:solidFill>
                <a:latin typeface="inherit"/>
                <a:cs typeface="Aharoni" panose="02010803020104030203" pitchFamily="2" charset="-79"/>
              </a:rPr>
              <a:t>7. Не шкодувати про минуле</a:t>
            </a:r>
            <a:r>
              <a:rPr lang="en-US" altLang="uk-UA" dirty="0">
                <a:solidFill>
                  <a:srgbClr val="002060"/>
                </a:solidFill>
                <a:latin typeface="inherit"/>
                <a:cs typeface="Aharoni" panose="02010803020104030203" pitchFamily="2" charset="-79"/>
              </a:rPr>
              <a:t>   [</a:t>
            </a:r>
            <a:r>
              <a:rPr lang="uk-UA" altLang="uk-UA" dirty="0">
                <a:solidFill>
                  <a:srgbClr val="002060"/>
                </a:solidFill>
                <a:latin typeface="inherit"/>
                <a:cs typeface="Aharoni" panose="02010803020104030203" pitchFamily="2" charset="-79"/>
              </a:rPr>
              <a:t>10</a:t>
            </a:r>
            <a:r>
              <a:rPr lang="en-US" altLang="uk-UA" dirty="0">
                <a:solidFill>
                  <a:srgbClr val="002060"/>
                </a:solidFill>
                <a:latin typeface="inherit"/>
                <a:cs typeface="Aharoni" panose="02010803020104030203" pitchFamily="2" charset="-79"/>
              </a:rPr>
              <a:t>]</a:t>
            </a:r>
            <a:r>
              <a:rPr lang="uk-UA" altLang="uk-UA" dirty="0">
                <a:solidFill>
                  <a:srgbClr val="002060"/>
                </a:solidFill>
                <a:cs typeface="Aharoni" panose="02010803020104030203" pitchFamily="2" charset="-79"/>
              </a:rPr>
              <a:t> </a:t>
            </a:r>
            <a:endParaRPr lang="uk-UA" altLang="uk-UA" dirty="0">
              <a:solidFill>
                <a:srgbClr val="002060"/>
              </a:solidFill>
              <a:latin typeface="Arial" panose="020B0604020202020204" pitchFamily="34" charset="0"/>
              <a:cs typeface="Aharoni" panose="02010803020104030203" pitchFamily="2" charset="-79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A9B24C-D8BC-46AB-9F7F-92BF469F11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353"/>
          <a:stretch/>
        </p:blipFill>
        <p:spPr>
          <a:xfrm>
            <a:off x="8604290" y="881080"/>
            <a:ext cx="3587710" cy="2840572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63166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3" y="624110"/>
            <a:ext cx="9801100" cy="1280890"/>
          </a:xfrm>
        </p:spPr>
        <p:txBody>
          <a:bodyPr/>
          <a:lstStyle/>
          <a:p>
            <a:r>
              <a:rPr lang="uk-UA">
                <a:ln w="0"/>
                <a:solidFill>
                  <a:srgbClr val="002060"/>
                </a:solidFill>
              </a:rPr>
              <a:t>Складники індивідуального ресурсу сил</a:t>
            </a:r>
            <a:endParaRPr lang="uk-UA" dirty="0">
              <a:ln w="0"/>
              <a:solidFill>
                <a:srgbClr val="002060"/>
              </a:solidFill>
            </a:endParaRPr>
          </a:p>
        </p:txBody>
      </p:sp>
      <p:pic>
        <p:nvPicPr>
          <p:cNvPr id="7" name="Picture 2" descr="ÐÑÐºÑÐ¾Ð¹ÑÐµ ÐºÐ½Ð¸Ð³Ñ Ñ Ð·ÐµÐ»ÐµÐ½Ð¾Ð¹ Ð¿ÑÐ¸ÑÐ¾Ð´Ð¾Ð¹ â ÑÑÐ¾ÐºÐ¾Ð²Ð¾Ðµ ÑÐ¾ÑÐ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73" y="1240864"/>
            <a:ext cx="4228474" cy="259228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58D6-33FD-44A2-97DD-883A8F0C6510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20874714">
            <a:off x="8319060" y="2819156"/>
            <a:ext cx="247360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lvl="0" algn="ctr"/>
            <a:r>
              <a:rPr lang="uk-UA" dirty="0">
                <a:solidFill>
                  <a:srgbClr val="002060"/>
                </a:solidFill>
              </a:rPr>
              <a:t>КУЛЬТУРА ЕМОЦІЙ</a:t>
            </a:r>
          </a:p>
        </p:txBody>
      </p:sp>
      <p:pic>
        <p:nvPicPr>
          <p:cNvPr id="6" name="Picture 4" descr="Картинки по запросу картинки самообладания">
            <a:extLst>
              <a:ext uri="{FF2B5EF4-FFF2-40B4-BE49-F238E27FC236}">
                <a16:creationId xmlns:a16="http://schemas.microsoft.com/office/drawing/2014/main" id="{3139F42C-BABF-49CA-8F70-566F2FD23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3" y="2420888"/>
            <a:ext cx="3850890" cy="402061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C84C273-5A80-4E72-90E3-871248015D59}"/>
              </a:ext>
            </a:extLst>
          </p:cNvPr>
          <p:cNvSpPr/>
          <p:nvPr/>
        </p:nvSpPr>
        <p:spPr>
          <a:xfrm>
            <a:off x="1981218" y="33319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>
                <a:ln w="0"/>
                <a:solidFill>
                  <a:srgbClr val="002060"/>
                </a:solidFill>
              </a:rPr>
              <a:t>Формування стриманості: </a:t>
            </a:r>
          </a:p>
          <a:p>
            <a:pPr algn="ctr">
              <a:buNone/>
            </a:pPr>
            <a:r>
              <a:rPr lang="uk-UA" dirty="0">
                <a:ln w="0"/>
                <a:solidFill>
                  <a:srgbClr val="002060"/>
                </a:solidFill>
              </a:rPr>
              <a:t>«Якщо ти гніваєшся, значить ти неправий</a:t>
            </a:r>
            <a:r>
              <a:rPr lang="uk-UA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57C991-55AD-4CE7-97DE-28F2933E6F20}"/>
              </a:ext>
            </a:extLst>
          </p:cNvPr>
          <p:cNvSpPr/>
          <p:nvPr/>
        </p:nvSpPr>
        <p:spPr>
          <a:xfrm>
            <a:off x="3854868" y="4209896"/>
            <a:ext cx="76581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ln w="0"/>
                <a:solidFill>
                  <a:srgbClr val="002060"/>
                </a:solidFill>
              </a:rPr>
              <a:t>Свідоме застосування закону дзеркального відображення у міжособистісних комунікаціях:  «Ніхто тобі не ворог, ніхто тобі не друг, але кожна людина  тобі вчитель»</a:t>
            </a:r>
            <a:endParaRPr lang="ru-UA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19E2697-98A4-4F3E-9A6A-F65F4730638F}"/>
              </a:ext>
            </a:extLst>
          </p:cNvPr>
          <p:cNvSpPr/>
          <p:nvPr/>
        </p:nvSpPr>
        <p:spPr>
          <a:xfrm>
            <a:off x="4054411" y="5338058"/>
            <a:ext cx="72590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ln w="0"/>
                <a:solidFill>
                  <a:srgbClr val="002060"/>
                </a:solidFill>
              </a:rPr>
              <a:t>Свідоме застосування «золотого правила» спілкування : «Збільшуй все добре в іншому у десять разів, погане зменшуй удвічі, а у собі – навпаки»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5DB038D-D35E-48D9-B63F-BEA7A5F6144A}"/>
              </a:ext>
            </a:extLst>
          </p:cNvPr>
          <p:cNvSpPr/>
          <p:nvPr/>
        </p:nvSpPr>
        <p:spPr>
          <a:xfrm>
            <a:off x="1341480" y="19520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uk-UA" dirty="0">
                <a:solidFill>
                  <a:srgbClr val="002060"/>
                </a:solidFill>
              </a:rPr>
              <a:t>САМОВЛАДАННЯ – ЗДАТНІСТЬ ВОЛОДІТИ СОБОЮ, ВИТРИМКА, ХОЛОДНОКРОВНІСТЬ</a:t>
            </a:r>
          </a:p>
        </p:txBody>
      </p:sp>
    </p:spTree>
    <p:extLst>
      <p:ext uri="{BB962C8B-B14F-4D97-AF65-F5344CB8AC3E}">
        <p14:creationId xmlns:p14="http://schemas.microsoft.com/office/powerpoint/2010/main" val="385084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664" y="500867"/>
            <a:ext cx="6589199" cy="767930"/>
          </a:xfrm>
        </p:spPr>
        <p:txBody>
          <a:bodyPr>
            <a:normAutofit/>
          </a:bodyPr>
          <a:lstStyle/>
          <a:p>
            <a:r>
              <a:rPr lang="uk-UA" dirty="0">
                <a:ln w="0"/>
                <a:solidFill>
                  <a:srgbClr val="002060"/>
                </a:solidFill>
              </a:rPr>
              <a:t>Самоаналіз емоцій</a:t>
            </a:r>
          </a:p>
        </p:txBody>
      </p:sp>
      <p:pic>
        <p:nvPicPr>
          <p:cNvPr id="5" name="Picture 2" descr="ÐÐ°ÑÑÐ¸Ð½ÐºÐ¸ Ð¿Ð¾ Ð·Ð°Ð¿ÑÐ¾ÑÑ ÑÐ°Ð¼Ð¾Ð¾Ð±Ð»Ð°Ð´Ð°Ð½Ð¸Ðµ ÐºÐ°ÑÑÐ¸Ð½ÐºÐ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3" y="1988839"/>
            <a:ext cx="5253883" cy="372770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58D6-33FD-44A2-97DD-883A8F0C6510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078E561-52C8-4D5D-B860-331B9ED8AF6F}"/>
              </a:ext>
            </a:extLst>
          </p:cNvPr>
          <p:cNvSpPr/>
          <p:nvPr/>
        </p:nvSpPr>
        <p:spPr>
          <a:xfrm>
            <a:off x="5357106" y="1801122"/>
            <a:ext cx="5466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i="1" dirty="0">
                <a:solidFill>
                  <a:srgbClr val="002060"/>
                </a:solidFill>
              </a:rPr>
              <a:t>ПРОАНАЛІЗУЙ МІРУ СВОГО САМОВЛАДАНН</a:t>
            </a:r>
            <a:r>
              <a:rPr lang="uk-UA" dirty="0">
                <a:solidFill>
                  <a:srgbClr val="002060"/>
                </a:solidFill>
              </a:rPr>
              <a:t>Я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01A1B38-89C4-465A-A0E6-AF62546E7456}"/>
              </a:ext>
            </a:extLst>
          </p:cNvPr>
          <p:cNvSpPr/>
          <p:nvPr/>
        </p:nvSpPr>
        <p:spPr>
          <a:xfrm>
            <a:off x="5327079" y="2352068"/>
            <a:ext cx="6864921" cy="4194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</a:rPr>
              <a:t>1. Ніколи не засуджує жадібних, заздрісних, нерішучих, гордівників. Ніколи. </a:t>
            </a:r>
            <a:r>
              <a:rPr lang="uk-UA" i="1" dirty="0">
                <a:solidFill>
                  <a:srgbClr val="002060"/>
                </a:solidFill>
              </a:rPr>
              <a:t>А ТИ? </a:t>
            </a:r>
          </a:p>
          <a:p>
            <a:pPr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</a:rPr>
              <a:t>2. Завжди спокійний. </a:t>
            </a:r>
            <a:r>
              <a:rPr lang="uk-UA" i="1" dirty="0">
                <a:solidFill>
                  <a:srgbClr val="002060"/>
                </a:solidFill>
              </a:rPr>
              <a:t>А ТИ? </a:t>
            </a:r>
          </a:p>
          <a:p>
            <a:pPr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</a:rPr>
              <a:t>3. Він ніколи не ображається. </a:t>
            </a:r>
            <a:r>
              <a:rPr lang="uk-UA" i="1" dirty="0">
                <a:solidFill>
                  <a:srgbClr val="002060"/>
                </a:solidFill>
              </a:rPr>
              <a:t>А ТИ?</a:t>
            </a:r>
          </a:p>
          <a:p>
            <a:pPr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</a:rPr>
              <a:t>4. Він всіляко допомагає людям позбавитися їх вад. </a:t>
            </a:r>
            <a:r>
              <a:rPr lang="uk-UA" i="1" dirty="0">
                <a:solidFill>
                  <a:srgbClr val="002060"/>
                </a:solidFill>
              </a:rPr>
              <a:t>АТИ? </a:t>
            </a:r>
          </a:p>
          <a:p>
            <a:pPr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</a:rPr>
              <a:t>5. Він завжди прощає кривдника. </a:t>
            </a:r>
            <a:r>
              <a:rPr lang="uk-UA" i="1" dirty="0">
                <a:solidFill>
                  <a:srgbClr val="002060"/>
                </a:solidFill>
              </a:rPr>
              <a:t>А ТИ? </a:t>
            </a:r>
          </a:p>
          <a:p>
            <a:pPr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</a:rPr>
              <a:t>6. Він уміє стримати себе у будь-якій ситуації.  </a:t>
            </a:r>
            <a:r>
              <a:rPr lang="uk-UA" i="1" dirty="0">
                <a:solidFill>
                  <a:srgbClr val="002060"/>
                </a:solidFill>
              </a:rPr>
              <a:t>А ТИ? </a:t>
            </a:r>
          </a:p>
          <a:p>
            <a:pPr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</a:rPr>
              <a:t>7. Він друг для всіх, він нікого не боїться, він ніколи не зраджує. </a:t>
            </a:r>
            <a:r>
              <a:rPr lang="uk-UA" i="1" dirty="0">
                <a:solidFill>
                  <a:srgbClr val="002060"/>
                </a:solidFill>
              </a:rPr>
              <a:t>А ТИ? </a:t>
            </a:r>
            <a:r>
              <a:rPr lang="en-US" dirty="0"/>
              <a:t>[</a:t>
            </a:r>
            <a:r>
              <a:rPr lang="uk-UA" dirty="0"/>
              <a:t>10</a:t>
            </a:r>
            <a:r>
              <a:rPr lang="en-US" dirty="0"/>
              <a:t>]</a:t>
            </a:r>
            <a:endParaRPr lang="uk-UA" dirty="0"/>
          </a:p>
          <a:p>
            <a:pPr>
              <a:lnSpc>
                <a:spcPct val="150000"/>
              </a:lnSpc>
            </a:pPr>
            <a:endParaRPr lang="uk-UA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63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1" y="624110"/>
            <a:ext cx="9729092" cy="917396"/>
          </a:xfrm>
        </p:spPr>
        <p:txBody>
          <a:bodyPr>
            <a:normAutofit/>
          </a:bodyPr>
          <a:lstStyle/>
          <a:p>
            <a:r>
              <a:rPr lang="uk-UA" dirty="0">
                <a:ln w="0"/>
                <a:solidFill>
                  <a:srgbClr val="002060"/>
                </a:solidFill>
              </a:rPr>
              <a:t>Складники індивідуального ресурсу сил</a:t>
            </a:r>
          </a:p>
        </p:txBody>
      </p:sp>
      <p:pic>
        <p:nvPicPr>
          <p:cNvPr id="7" name="Объект 3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AC893CD6-FBB5-417F-82DB-7CE71DA5E72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41" y="3673672"/>
            <a:ext cx="3643439" cy="3497959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58D6-33FD-44A2-97DD-883A8F0C6510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8" name="Picture 2" descr="ÐÑÐºÑÐ¾Ð¹ÑÐµ ÐºÐ½Ð¸Ð³Ñ Ñ Ð·ÐµÐ»ÐµÐ½Ð¾Ð¹ Ð¿ÑÐ¸ÑÐ¾Ð´Ð¾Ð¹ â ÑÑÐ¾ÐºÐ¾Ð²Ð¾Ðµ ÑÐ¾Ñ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126" y="1040693"/>
            <a:ext cx="4252341" cy="272893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F06AAD7-A73C-461C-B322-5FBD3966FDE4}"/>
              </a:ext>
            </a:extLst>
          </p:cNvPr>
          <p:cNvSpPr/>
          <p:nvPr/>
        </p:nvSpPr>
        <p:spPr>
          <a:xfrm rot="21081098">
            <a:off x="8639380" y="2665661"/>
            <a:ext cx="226055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uk-UA" dirty="0">
                <a:solidFill>
                  <a:srgbClr val="002060"/>
                </a:solidFill>
              </a:rPr>
              <a:t>КУЛЬТУРА ДУМОК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D23A128-5B64-452B-AFC5-20FBD4121F6F}"/>
              </a:ext>
            </a:extLst>
          </p:cNvPr>
          <p:cNvSpPr/>
          <p:nvPr/>
        </p:nvSpPr>
        <p:spPr>
          <a:xfrm>
            <a:off x="5040147" y="4408233"/>
            <a:ext cx="6030818" cy="24468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dirty="0">
                <a:ln w="0"/>
                <a:solidFill>
                  <a:srgbClr val="002060"/>
                </a:solidFill>
              </a:rPr>
              <a:t>Узагальнені правила формування культури думок</a:t>
            </a:r>
            <a:endParaRPr lang="ru-UA" dirty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</a:rPr>
              <a:t>Не нашкодь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</a:rPr>
              <a:t>Поклик спонукає до відповіді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</a:rPr>
              <a:t>Погана порада шкодить пораднику</a:t>
            </a:r>
          </a:p>
          <a:p>
            <a:pPr algn="ctr">
              <a:lnSpc>
                <a:spcPct val="150000"/>
              </a:lnSpc>
            </a:pPr>
            <a:endParaRPr lang="uk-UA" dirty="0">
              <a:solidFill>
                <a:srgbClr val="002060"/>
              </a:solidFill>
            </a:endParaRPr>
          </a:p>
          <a:p>
            <a:pPr algn="ctr"/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C161E22-91A0-42F2-86AA-CC29FA2F1C50}"/>
              </a:ext>
            </a:extLst>
          </p:cNvPr>
          <p:cNvSpPr/>
          <p:nvPr/>
        </p:nvSpPr>
        <p:spPr>
          <a:xfrm>
            <a:off x="1459571" y="2848117"/>
            <a:ext cx="1411603" cy="6513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</a:rPr>
              <a:t>ДУМКА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2CF9088-0288-49A0-9272-E8C7CB845789}"/>
              </a:ext>
            </a:extLst>
          </p:cNvPr>
          <p:cNvSpPr/>
          <p:nvPr/>
        </p:nvSpPr>
        <p:spPr>
          <a:xfrm>
            <a:off x="3339963" y="2860386"/>
            <a:ext cx="1411603" cy="6441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</a:rPr>
              <a:t>СЛОВО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9043715-29C2-45C8-A600-E10DD78C912E}"/>
              </a:ext>
            </a:extLst>
          </p:cNvPr>
          <p:cNvSpPr/>
          <p:nvPr/>
        </p:nvSpPr>
        <p:spPr>
          <a:xfrm>
            <a:off x="5328729" y="2860385"/>
            <a:ext cx="1411603" cy="6349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</a:rPr>
              <a:t>ДІЯ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0FF82BC2-D729-4A9E-B857-8CADFEB40A9A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2871174" y="3173785"/>
            <a:ext cx="468789" cy="869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3E72F42A-9D2D-4E2C-AF8F-071DBB5D1DAC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 flipV="1">
            <a:off x="4751566" y="3177872"/>
            <a:ext cx="577163" cy="4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55376667-27FF-4F25-99CD-62222EDCB230}"/>
              </a:ext>
            </a:extLst>
          </p:cNvPr>
          <p:cNvCxnSpPr/>
          <p:nvPr/>
        </p:nvCxnSpPr>
        <p:spPr>
          <a:xfrm>
            <a:off x="6763590" y="3178133"/>
            <a:ext cx="629695" cy="152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9BAF7159-6BC1-48F8-862B-09F37C7B99F4}"/>
              </a:ext>
            </a:extLst>
          </p:cNvPr>
          <p:cNvCxnSpPr/>
          <p:nvPr/>
        </p:nvCxnSpPr>
        <p:spPr>
          <a:xfrm>
            <a:off x="7312102" y="3202853"/>
            <a:ext cx="0" cy="68373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D22F9344-06CD-461F-B5CD-1DC61A492149}"/>
              </a:ext>
            </a:extLst>
          </p:cNvPr>
          <p:cNvCxnSpPr>
            <a:cxnSpLocks/>
          </p:cNvCxnSpPr>
          <p:nvPr/>
        </p:nvCxnSpPr>
        <p:spPr>
          <a:xfrm>
            <a:off x="829875" y="3866849"/>
            <a:ext cx="6479257" cy="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6FDEB614-679F-4858-80E7-316D0D2F2109}"/>
              </a:ext>
            </a:extLst>
          </p:cNvPr>
          <p:cNvCxnSpPr/>
          <p:nvPr/>
        </p:nvCxnSpPr>
        <p:spPr>
          <a:xfrm>
            <a:off x="829875" y="3153493"/>
            <a:ext cx="0" cy="68373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D36A0387-41CA-4C45-9D39-731E8D15BA8B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829875" y="3173785"/>
            <a:ext cx="629696" cy="1054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863AA0A6-8ED0-48A8-8F59-CC5A5E95AFA6}"/>
              </a:ext>
            </a:extLst>
          </p:cNvPr>
          <p:cNvSpPr/>
          <p:nvPr/>
        </p:nvSpPr>
        <p:spPr>
          <a:xfrm>
            <a:off x="1144723" y="179151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uk-UA" dirty="0">
                <a:solidFill>
                  <a:srgbClr val="002060"/>
                </a:solidFill>
              </a:rPr>
              <a:t>Думаю та говорю про те, що роблю.</a:t>
            </a:r>
          </a:p>
          <a:p>
            <a:pPr algn="ctr">
              <a:buNone/>
            </a:pPr>
            <a:r>
              <a:rPr lang="uk-UA" dirty="0">
                <a:solidFill>
                  <a:srgbClr val="002060"/>
                </a:solidFill>
              </a:rPr>
              <a:t> Роблю  тільки те, про що говорю та думаю</a:t>
            </a:r>
            <a:endParaRPr lang="ru-U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1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584" y="432302"/>
            <a:ext cx="6589199" cy="646331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ln w="0"/>
                <a:solidFill>
                  <a:srgbClr val="002060"/>
                </a:solidFill>
              </a:rPr>
              <a:t>Самоаналіз думок</a:t>
            </a:r>
          </a:p>
        </p:txBody>
      </p:sp>
      <p:pic>
        <p:nvPicPr>
          <p:cNvPr id="5" name="Объект 3" descr="ÐÐ¾Ð²âÑÐ·Ð°Ð½Ðµ Ð·Ð¾Ð±ÑÐ°Ð¶ÐµÐ½Ð½Ñ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42" y="3306809"/>
            <a:ext cx="6582914" cy="364918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58D6-33FD-44A2-97DD-883A8F0C6510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3791744" y="2179196"/>
            <a:ext cx="3312368" cy="936104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dirty="0">
                <a:solidFill>
                  <a:srgbClr val="002060"/>
                </a:solidFill>
              </a:rPr>
              <a:t>Від «добра» чи  від «зла»?</a:t>
            </a:r>
          </a:p>
          <a:p>
            <a:pPr algn="ctr"/>
            <a:endParaRPr lang="uk-UA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802618" y="3195456"/>
            <a:ext cx="3312368" cy="936104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dirty="0">
                <a:solidFill>
                  <a:srgbClr val="002060"/>
                </a:solidFill>
              </a:rPr>
              <a:t>На благо ближньому чи на благо собі?</a:t>
            </a:r>
          </a:p>
          <a:p>
            <a:pPr algn="ctr"/>
            <a:endPara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uk-UA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828271" y="4195295"/>
            <a:ext cx="3312368" cy="936104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dirty="0">
                <a:solidFill>
                  <a:srgbClr val="002060"/>
                </a:solidFill>
              </a:rPr>
              <a:t>В ім’я іншого чи  заради себе?</a:t>
            </a:r>
          </a:p>
          <a:p>
            <a:pPr algn="ctr"/>
            <a:endParaRPr lang="uk-UA" dirty="0">
              <a:solidFill>
                <a:srgbClr val="002060"/>
              </a:solidFill>
            </a:endParaRPr>
          </a:p>
          <a:p>
            <a:pPr algn="ctr"/>
            <a:endPara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uk-UA" dirty="0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8184232" y="2075806"/>
            <a:ext cx="3312368" cy="936104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</a:rPr>
              <a:t>В ім’я миру чи війни?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8184232" y="3149821"/>
            <a:ext cx="3312368" cy="936104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</a:rPr>
              <a:t>В ім’я істини чи  брехні?</a:t>
            </a: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8184232" y="4223836"/>
            <a:ext cx="3312368" cy="936104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</a:rPr>
              <a:t>В ім’я любові чи  ненависті?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3EDBEB0-DE1F-4F47-8413-3D411404AFF4}"/>
              </a:ext>
            </a:extLst>
          </p:cNvPr>
          <p:cNvSpPr/>
          <p:nvPr/>
        </p:nvSpPr>
        <p:spPr>
          <a:xfrm>
            <a:off x="4833917" y="1502247"/>
            <a:ext cx="5006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ЯКИМИ КАТЕГОРІЯМИ ТИ ВЧИШСЯ ДУМАТИ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03111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326" y="436397"/>
            <a:ext cx="10658341" cy="1325563"/>
          </a:xfrm>
        </p:spPr>
        <p:txBody>
          <a:bodyPr>
            <a:normAutofit/>
          </a:bodyPr>
          <a:lstStyle/>
          <a:p>
            <a:pPr algn="ctr"/>
            <a:r>
              <a:rPr lang="uk-UA" i="1" dirty="0">
                <a:ln w="0"/>
                <a:solidFill>
                  <a:srgbClr val="002060"/>
                </a:solidFill>
              </a:rPr>
              <a:t>Теоретичні основи самопізнання та самовдосконалення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4" name="Picture 4" descr="D:\Люда\обложки\обложки Леша\кто ты обл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207" y="3135458"/>
            <a:ext cx="2292400" cy="3039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Picture 3" descr="D:\Люда\обложки\Пиньковская эгология 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6859" y="3200433"/>
            <a:ext cx="2292358" cy="3039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6" name="Picture 2" descr="D:\Люда\обложки\Пиньковская Детектор лести 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3722" y="3135457"/>
            <a:ext cx="2208828" cy="3039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7" name="Содержимое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055" y="3135456"/>
            <a:ext cx="2210962" cy="303990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734326" y="1823753"/>
            <a:ext cx="1055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002060"/>
                </a:solidFill>
                <a:cs typeface="Aharoni" pitchFamily="2" charset="-79"/>
              </a:rPr>
              <a:t>Філософські праці Е.А. </a:t>
            </a:r>
            <a:r>
              <a:rPr lang="uk-UA" sz="2400" dirty="0" err="1">
                <a:solidFill>
                  <a:srgbClr val="002060"/>
                </a:solidFill>
                <a:cs typeface="Aharoni" pitchFamily="2" charset="-79"/>
              </a:rPr>
              <a:t>Піньковської</a:t>
            </a:r>
            <a:r>
              <a:rPr lang="uk-UA" sz="2400" dirty="0">
                <a:solidFill>
                  <a:srgbClr val="002060"/>
                </a:solidFill>
                <a:cs typeface="Aharoni" pitchFamily="2" charset="-79"/>
              </a:rPr>
              <a:t> </a:t>
            </a:r>
          </a:p>
          <a:p>
            <a:pPr algn="ctr"/>
            <a:r>
              <a:rPr lang="uk-UA" sz="2400" dirty="0">
                <a:solidFill>
                  <a:srgbClr val="002060"/>
                </a:solidFill>
                <a:cs typeface="Aharoni" pitchFamily="2" charset="-79"/>
              </a:rPr>
              <a:t> “Спаси і збережи” (том 1”Хто ти?”, том 2 “</a:t>
            </a:r>
            <a:r>
              <a:rPr lang="uk-UA" sz="2400" dirty="0" err="1">
                <a:solidFill>
                  <a:srgbClr val="002060"/>
                </a:solidFill>
                <a:cs typeface="Aharoni" pitchFamily="2" charset="-79"/>
              </a:rPr>
              <a:t>Егологія</a:t>
            </a:r>
            <a:r>
              <a:rPr lang="uk-UA" sz="2400" dirty="0">
                <a:solidFill>
                  <a:srgbClr val="002060"/>
                </a:solidFill>
                <a:cs typeface="Aharoni" pitchFamily="2" charset="-79"/>
              </a:rPr>
              <a:t>”, том 3 “Детектор лестощів”) </a:t>
            </a:r>
          </a:p>
          <a:p>
            <a:pPr algn="ctr">
              <a:buNone/>
            </a:pPr>
            <a:r>
              <a:rPr lang="uk-UA" sz="2400" dirty="0">
                <a:solidFill>
                  <a:srgbClr val="002060"/>
                </a:solidFill>
              </a:rPr>
              <a:t>Духовне материнство</a:t>
            </a:r>
          </a:p>
        </p:txBody>
      </p:sp>
    </p:spTree>
    <p:extLst>
      <p:ext uri="{BB962C8B-B14F-4D97-AF65-F5344CB8AC3E}">
        <p14:creationId xmlns:p14="http://schemas.microsoft.com/office/powerpoint/2010/main" val="12977113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6703" y="385051"/>
            <a:ext cx="11114468" cy="1325563"/>
          </a:xfrm>
        </p:spPr>
        <p:txBody>
          <a:bodyPr>
            <a:noAutofit/>
          </a:bodyPr>
          <a:lstStyle/>
          <a:p>
            <a:pPr algn="ctr"/>
            <a:r>
              <a:rPr lang="uk-UA" sz="3200" i="1" dirty="0">
                <a:ln w="0"/>
                <a:solidFill>
                  <a:srgbClr val="002060"/>
                </a:solidFill>
              </a:rPr>
              <a:t>Науково-методичне забезпечення </a:t>
            </a:r>
            <a:br>
              <a:rPr lang="uk-UA" sz="3200" i="1" dirty="0">
                <a:ln w="0"/>
                <a:solidFill>
                  <a:srgbClr val="002060"/>
                </a:solidFill>
              </a:rPr>
            </a:br>
            <a:r>
              <a:rPr lang="uk-UA" sz="3200" i="1" dirty="0">
                <a:ln w="0"/>
                <a:solidFill>
                  <a:srgbClr val="002060"/>
                </a:solidFill>
              </a:rPr>
              <a:t>педагогічної системи самопізнання і особистісно-професійного самовдосконалення</a:t>
            </a:r>
            <a:endParaRPr lang="uk-UA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1819" y="2102190"/>
            <a:ext cx="9993947" cy="3078509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П</a:t>
            </a:r>
            <a:r>
              <a:rPr lang="uk-UA" dirty="0">
                <a:solidFill>
                  <a:srgbClr val="002060"/>
                </a:solidFill>
              </a:rPr>
              <a:t>ідручник «Культура взаємин»(Лист Міністерства освіти і науки, молоді та спорту України від 6.03.2012 року № 1</a:t>
            </a:r>
            <a:r>
              <a:rPr lang="en-US" dirty="0">
                <a:solidFill>
                  <a:srgbClr val="002060"/>
                </a:solidFill>
              </a:rPr>
              <a:t>/</a:t>
            </a:r>
            <a:r>
              <a:rPr lang="uk-UA" dirty="0">
                <a:solidFill>
                  <a:srgbClr val="002060"/>
                </a:solidFill>
              </a:rPr>
              <a:t>11-3123), підручник «Педагогічна система самопізнання і особистісно-професійного самовдосконалення», навчальний посібник  «Самодіагностика», монографія «Теоретичні і методичні основи професійного самовдосконалення викладача як суб’єкта </a:t>
            </a:r>
            <a:r>
              <a:rPr lang="uk-UA" dirty="0" err="1">
                <a:solidFill>
                  <a:srgbClr val="002060"/>
                </a:solidFill>
              </a:rPr>
              <a:t>самопізнавальної</a:t>
            </a:r>
            <a:r>
              <a:rPr lang="uk-UA" dirty="0">
                <a:solidFill>
                  <a:srgbClr val="002060"/>
                </a:solidFill>
              </a:rPr>
              <a:t> діяльності», навчально-методичні посібники «Культура взаємин в сучасній педагогічній практиці», «Круглий стіл як форма педагогічної співпраці» (лист 07.05.2014 № 14.1 </a:t>
            </a:r>
            <a:r>
              <a:rPr lang="en-US" dirty="0">
                <a:solidFill>
                  <a:srgbClr val="002060"/>
                </a:solidFill>
              </a:rPr>
              <a:t>/</a:t>
            </a:r>
            <a:r>
              <a:rPr lang="uk-UA" dirty="0">
                <a:solidFill>
                  <a:srgbClr val="002060"/>
                </a:solidFill>
              </a:rPr>
              <a:t>12-Г-668 Інституту інноваційних технологій і змісту освіти МОНУ), «Дослідження стану культурного фону суб’єктів педагогічної діяльності в умовах сучасного освітнього середовища», «Методики особистісно-професійного самовдосконалення суб’єктів педагогічної діяльності на засадах самопізнання», </a:t>
            </a:r>
            <a:r>
              <a:rPr lang="ru-RU" dirty="0" err="1">
                <a:solidFill>
                  <a:srgbClr val="002060"/>
                </a:solidFill>
              </a:rPr>
              <a:t>навчально-методичний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посібник</a:t>
            </a:r>
            <a:r>
              <a:rPr lang="ru-RU" dirty="0">
                <a:solidFill>
                  <a:srgbClr val="002060"/>
                </a:solidFill>
              </a:rPr>
              <a:t> «</a:t>
            </a:r>
            <a:r>
              <a:rPr lang="ru-RU" dirty="0" err="1">
                <a:solidFill>
                  <a:srgbClr val="002060"/>
                </a:solidFill>
              </a:rPr>
              <a:t>Самопізнання</a:t>
            </a:r>
            <a:r>
              <a:rPr lang="ru-RU" dirty="0">
                <a:solidFill>
                  <a:srgbClr val="002060"/>
                </a:solidFill>
              </a:rPr>
              <a:t> та </a:t>
            </a:r>
            <a:r>
              <a:rPr lang="ru-RU" dirty="0" err="1">
                <a:solidFill>
                  <a:srgbClr val="002060"/>
                </a:solidFill>
              </a:rPr>
              <a:t>самовдосконалення</a:t>
            </a:r>
            <a:r>
              <a:rPr lang="ru-RU" dirty="0">
                <a:solidFill>
                  <a:srgbClr val="002060"/>
                </a:solidFill>
              </a:rPr>
              <a:t> в схемах, формулах, </a:t>
            </a:r>
            <a:r>
              <a:rPr lang="ru-RU" dirty="0" err="1">
                <a:solidFill>
                  <a:srgbClr val="002060"/>
                </a:solidFill>
              </a:rPr>
              <a:t>таблицях</a:t>
            </a:r>
            <a:r>
              <a:rPr lang="ru-RU" dirty="0">
                <a:solidFill>
                  <a:srgbClr val="002060"/>
                </a:solidFill>
              </a:rPr>
              <a:t>»</a:t>
            </a:r>
            <a:endParaRPr lang="uk-UA" dirty="0"/>
          </a:p>
        </p:txBody>
      </p:sp>
      <p:pic>
        <p:nvPicPr>
          <p:cNvPr id="5" name="Picture 2" descr="Пе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90" y="3445283"/>
            <a:ext cx="1086347" cy="153272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4" descr="D:\видео\Люда\3.jpeg"/>
          <p:cNvPicPr>
            <a:picLocks noChangeArrowheads="1"/>
          </p:cNvPicPr>
          <p:nvPr/>
        </p:nvPicPr>
        <p:blipFill>
          <a:blip r:embed="rId3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1" t="3535" r="9317" b="4546"/>
          <a:stretch>
            <a:fillRect/>
          </a:stretch>
        </p:blipFill>
        <p:spPr bwMode="auto">
          <a:xfrm>
            <a:off x="1580729" y="5118018"/>
            <a:ext cx="1062378" cy="153272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5" descr="D:\видео\Люда\4.jpe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2020" r="13014" b="6566"/>
          <a:stretch>
            <a:fillRect/>
          </a:stretch>
        </p:blipFill>
        <p:spPr bwMode="auto">
          <a:xfrm>
            <a:off x="374020" y="5070217"/>
            <a:ext cx="1098561" cy="153272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Содержимое 3"/>
          <p:cNvPicPr>
            <a:picLocks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0800000">
            <a:off x="2711696" y="5141846"/>
            <a:ext cx="1081737" cy="148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9" name="Рисунок 8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856138" y="5116193"/>
            <a:ext cx="1108134" cy="15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0" name="Рисунок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281085" y="5132236"/>
            <a:ext cx="1063957" cy="156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1" name="Рисунок 10"/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36642" y="5143463"/>
            <a:ext cx="1081738" cy="154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2" name="Рисунок 11"/>
          <p:cNvPicPr/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035097" y="5102298"/>
            <a:ext cx="1050776" cy="156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3" name="Объект 3" descr="C:\Users\Татьяна\Downloads\001_cr.jpg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27" y="1518516"/>
            <a:ext cx="1296144" cy="183456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4" name="Picture 2" descr="посібник «Суч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743" y="5155593"/>
            <a:ext cx="1124088" cy="155651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420" y="5155594"/>
            <a:ext cx="1084125" cy="15565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545" y="5100797"/>
            <a:ext cx="1105452" cy="159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10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2183" y="470341"/>
            <a:ext cx="6589199" cy="716658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ln w="0"/>
                <a:solidFill>
                  <a:srgbClr val="002060"/>
                </a:solidFill>
              </a:rPr>
              <a:t>Мотивація</a:t>
            </a:r>
          </a:p>
        </p:txBody>
      </p:sp>
      <p:pic>
        <p:nvPicPr>
          <p:cNvPr id="5" name="Picture 4" descr="Результат пошуку зображень за запитом &quot;григорій сковорода рисунок&quot;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25144" y="470341"/>
            <a:ext cx="4001191" cy="5334923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58D6-33FD-44A2-97DD-883A8F0C651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304" y="2449691"/>
            <a:ext cx="571695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uk-UA" b="1" i="1" dirty="0">
              <a:solidFill>
                <a:srgbClr val="FFC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800" dirty="0">
                <a:ln w="0"/>
                <a:solidFill>
                  <a:srgbClr val="002060"/>
                </a:solidFill>
              </a:rPr>
              <a:t>Сенс людського існування – подвиг самопізнання</a:t>
            </a:r>
          </a:p>
          <a:p>
            <a:pPr algn="ctr"/>
            <a:endParaRPr lang="uk-UA" sz="28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uk-UA" sz="2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</a:t>
            </a:r>
            <a:r>
              <a:rPr lang="uk-UA" sz="2000" dirty="0">
                <a:ln w="0"/>
                <a:solidFill>
                  <a:srgbClr val="002060"/>
                </a:solidFill>
              </a:rPr>
              <a:t>Григорій Савович Сковорода </a:t>
            </a:r>
            <a:endParaRPr lang="ru-RU" sz="2000" dirty="0">
              <a:ln w="0"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24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3287" y="722948"/>
            <a:ext cx="8312645" cy="1325563"/>
          </a:xfrm>
        </p:spPr>
        <p:txBody>
          <a:bodyPr>
            <a:normAutofit/>
          </a:bodyPr>
          <a:lstStyle/>
          <a:p>
            <a:pPr algn="ctr"/>
            <a:r>
              <a:rPr lang="uk-UA" sz="4000" i="1" dirty="0">
                <a:ln w="0"/>
                <a:solidFill>
                  <a:srgbClr val="002060"/>
                </a:solidFill>
              </a:rPr>
              <a:t>Психолого-педагогічний прогноз</a:t>
            </a:r>
            <a:endParaRPr lang="uk-UA" sz="4000" dirty="0">
              <a:ln w="0"/>
              <a:solidFill>
                <a:srgbClr val="002060"/>
              </a:solidFill>
            </a:endParaRPr>
          </a:p>
        </p:txBody>
      </p:sp>
      <p:pic>
        <p:nvPicPr>
          <p:cNvPr id="8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0962"/>
            <a:ext cx="3382651" cy="234512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ÑÐºÑÐ¾Ð¹ÑÐµ ÐºÐ½Ð¸Ð³Ñ Ñ Ð·ÐµÐ»ÐµÐ½Ð¾Ð¹ Ð¿ÑÐ¸ÑÐ¾Ð´Ð¾Ð¹ â ÑÑÐ¾ÐºÐ¾Ð²Ð¾Ðµ ÑÐ¾ÑÐ¾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068" y="3861048"/>
            <a:ext cx="5239932" cy="3154781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423592" y="3022215"/>
            <a:ext cx="6096000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i="1" dirty="0">
                <a:ln w="0"/>
                <a:solidFill>
                  <a:srgbClr val="002060"/>
                </a:solidFill>
              </a:rPr>
              <a:t>  </a:t>
            </a:r>
            <a:r>
              <a:rPr lang="uk-UA" b="1" i="1" dirty="0">
                <a:ln w="0"/>
                <a:solidFill>
                  <a:srgbClr val="002060"/>
                </a:solidFill>
              </a:rPr>
              <a:t>ЗМІЦНЕННЯ ФІЗИЧНОГО ЗДОРОВ’Я, ВОЛЬОВОГО, ЕМОЦІЙНОГО, МЕНТАЛЬНОГО ІМУНІТЕТУ;</a:t>
            </a:r>
          </a:p>
          <a:p>
            <a:pPr>
              <a:buFont typeface="Wingdings" pitchFamily="2" charset="2"/>
              <a:buChar char="Ø"/>
            </a:pPr>
            <a:endParaRPr lang="uk-UA" b="1" i="1" dirty="0">
              <a:ln w="0"/>
              <a:solidFill>
                <a:srgbClr val="002060"/>
              </a:solidFill>
            </a:endParaRPr>
          </a:p>
          <a:p>
            <a:endParaRPr lang="uk-UA" b="1" i="1" dirty="0">
              <a:ln w="0"/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uk-UA" b="1" i="1" dirty="0">
                <a:ln w="0"/>
                <a:solidFill>
                  <a:srgbClr val="002060"/>
                </a:solidFill>
              </a:rPr>
              <a:t>  ПІДВИЩЕННЯ РІВНЯ КОМУНІКАТИВНОЇ КУЛЬТУРИ;</a:t>
            </a:r>
          </a:p>
          <a:p>
            <a:pPr>
              <a:buFont typeface="Wingdings" pitchFamily="2" charset="2"/>
              <a:buChar char="Ø"/>
            </a:pPr>
            <a:endParaRPr lang="uk-UA" b="1" i="1" dirty="0">
              <a:ln w="0"/>
              <a:solidFill>
                <a:srgbClr val="002060"/>
              </a:solidFill>
            </a:endParaRPr>
          </a:p>
          <a:p>
            <a:endParaRPr lang="uk-UA" b="1" i="1" dirty="0">
              <a:ln w="0"/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uk-UA" b="1" i="1" dirty="0">
                <a:ln w="0"/>
                <a:solidFill>
                  <a:srgbClr val="002060"/>
                </a:solidFill>
              </a:rPr>
              <a:t>  ДОСЯГНЕННЯ БІЛЬШ ВИСОКОГО РІВНЯ ПРОФЕСІЙНОЇ КОМПЕТЕНТНОСТІ, НАБУТТЯ ДОДАТКОВИХ ФАХОВИХ КОМПЕТЕНЦІЙ</a:t>
            </a:r>
            <a:endParaRPr lang="ru-RU" b="1" i="1" dirty="0">
              <a:ln w="0"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5539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1739" y="648873"/>
            <a:ext cx="6872278" cy="642942"/>
          </a:xfrm>
        </p:spPr>
        <p:txBody>
          <a:bodyPr>
            <a:noAutofit/>
          </a:bodyPr>
          <a:lstStyle/>
          <a:p>
            <a:pPr algn="ctr"/>
            <a:r>
              <a:rPr lang="uk-UA" dirty="0">
                <a:ln w="0"/>
                <a:solidFill>
                  <a:srgbClr val="002060"/>
                </a:solidFill>
              </a:rPr>
              <a:t>Питання для самоконтролю</a:t>
            </a:r>
            <a:b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67608" y="1640762"/>
            <a:ext cx="6580762" cy="5217238"/>
          </a:xfrm>
        </p:spPr>
        <p:txBody>
          <a:bodyPr>
            <a:normAutofit fontScale="92500" lnSpcReduction="10000"/>
          </a:bodyPr>
          <a:lstStyle/>
          <a:p>
            <a:pPr>
              <a:buAutoNum type="arabicPeriod"/>
            </a:pPr>
            <a:r>
              <a:rPr lang="uk-UA" i="1" dirty="0">
                <a:solidFill>
                  <a:srgbClr val="002060"/>
                </a:solidFill>
              </a:rPr>
              <a:t>Розкрийте зміст  поняття «індивідуальний ресурс сил» .</a:t>
            </a:r>
          </a:p>
          <a:p>
            <a:endParaRPr lang="uk-UA" i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i="1" dirty="0">
                <a:solidFill>
                  <a:srgbClr val="002060"/>
                </a:solidFill>
              </a:rPr>
              <a:t>2. Вкажіть основні етапи </a:t>
            </a:r>
            <a:r>
              <a:rPr lang="uk-UA" i="1" dirty="0" err="1">
                <a:solidFill>
                  <a:srgbClr val="002060"/>
                </a:solidFill>
              </a:rPr>
              <a:t>самопізнавальної</a:t>
            </a:r>
            <a:r>
              <a:rPr lang="uk-UA" i="1" dirty="0">
                <a:solidFill>
                  <a:srgbClr val="002060"/>
                </a:solidFill>
              </a:rPr>
              <a:t> діяльності. </a:t>
            </a:r>
            <a:endParaRPr lang="uk-UA" dirty="0">
              <a:solidFill>
                <a:srgbClr val="002060"/>
              </a:solidFill>
            </a:endParaRPr>
          </a:p>
          <a:p>
            <a:pPr>
              <a:buNone/>
            </a:pPr>
            <a:endParaRPr lang="uk-UA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dirty="0">
                <a:solidFill>
                  <a:srgbClr val="002060"/>
                </a:solidFill>
              </a:rPr>
              <a:t>3. </a:t>
            </a:r>
            <a:r>
              <a:rPr lang="uk-UA" i="1" dirty="0">
                <a:solidFill>
                  <a:srgbClr val="002060"/>
                </a:solidFill>
              </a:rPr>
              <a:t>Вкажіть інтегративні показники культури пам’яті, бажань, емоцій, думок. </a:t>
            </a:r>
          </a:p>
          <a:p>
            <a:pPr>
              <a:buNone/>
            </a:pPr>
            <a:endParaRPr lang="uk-UA" i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i="1" dirty="0">
                <a:solidFill>
                  <a:srgbClr val="002060"/>
                </a:solidFill>
              </a:rPr>
              <a:t>4. Зробіть висновок з самоаналізу пам’яті, бажань, емоцій, думок: </a:t>
            </a:r>
          </a:p>
          <a:p>
            <a:pPr marL="285750" indent="-285750">
              <a:buFontTx/>
              <a:buChar char="-"/>
            </a:pPr>
            <a:r>
              <a:rPr lang="uk-UA" i="1" dirty="0">
                <a:solidFill>
                  <a:srgbClr val="002060"/>
                </a:solidFill>
              </a:rPr>
              <a:t>вкажіть рівень за яким оцінили свою пам’ять, бажання, емоції, думки (низький, середній, високий)</a:t>
            </a:r>
          </a:p>
          <a:p>
            <a:pPr marL="285750" indent="-285750">
              <a:buFontTx/>
              <a:buChar char="-"/>
            </a:pPr>
            <a:r>
              <a:rPr lang="uk-UA" i="1" dirty="0">
                <a:solidFill>
                  <a:srgbClr val="002060"/>
                </a:solidFill>
              </a:rPr>
              <a:t>що необхідно удосконалювати, з чого починати, як і коли?</a:t>
            </a:r>
          </a:p>
          <a:p>
            <a:pPr>
              <a:buNone/>
            </a:pPr>
            <a:endParaRPr lang="uk-UA" i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i="1" dirty="0">
                <a:solidFill>
                  <a:srgbClr val="002060"/>
                </a:solidFill>
              </a:rPr>
              <a:t>5. Що з пропонованого матеріалу доцільно застосувати в освітньому процесі вашого навчального закладу?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58D6-33FD-44A2-97DD-883A8F0C6510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6" name="Рисунок 5" descr="Картинки концентрация, Стоковые Фотографии и Роялти-Фри Изображения  концентрация | Depositphotos®">
            <a:extLst>
              <a:ext uri="{FF2B5EF4-FFF2-40B4-BE49-F238E27FC236}">
                <a16:creationId xmlns:a16="http://schemas.microsoft.com/office/drawing/2014/main" id="{9EFAB480-D9A8-4B31-8866-BB9455B115F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4"/>
          <a:stretch/>
        </p:blipFill>
        <p:spPr bwMode="auto">
          <a:xfrm>
            <a:off x="8599581" y="1152907"/>
            <a:ext cx="3261360" cy="216217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0653C6B8-161C-4305-AD72-3ADE5E055A3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405" y="3717032"/>
            <a:ext cx="3057968" cy="299089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568" y="333729"/>
            <a:ext cx="8046636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>
                <a:ln w="0"/>
                <a:solidFill>
                  <a:srgbClr val="002060"/>
                </a:solidFill>
              </a:rPr>
              <a:t>Рекомендована література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3342" y="1383100"/>
            <a:ext cx="10441160" cy="5460189"/>
          </a:xfrm>
          <a:solidFill>
            <a:schemeClr val="bg2"/>
          </a:solidFill>
        </p:spPr>
        <p:txBody>
          <a:bodyPr>
            <a:normAutofit fontScale="70000" lnSpcReduction="20000"/>
          </a:bodyPr>
          <a:lstStyle/>
          <a:p>
            <a:pPr marL="514350" indent="-514350" algn="just">
              <a:buNone/>
            </a:pPr>
            <a: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uk-UA" dirty="0">
                <a:solidFill>
                  <a:srgbClr val="002060"/>
                </a:solidFill>
              </a:rPr>
              <a:t>. </a:t>
            </a:r>
            <a:r>
              <a:rPr lang="uk-UA" dirty="0" err="1">
                <a:solidFill>
                  <a:srgbClr val="002060"/>
                </a:solidFill>
              </a:rPr>
              <a:t>Бех</a:t>
            </a:r>
            <a:r>
              <a:rPr lang="uk-UA" dirty="0">
                <a:solidFill>
                  <a:srgbClr val="002060"/>
                </a:solidFill>
              </a:rPr>
              <a:t> І. Д. Виховання особистості : У 2-х </a:t>
            </a:r>
            <a:r>
              <a:rPr lang="uk-UA" dirty="0" err="1">
                <a:solidFill>
                  <a:srgbClr val="002060"/>
                </a:solidFill>
              </a:rPr>
              <a:t>кн</a:t>
            </a:r>
            <a:r>
              <a:rPr lang="uk-UA" dirty="0">
                <a:solidFill>
                  <a:srgbClr val="002060"/>
                </a:solidFill>
              </a:rPr>
              <a:t>. </a:t>
            </a:r>
            <a:r>
              <a:rPr lang="uk-UA" dirty="0" err="1">
                <a:solidFill>
                  <a:srgbClr val="002060"/>
                </a:solidFill>
              </a:rPr>
              <a:t>Кн</a:t>
            </a:r>
            <a:r>
              <a:rPr lang="uk-UA" dirty="0">
                <a:solidFill>
                  <a:srgbClr val="002060"/>
                </a:solidFill>
              </a:rPr>
              <a:t>. 1. Особистісно орієнтований підхід: теоретико-технологічні засади. – К. : Либідь, 2003. – 280 с</a:t>
            </a:r>
          </a:p>
          <a:p>
            <a:pPr marL="514350" indent="-514350" algn="just">
              <a:buNone/>
            </a:pPr>
            <a:r>
              <a:rPr lang="uk-UA" dirty="0">
                <a:solidFill>
                  <a:srgbClr val="002060"/>
                </a:solidFill>
              </a:rPr>
              <a:t>2. </a:t>
            </a:r>
            <a:r>
              <a:rPr lang="uk-UA" dirty="0" err="1">
                <a:solidFill>
                  <a:srgbClr val="002060"/>
                </a:solidFill>
              </a:rPr>
              <a:t>Евтух</a:t>
            </a:r>
            <a:r>
              <a:rPr lang="uk-UA" dirty="0">
                <a:solidFill>
                  <a:srgbClr val="002060"/>
                </a:solidFill>
              </a:rPr>
              <a:t> Н. Б., </a:t>
            </a:r>
            <a:r>
              <a:rPr lang="uk-UA" dirty="0" err="1">
                <a:solidFill>
                  <a:srgbClr val="002060"/>
                </a:solidFill>
              </a:rPr>
              <a:t>Пиньковская</a:t>
            </a:r>
            <a:r>
              <a:rPr lang="uk-UA" dirty="0">
                <a:solidFill>
                  <a:srgbClr val="002060"/>
                </a:solidFill>
              </a:rPr>
              <a:t> Э. А., </a:t>
            </a:r>
            <a:r>
              <a:rPr lang="uk-UA" dirty="0" err="1">
                <a:solidFill>
                  <a:srgbClr val="002060"/>
                </a:solidFill>
              </a:rPr>
              <a:t>Черкашина</a:t>
            </a:r>
            <a:r>
              <a:rPr lang="uk-UA" dirty="0">
                <a:solidFill>
                  <a:srgbClr val="002060"/>
                </a:solidFill>
              </a:rPr>
              <a:t> Т. В. М</a:t>
            </a:r>
            <a:r>
              <a:rPr lang="ru-RU" dirty="0" err="1">
                <a:solidFill>
                  <a:srgbClr val="002060"/>
                </a:solidFill>
              </a:rPr>
              <a:t>етодики</a:t>
            </a:r>
            <a:r>
              <a:rPr lang="ru-RU" dirty="0">
                <a:solidFill>
                  <a:srgbClr val="002060"/>
                </a:solidFill>
              </a:rPr>
              <a:t> личностно-профессионального самосовершенствования субъекта педагогической деятельности на основе самопознания</a:t>
            </a:r>
            <a:r>
              <a:rPr lang="uk-UA" dirty="0">
                <a:solidFill>
                  <a:srgbClr val="002060"/>
                </a:solidFill>
              </a:rPr>
              <a:t> : </a:t>
            </a:r>
            <a:r>
              <a:rPr lang="uk-UA" dirty="0" err="1">
                <a:solidFill>
                  <a:srgbClr val="002060"/>
                </a:solidFill>
              </a:rPr>
              <a:t>учебно-методическое</a:t>
            </a:r>
            <a:r>
              <a:rPr lang="uk-UA" dirty="0">
                <a:solidFill>
                  <a:srgbClr val="002060"/>
                </a:solidFill>
              </a:rPr>
              <a:t> </a:t>
            </a:r>
            <a:r>
              <a:rPr lang="uk-UA" dirty="0" err="1">
                <a:solidFill>
                  <a:srgbClr val="002060"/>
                </a:solidFill>
              </a:rPr>
              <a:t>пособие</a:t>
            </a:r>
            <a:r>
              <a:rPr lang="uk-UA" dirty="0">
                <a:solidFill>
                  <a:srgbClr val="002060"/>
                </a:solidFill>
              </a:rPr>
              <a:t> : для </a:t>
            </a:r>
            <a:r>
              <a:rPr lang="uk-UA" dirty="0" err="1">
                <a:solidFill>
                  <a:srgbClr val="002060"/>
                </a:solidFill>
              </a:rPr>
              <a:t>педагогических</a:t>
            </a:r>
            <a:r>
              <a:rPr lang="uk-UA" dirty="0">
                <a:solidFill>
                  <a:srgbClr val="002060"/>
                </a:solidFill>
              </a:rPr>
              <a:t> </a:t>
            </a:r>
            <a:r>
              <a:rPr lang="uk-UA" dirty="0" err="1">
                <a:solidFill>
                  <a:srgbClr val="002060"/>
                </a:solidFill>
              </a:rPr>
              <a:t>работников</a:t>
            </a:r>
            <a:r>
              <a:rPr lang="uk-UA" dirty="0">
                <a:solidFill>
                  <a:srgbClr val="002060"/>
                </a:solidFill>
              </a:rPr>
              <a:t> / </a:t>
            </a:r>
            <a:r>
              <a:rPr lang="uk-UA" dirty="0" err="1">
                <a:solidFill>
                  <a:srgbClr val="002060"/>
                </a:solidFill>
              </a:rPr>
              <a:t>Н.Б.Евтух</a:t>
            </a:r>
            <a:r>
              <a:rPr lang="uk-UA" dirty="0">
                <a:solidFill>
                  <a:srgbClr val="002060"/>
                </a:solidFill>
              </a:rPr>
              <a:t>, Э.А. </a:t>
            </a:r>
            <a:r>
              <a:rPr lang="uk-UA" dirty="0" err="1">
                <a:solidFill>
                  <a:srgbClr val="002060"/>
                </a:solidFill>
              </a:rPr>
              <a:t>Пиньковская</a:t>
            </a:r>
            <a:r>
              <a:rPr lang="uk-UA" dirty="0">
                <a:solidFill>
                  <a:srgbClr val="002060"/>
                </a:solidFill>
              </a:rPr>
              <a:t>, Т. В. </a:t>
            </a:r>
            <a:r>
              <a:rPr lang="uk-UA" dirty="0" err="1">
                <a:solidFill>
                  <a:srgbClr val="002060"/>
                </a:solidFill>
              </a:rPr>
              <a:t>Черкашина</a:t>
            </a:r>
            <a:r>
              <a:rPr lang="uk-UA" dirty="0">
                <a:solidFill>
                  <a:srgbClr val="002060"/>
                </a:solidFill>
              </a:rPr>
              <a:t>. – Черкаси : </a:t>
            </a:r>
            <a:r>
              <a:rPr lang="ru-RU" dirty="0">
                <a:solidFill>
                  <a:srgbClr val="002060"/>
                </a:solidFill>
              </a:rPr>
              <a:t>Издатель Чабаненко Ю. А.</a:t>
            </a:r>
            <a:r>
              <a:rPr lang="uk-UA" dirty="0">
                <a:solidFill>
                  <a:srgbClr val="002060"/>
                </a:solidFill>
              </a:rPr>
              <a:t>, 2016. – 404 с. </a:t>
            </a:r>
          </a:p>
          <a:p>
            <a:pPr marL="514350" indent="-514350" algn="just">
              <a:buNone/>
            </a:pPr>
            <a:r>
              <a:rPr lang="uk-UA" dirty="0">
                <a:solidFill>
                  <a:srgbClr val="002060"/>
                </a:solidFill>
              </a:rPr>
              <a:t>3. </a:t>
            </a:r>
            <a:r>
              <a:rPr lang="uk-UA" dirty="0" err="1">
                <a:solidFill>
                  <a:srgbClr val="002060"/>
                </a:solidFill>
              </a:rPr>
              <a:t>Євтух</a:t>
            </a:r>
            <a:r>
              <a:rPr lang="uk-UA" dirty="0">
                <a:solidFill>
                  <a:srgbClr val="002060"/>
                </a:solidFill>
              </a:rPr>
              <a:t> М. Б., </a:t>
            </a:r>
            <a:r>
              <a:rPr lang="uk-UA" dirty="0" err="1">
                <a:solidFill>
                  <a:srgbClr val="002060"/>
                </a:solidFill>
              </a:rPr>
              <a:t>Черкашина</a:t>
            </a:r>
            <a:r>
              <a:rPr lang="uk-UA" dirty="0">
                <a:solidFill>
                  <a:srgbClr val="002060"/>
                </a:solidFill>
              </a:rPr>
              <a:t> Т. В. Дослідження стану культурного фону суб’єктів педагогічної діяльності в умовах сучасного освітнього середовища : науково-методичний посібник : для педагогічних працівників / М. Б. </a:t>
            </a:r>
            <a:r>
              <a:rPr lang="uk-UA" dirty="0" err="1">
                <a:solidFill>
                  <a:srgbClr val="002060"/>
                </a:solidFill>
              </a:rPr>
              <a:t>Євтух</a:t>
            </a:r>
            <a:r>
              <a:rPr lang="uk-UA" dirty="0">
                <a:solidFill>
                  <a:srgbClr val="002060"/>
                </a:solidFill>
              </a:rPr>
              <a:t>, Т. В. </a:t>
            </a:r>
            <a:r>
              <a:rPr lang="uk-UA" dirty="0" err="1">
                <a:solidFill>
                  <a:srgbClr val="002060"/>
                </a:solidFill>
              </a:rPr>
              <a:t>Черкашина</a:t>
            </a:r>
            <a:r>
              <a:rPr lang="uk-UA" dirty="0">
                <a:solidFill>
                  <a:srgbClr val="002060"/>
                </a:solidFill>
              </a:rPr>
              <a:t>. – Черкаси : ЧОІПОПП ЧОР, 2015. – 122 с.</a:t>
            </a:r>
          </a:p>
          <a:p>
            <a:pPr marL="514350" indent="-514350" algn="just">
              <a:buNone/>
            </a:pPr>
            <a:r>
              <a:rPr lang="uk-UA" dirty="0">
                <a:solidFill>
                  <a:srgbClr val="002060"/>
                </a:solidFill>
              </a:rPr>
              <a:t>4. </a:t>
            </a:r>
            <a:r>
              <a:rPr lang="uk-UA" dirty="0" err="1">
                <a:solidFill>
                  <a:srgbClr val="002060"/>
                </a:solidFill>
              </a:rPr>
              <a:t>Євтух</a:t>
            </a:r>
            <a:r>
              <a:rPr lang="uk-UA" dirty="0">
                <a:solidFill>
                  <a:srgbClr val="002060"/>
                </a:solidFill>
              </a:rPr>
              <a:t> М. Б., </a:t>
            </a:r>
            <a:r>
              <a:rPr lang="uk-UA" dirty="0" err="1">
                <a:solidFill>
                  <a:srgbClr val="002060"/>
                </a:solidFill>
              </a:rPr>
              <a:t>Черкашина</a:t>
            </a:r>
            <a:r>
              <a:rPr lang="uk-UA" dirty="0">
                <a:solidFill>
                  <a:srgbClr val="002060"/>
                </a:solidFill>
              </a:rPr>
              <a:t> Т. В. Педагогічна система самопізнання і особистісно-професійного самовдосконалення : Підручник.  – Черкаси : Видавець Чабаненко Ю.А., 2012. – 348 с. </a:t>
            </a:r>
            <a:endParaRPr lang="ru-RU" dirty="0">
              <a:solidFill>
                <a:srgbClr val="002060"/>
              </a:solidFill>
            </a:endParaRPr>
          </a:p>
          <a:p>
            <a:pPr marL="514350" indent="-514350" algn="just">
              <a:buNone/>
            </a:pPr>
            <a:r>
              <a:rPr lang="uk-UA" dirty="0">
                <a:solidFill>
                  <a:srgbClr val="002060"/>
                </a:solidFill>
              </a:rPr>
              <a:t>5. </a:t>
            </a:r>
            <a:r>
              <a:rPr lang="uk-UA" dirty="0" err="1">
                <a:solidFill>
                  <a:srgbClr val="002060"/>
                </a:solidFill>
              </a:rPr>
              <a:t>Євтух</a:t>
            </a:r>
            <a:r>
              <a:rPr lang="uk-UA" dirty="0">
                <a:solidFill>
                  <a:srgbClr val="002060"/>
                </a:solidFill>
              </a:rPr>
              <a:t> М. Б., </a:t>
            </a:r>
            <a:r>
              <a:rPr lang="uk-UA" dirty="0" err="1">
                <a:solidFill>
                  <a:srgbClr val="002060"/>
                </a:solidFill>
              </a:rPr>
              <a:t>Черкашина</a:t>
            </a:r>
            <a:r>
              <a:rPr lang="uk-UA" dirty="0">
                <a:solidFill>
                  <a:srgbClr val="002060"/>
                </a:solidFill>
              </a:rPr>
              <a:t> Т. В. Культура взаємин : Підручник.  – 3-те вид., </a:t>
            </a:r>
            <a:r>
              <a:rPr lang="uk-UA" dirty="0" err="1">
                <a:solidFill>
                  <a:srgbClr val="002060"/>
                </a:solidFill>
              </a:rPr>
              <a:t>переробл</a:t>
            </a:r>
            <a:r>
              <a:rPr lang="uk-UA" dirty="0">
                <a:solidFill>
                  <a:srgbClr val="002060"/>
                </a:solidFill>
              </a:rPr>
              <a:t>. і </a:t>
            </a:r>
            <a:r>
              <a:rPr lang="uk-UA" dirty="0" err="1">
                <a:solidFill>
                  <a:srgbClr val="002060"/>
                </a:solidFill>
              </a:rPr>
              <a:t>допов</a:t>
            </a:r>
            <a:r>
              <a:rPr lang="uk-UA" dirty="0">
                <a:solidFill>
                  <a:srgbClr val="002060"/>
                </a:solidFill>
              </a:rPr>
              <a:t>. – Черкаси : Видавець Чабаненко Ю.А., 2012. – 340 с. </a:t>
            </a:r>
          </a:p>
          <a:p>
            <a:pPr marL="514350" indent="-514350" algn="just">
              <a:buNone/>
            </a:pPr>
            <a:r>
              <a:rPr lang="uk-UA" dirty="0">
                <a:solidFill>
                  <a:srgbClr val="002060"/>
                </a:solidFill>
              </a:rPr>
              <a:t>6. </a:t>
            </a:r>
            <a:r>
              <a:rPr lang="uk-UA" dirty="0" err="1">
                <a:solidFill>
                  <a:srgbClr val="002060"/>
                </a:solidFill>
              </a:rPr>
              <a:t>Пиньковская</a:t>
            </a:r>
            <a:r>
              <a:rPr lang="uk-UA" dirty="0">
                <a:solidFill>
                  <a:srgbClr val="002060"/>
                </a:solidFill>
              </a:rPr>
              <a:t> Э. А. </a:t>
            </a:r>
            <a:r>
              <a:rPr lang="uk-UA" dirty="0" err="1">
                <a:solidFill>
                  <a:srgbClr val="002060"/>
                </a:solidFill>
              </a:rPr>
              <a:t>Серия</a:t>
            </a:r>
            <a:r>
              <a:rPr lang="uk-UA" dirty="0">
                <a:solidFill>
                  <a:srgbClr val="002060"/>
                </a:solidFill>
              </a:rPr>
              <a:t> книг «Спаси и </a:t>
            </a:r>
            <a:r>
              <a:rPr lang="uk-UA" dirty="0" err="1">
                <a:solidFill>
                  <a:srgbClr val="002060"/>
                </a:solidFill>
              </a:rPr>
              <a:t>сохрани</a:t>
            </a:r>
            <a:r>
              <a:rPr lang="uk-UA" dirty="0">
                <a:solidFill>
                  <a:srgbClr val="002060"/>
                </a:solidFill>
              </a:rPr>
              <a:t>». Том 1. «</a:t>
            </a:r>
            <a:r>
              <a:rPr lang="uk-UA" dirty="0" err="1">
                <a:solidFill>
                  <a:srgbClr val="002060"/>
                </a:solidFill>
              </a:rPr>
              <a:t>Кто</a:t>
            </a:r>
            <a:r>
              <a:rPr lang="uk-UA" dirty="0">
                <a:solidFill>
                  <a:srgbClr val="002060"/>
                </a:solidFill>
              </a:rPr>
              <a:t> </a:t>
            </a:r>
            <a:r>
              <a:rPr lang="uk-UA" dirty="0" err="1">
                <a:solidFill>
                  <a:srgbClr val="002060"/>
                </a:solidFill>
              </a:rPr>
              <a:t>ты</a:t>
            </a:r>
            <a:r>
              <a:rPr lang="uk-UA" dirty="0">
                <a:solidFill>
                  <a:srgbClr val="002060"/>
                </a:solidFill>
              </a:rPr>
              <a:t>?». – </a:t>
            </a:r>
            <a:r>
              <a:rPr lang="uk-UA" dirty="0" err="1">
                <a:solidFill>
                  <a:srgbClr val="002060"/>
                </a:solidFill>
              </a:rPr>
              <a:t>Черкассы</a:t>
            </a:r>
            <a:r>
              <a:rPr lang="uk-UA" dirty="0">
                <a:solidFill>
                  <a:srgbClr val="002060"/>
                </a:solidFill>
              </a:rPr>
              <a:t> : </a:t>
            </a:r>
            <a:r>
              <a:rPr lang="uk-UA" dirty="0" err="1">
                <a:solidFill>
                  <a:srgbClr val="002060"/>
                </a:solidFill>
              </a:rPr>
              <a:t>Издатель</a:t>
            </a:r>
            <a:r>
              <a:rPr lang="uk-UA" dirty="0">
                <a:solidFill>
                  <a:srgbClr val="002060"/>
                </a:solidFill>
              </a:rPr>
              <a:t> Чабаненко Ю. А., 2011. – 814 с.</a:t>
            </a:r>
            <a:endParaRPr lang="ru-RU" dirty="0">
              <a:solidFill>
                <a:srgbClr val="002060"/>
              </a:solidFill>
            </a:endParaRPr>
          </a:p>
          <a:p>
            <a:pPr marL="514350" indent="-514350" algn="just">
              <a:buNone/>
            </a:pPr>
            <a:r>
              <a:rPr lang="uk-UA" dirty="0">
                <a:solidFill>
                  <a:srgbClr val="002060"/>
                </a:solidFill>
              </a:rPr>
              <a:t>7. </a:t>
            </a:r>
            <a:r>
              <a:rPr lang="uk-UA" dirty="0" err="1">
                <a:solidFill>
                  <a:srgbClr val="002060"/>
                </a:solidFill>
              </a:rPr>
              <a:t>Пиньковская</a:t>
            </a:r>
            <a:r>
              <a:rPr lang="uk-UA" dirty="0">
                <a:solidFill>
                  <a:srgbClr val="002060"/>
                </a:solidFill>
              </a:rPr>
              <a:t> Э. А. </a:t>
            </a:r>
            <a:r>
              <a:rPr lang="uk-UA" dirty="0" err="1">
                <a:solidFill>
                  <a:srgbClr val="002060"/>
                </a:solidFill>
              </a:rPr>
              <a:t>Серия</a:t>
            </a:r>
            <a:r>
              <a:rPr lang="uk-UA" dirty="0">
                <a:solidFill>
                  <a:srgbClr val="002060"/>
                </a:solidFill>
              </a:rPr>
              <a:t> книг «Спаси и </a:t>
            </a:r>
            <a:r>
              <a:rPr lang="uk-UA" dirty="0" err="1">
                <a:solidFill>
                  <a:srgbClr val="002060"/>
                </a:solidFill>
              </a:rPr>
              <a:t>сохрани</a:t>
            </a:r>
            <a:r>
              <a:rPr lang="uk-UA" dirty="0">
                <a:solidFill>
                  <a:srgbClr val="002060"/>
                </a:solidFill>
              </a:rPr>
              <a:t>». Том 2. «</a:t>
            </a:r>
            <a:r>
              <a:rPr lang="uk-UA" dirty="0" err="1">
                <a:solidFill>
                  <a:srgbClr val="002060"/>
                </a:solidFill>
              </a:rPr>
              <a:t>Эгология</a:t>
            </a:r>
            <a:r>
              <a:rPr lang="uk-UA" dirty="0">
                <a:solidFill>
                  <a:srgbClr val="002060"/>
                </a:solidFill>
              </a:rPr>
              <a:t>». – </a:t>
            </a:r>
            <a:r>
              <a:rPr lang="uk-UA" dirty="0" err="1">
                <a:solidFill>
                  <a:srgbClr val="002060"/>
                </a:solidFill>
              </a:rPr>
              <a:t>Черкассы</a:t>
            </a:r>
            <a:r>
              <a:rPr lang="uk-UA" dirty="0">
                <a:solidFill>
                  <a:srgbClr val="002060"/>
                </a:solidFill>
              </a:rPr>
              <a:t> : </a:t>
            </a:r>
            <a:r>
              <a:rPr lang="uk-UA" dirty="0" err="1">
                <a:solidFill>
                  <a:srgbClr val="002060"/>
                </a:solidFill>
              </a:rPr>
              <a:t>Издатель</a:t>
            </a:r>
            <a:r>
              <a:rPr lang="uk-UA" dirty="0">
                <a:solidFill>
                  <a:srgbClr val="002060"/>
                </a:solidFill>
              </a:rPr>
              <a:t> Чабаненко Ю. А., 2012. – 438с + 3 </a:t>
            </a:r>
            <a:r>
              <a:rPr lang="uk-UA" dirty="0" err="1">
                <a:solidFill>
                  <a:srgbClr val="002060"/>
                </a:solidFill>
              </a:rPr>
              <a:t>таблицы</a:t>
            </a:r>
            <a:r>
              <a:rPr lang="uk-UA" dirty="0">
                <a:solidFill>
                  <a:srgbClr val="002060"/>
                </a:solidFill>
              </a:rPr>
              <a:t>      </a:t>
            </a:r>
            <a:r>
              <a:rPr lang="uk-UA" dirty="0" err="1">
                <a:solidFill>
                  <a:srgbClr val="002060"/>
                </a:solidFill>
              </a:rPr>
              <a:t>Пиньковская</a:t>
            </a:r>
            <a:r>
              <a:rPr lang="uk-UA" dirty="0">
                <a:solidFill>
                  <a:srgbClr val="002060"/>
                </a:solidFill>
              </a:rPr>
              <a:t> Э. А. </a:t>
            </a:r>
            <a:r>
              <a:rPr lang="uk-UA" dirty="0" err="1">
                <a:solidFill>
                  <a:srgbClr val="002060"/>
                </a:solidFill>
              </a:rPr>
              <a:t>Серия</a:t>
            </a:r>
            <a:r>
              <a:rPr lang="uk-UA" dirty="0">
                <a:solidFill>
                  <a:srgbClr val="002060"/>
                </a:solidFill>
              </a:rPr>
              <a:t> книг «Спаси и </a:t>
            </a:r>
            <a:r>
              <a:rPr lang="uk-UA" dirty="0" err="1">
                <a:solidFill>
                  <a:srgbClr val="002060"/>
                </a:solidFill>
              </a:rPr>
              <a:t>сохрани</a:t>
            </a:r>
            <a:r>
              <a:rPr lang="uk-UA" dirty="0">
                <a:solidFill>
                  <a:srgbClr val="002060"/>
                </a:solidFill>
              </a:rPr>
              <a:t>». Том 3. «Детектор </a:t>
            </a:r>
            <a:r>
              <a:rPr lang="uk-UA" dirty="0" err="1">
                <a:solidFill>
                  <a:srgbClr val="002060"/>
                </a:solidFill>
              </a:rPr>
              <a:t>лести</a:t>
            </a:r>
            <a:r>
              <a:rPr lang="uk-UA" dirty="0">
                <a:solidFill>
                  <a:srgbClr val="002060"/>
                </a:solidFill>
              </a:rPr>
              <a:t>». – </a:t>
            </a:r>
            <a:r>
              <a:rPr lang="uk-UA" dirty="0" err="1">
                <a:solidFill>
                  <a:srgbClr val="002060"/>
                </a:solidFill>
              </a:rPr>
              <a:t>Черкассы</a:t>
            </a:r>
            <a:r>
              <a:rPr lang="uk-UA" dirty="0">
                <a:solidFill>
                  <a:srgbClr val="002060"/>
                </a:solidFill>
              </a:rPr>
              <a:t> : </a:t>
            </a:r>
            <a:r>
              <a:rPr lang="uk-UA" dirty="0" err="1">
                <a:solidFill>
                  <a:srgbClr val="002060"/>
                </a:solidFill>
              </a:rPr>
              <a:t>Издатель</a:t>
            </a:r>
            <a:r>
              <a:rPr lang="uk-UA" dirty="0">
                <a:solidFill>
                  <a:srgbClr val="002060"/>
                </a:solidFill>
              </a:rPr>
              <a:t> Чабаненко Ю. А., 2013. – 438с + 3 </a:t>
            </a:r>
            <a:r>
              <a:rPr lang="uk-UA" dirty="0" err="1">
                <a:solidFill>
                  <a:srgbClr val="002060"/>
                </a:solidFill>
              </a:rPr>
              <a:t>таблицы</a:t>
            </a:r>
            <a:endParaRPr lang="uk-UA" dirty="0">
              <a:solidFill>
                <a:srgbClr val="002060"/>
              </a:solidFill>
            </a:endParaRPr>
          </a:p>
          <a:p>
            <a:pPr marL="514350" indent="-514350" algn="just">
              <a:buNone/>
            </a:pPr>
            <a:r>
              <a:rPr lang="ru-RU" dirty="0">
                <a:solidFill>
                  <a:srgbClr val="002060"/>
                </a:solidFill>
              </a:rPr>
              <a:t>8. </a:t>
            </a:r>
            <a:r>
              <a:rPr lang="ru-RU" dirty="0" err="1">
                <a:solidFill>
                  <a:srgbClr val="002060"/>
                </a:solidFill>
              </a:rPr>
              <a:t>Пиньковская</a:t>
            </a:r>
            <a:r>
              <a:rPr lang="ru-RU" dirty="0">
                <a:solidFill>
                  <a:srgbClr val="002060"/>
                </a:solidFill>
              </a:rPr>
              <a:t> Э. А. «Детектор лести». Том 3. / Э. А. </a:t>
            </a:r>
            <a:r>
              <a:rPr lang="ru-RU" dirty="0" err="1">
                <a:solidFill>
                  <a:srgbClr val="002060"/>
                </a:solidFill>
              </a:rPr>
              <a:t>Пиньковская</a:t>
            </a:r>
            <a:r>
              <a:rPr lang="ru-RU" dirty="0">
                <a:solidFill>
                  <a:srgbClr val="002060"/>
                </a:solidFill>
              </a:rPr>
              <a:t>. – Черкассы : Издатель Чабаненко Ю. А., 2013. – 438 с. + 3 таблицы.</a:t>
            </a:r>
          </a:p>
          <a:p>
            <a:pPr marL="514350" indent="-514350" algn="just">
              <a:buNone/>
            </a:pPr>
            <a:r>
              <a:rPr lang="uk-UA" dirty="0">
                <a:solidFill>
                  <a:srgbClr val="002060"/>
                </a:solidFill>
              </a:rPr>
              <a:t>9. </a:t>
            </a:r>
            <a:r>
              <a:rPr lang="uk-UA" dirty="0" err="1">
                <a:solidFill>
                  <a:srgbClr val="002060"/>
                </a:solidFill>
              </a:rPr>
              <a:t>Пиньковская</a:t>
            </a:r>
            <a:r>
              <a:rPr lang="uk-UA" dirty="0">
                <a:solidFill>
                  <a:srgbClr val="002060"/>
                </a:solidFill>
              </a:rPr>
              <a:t> Э. А. “</a:t>
            </a:r>
            <a:r>
              <a:rPr lang="uk-UA" dirty="0" err="1">
                <a:solidFill>
                  <a:srgbClr val="002060"/>
                </a:solidFill>
              </a:rPr>
              <a:t>Духовное</a:t>
            </a:r>
            <a:r>
              <a:rPr lang="uk-UA" dirty="0">
                <a:solidFill>
                  <a:srgbClr val="002060"/>
                </a:solidFill>
              </a:rPr>
              <a:t> материнство”. – </a:t>
            </a:r>
            <a:r>
              <a:rPr lang="uk-UA" dirty="0" err="1">
                <a:solidFill>
                  <a:srgbClr val="002060"/>
                </a:solidFill>
              </a:rPr>
              <a:t>Черкассы</a:t>
            </a:r>
            <a:r>
              <a:rPr lang="uk-UA" dirty="0">
                <a:solidFill>
                  <a:srgbClr val="002060"/>
                </a:solidFill>
              </a:rPr>
              <a:t> : </a:t>
            </a:r>
            <a:r>
              <a:rPr lang="uk-UA" dirty="0" err="1">
                <a:solidFill>
                  <a:srgbClr val="002060"/>
                </a:solidFill>
              </a:rPr>
              <a:t>Издатель</a:t>
            </a:r>
            <a:r>
              <a:rPr lang="uk-UA" dirty="0">
                <a:solidFill>
                  <a:srgbClr val="002060"/>
                </a:solidFill>
              </a:rPr>
              <a:t> Чабаненко Ю. А., 2013. – 200 с.</a:t>
            </a:r>
          </a:p>
          <a:p>
            <a:pPr marL="514350" indent="-514350" algn="just">
              <a:buNone/>
            </a:pPr>
            <a:r>
              <a:rPr lang="uk-UA" dirty="0">
                <a:solidFill>
                  <a:srgbClr val="002060"/>
                </a:solidFill>
              </a:rPr>
              <a:t>10. </a:t>
            </a:r>
            <a:r>
              <a:rPr lang="uk-UA" dirty="0" err="1">
                <a:solidFill>
                  <a:srgbClr val="002060"/>
                </a:solidFill>
              </a:rPr>
              <a:t>Самодиагностика</a:t>
            </a:r>
            <a:r>
              <a:rPr lang="uk-UA" dirty="0">
                <a:solidFill>
                  <a:srgbClr val="002060"/>
                </a:solidFill>
              </a:rPr>
              <a:t>. </a:t>
            </a:r>
            <a:r>
              <a:rPr lang="uk-UA" dirty="0" err="1">
                <a:solidFill>
                  <a:srgbClr val="002060"/>
                </a:solidFill>
              </a:rPr>
              <a:t>Сборник</a:t>
            </a:r>
            <a:r>
              <a:rPr lang="uk-UA" dirty="0">
                <a:solidFill>
                  <a:srgbClr val="002060"/>
                </a:solidFill>
              </a:rPr>
              <a:t> </a:t>
            </a:r>
            <a:r>
              <a:rPr lang="uk-UA" dirty="0" err="1">
                <a:solidFill>
                  <a:srgbClr val="002060"/>
                </a:solidFill>
              </a:rPr>
              <a:t>тестов</a:t>
            </a:r>
            <a:r>
              <a:rPr lang="uk-UA" dirty="0">
                <a:solidFill>
                  <a:srgbClr val="002060"/>
                </a:solidFill>
              </a:rPr>
              <a:t> : </a:t>
            </a:r>
            <a:r>
              <a:rPr lang="uk-UA" dirty="0" err="1">
                <a:solidFill>
                  <a:srgbClr val="002060"/>
                </a:solidFill>
              </a:rPr>
              <a:t>учебное</a:t>
            </a:r>
            <a:r>
              <a:rPr lang="uk-UA" dirty="0">
                <a:solidFill>
                  <a:srgbClr val="002060"/>
                </a:solidFill>
              </a:rPr>
              <a:t> </a:t>
            </a:r>
            <a:r>
              <a:rPr lang="uk-UA" dirty="0" err="1">
                <a:solidFill>
                  <a:srgbClr val="002060"/>
                </a:solidFill>
              </a:rPr>
              <a:t>пособие</a:t>
            </a:r>
            <a:r>
              <a:rPr lang="uk-UA" dirty="0">
                <a:solidFill>
                  <a:srgbClr val="002060"/>
                </a:solidFill>
              </a:rPr>
              <a:t> / </a:t>
            </a:r>
            <a:r>
              <a:rPr lang="uk-UA" dirty="0" err="1">
                <a:solidFill>
                  <a:srgbClr val="002060"/>
                </a:solidFill>
              </a:rPr>
              <a:t>Под</a:t>
            </a:r>
            <a:r>
              <a:rPr lang="uk-UA" dirty="0">
                <a:solidFill>
                  <a:srgbClr val="002060"/>
                </a:solidFill>
              </a:rPr>
              <a:t> </a:t>
            </a:r>
            <a:r>
              <a:rPr lang="uk-UA" dirty="0" err="1">
                <a:solidFill>
                  <a:srgbClr val="002060"/>
                </a:solidFill>
              </a:rPr>
              <a:t>общей</a:t>
            </a:r>
            <a:r>
              <a:rPr lang="uk-UA" dirty="0">
                <a:solidFill>
                  <a:srgbClr val="002060"/>
                </a:solidFill>
              </a:rPr>
              <a:t> </a:t>
            </a:r>
            <a:r>
              <a:rPr lang="uk-UA" dirty="0" err="1">
                <a:solidFill>
                  <a:srgbClr val="002060"/>
                </a:solidFill>
              </a:rPr>
              <a:t>редакцией</a:t>
            </a:r>
            <a:r>
              <a:rPr lang="uk-UA" dirty="0">
                <a:solidFill>
                  <a:srgbClr val="002060"/>
                </a:solidFill>
              </a:rPr>
              <a:t> Н. Б. </a:t>
            </a:r>
            <a:r>
              <a:rPr lang="uk-UA" dirty="0" err="1">
                <a:solidFill>
                  <a:srgbClr val="002060"/>
                </a:solidFill>
              </a:rPr>
              <a:t>Евтуха</a:t>
            </a:r>
            <a:r>
              <a:rPr lang="uk-UA" dirty="0">
                <a:solidFill>
                  <a:srgbClr val="002060"/>
                </a:solidFill>
              </a:rPr>
              <a:t>, Т. В. </a:t>
            </a:r>
            <a:r>
              <a:rPr lang="uk-UA" dirty="0" err="1">
                <a:solidFill>
                  <a:srgbClr val="002060"/>
                </a:solidFill>
              </a:rPr>
              <a:t>Черкашиной</a:t>
            </a:r>
            <a:r>
              <a:rPr lang="uk-UA" dirty="0">
                <a:solidFill>
                  <a:srgbClr val="002060"/>
                </a:solidFill>
              </a:rPr>
              <a:t>. – </a:t>
            </a:r>
            <a:r>
              <a:rPr lang="uk-UA" dirty="0" err="1">
                <a:solidFill>
                  <a:srgbClr val="002060"/>
                </a:solidFill>
              </a:rPr>
              <a:t>Черкассы</a:t>
            </a:r>
            <a:r>
              <a:rPr lang="uk-UA" dirty="0">
                <a:solidFill>
                  <a:srgbClr val="002060"/>
                </a:solidFill>
              </a:rPr>
              <a:t> : </a:t>
            </a:r>
            <a:r>
              <a:rPr lang="uk-UA" dirty="0" err="1">
                <a:solidFill>
                  <a:srgbClr val="002060"/>
                </a:solidFill>
              </a:rPr>
              <a:t>Издатель</a:t>
            </a:r>
            <a:r>
              <a:rPr lang="uk-UA" dirty="0">
                <a:solidFill>
                  <a:srgbClr val="002060"/>
                </a:solidFill>
              </a:rPr>
              <a:t> Чабаненко Ю.А., 2010. – 240 с. </a:t>
            </a:r>
          </a:p>
          <a:p>
            <a:pPr marL="514350" indent="-514350" algn="just">
              <a:buNone/>
            </a:pPr>
            <a:r>
              <a:rPr lang="uk-UA" dirty="0">
                <a:solidFill>
                  <a:srgbClr val="002060"/>
                </a:solidFill>
              </a:rPr>
              <a:t>11. </a:t>
            </a:r>
            <a:r>
              <a:rPr lang="ru-RU" dirty="0" err="1">
                <a:solidFill>
                  <a:srgbClr val="002060"/>
                </a:solidFill>
              </a:rPr>
              <a:t>Самопізнання</a:t>
            </a:r>
            <a:r>
              <a:rPr lang="ru-RU" dirty="0">
                <a:solidFill>
                  <a:srgbClr val="002060"/>
                </a:solidFill>
              </a:rPr>
              <a:t> та </a:t>
            </a:r>
            <a:r>
              <a:rPr lang="ru-RU" dirty="0" err="1">
                <a:solidFill>
                  <a:srgbClr val="002060"/>
                </a:solidFill>
              </a:rPr>
              <a:t>самовдосконалення</a:t>
            </a:r>
            <a:r>
              <a:rPr lang="ru-RU" dirty="0">
                <a:solidFill>
                  <a:srgbClr val="002060"/>
                </a:solidFill>
              </a:rPr>
              <a:t> в схемах, формулах, </a:t>
            </a:r>
            <a:r>
              <a:rPr lang="ru-RU" dirty="0" err="1">
                <a:solidFill>
                  <a:srgbClr val="002060"/>
                </a:solidFill>
              </a:rPr>
              <a:t>таблицях</a:t>
            </a:r>
            <a:r>
              <a:rPr lang="ru-RU" dirty="0">
                <a:solidFill>
                  <a:srgbClr val="002060"/>
                </a:solidFill>
              </a:rPr>
              <a:t> : </a:t>
            </a:r>
            <a:r>
              <a:rPr lang="ru-RU" dirty="0" err="1">
                <a:solidFill>
                  <a:srgbClr val="002060"/>
                </a:solidFill>
              </a:rPr>
              <a:t>навчально-методичний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посібник</a:t>
            </a:r>
            <a:r>
              <a:rPr lang="ru-RU" dirty="0">
                <a:solidFill>
                  <a:srgbClr val="002060"/>
                </a:solidFill>
              </a:rPr>
              <a:t> / За </a:t>
            </a:r>
            <a:r>
              <a:rPr lang="ru-RU" dirty="0" err="1">
                <a:solidFill>
                  <a:srgbClr val="002060"/>
                </a:solidFill>
              </a:rPr>
              <a:t>загальною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редакцією</a:t>
            </a:r>
            <a:r>
              <a:rPr lang="ru-RU" dirty="0">
                <a:solidFill>
                  <a:srgbClr val="002060"/>
                </a:solidFill>
              </a:rPr>
              <a:t> Е.А.</a:t>
            </a:r>
            <a:r>
              <a:rPr lang="en-US" dirty="0">
                <a:solidFill>
                  <a:srgbClr val="002060"/>
                </a:solidFill>
              </a:rPr>
              <a:t> </a:t>
            </a:r>
            <a:r>
              <a:rPr lang="ru-RU" dirty="0" err="1">
                <a:solidFill>
                  <a:srgbClr val="002060"/>
                </a:solidFill>
              </a:rPr>
              <a:t>Піньковської</a:t>
            </a:r>
            <a:r>
              <a:rPr lang="ru-RU" dirty="0">
                <a:solidFill>
                  <a:srgbClr val="002060"/>
                </a:solidFill>
              </a:rPr>
              <a:t>, Т.В. </a:t>
            </a:r>
            <a:r>
              <a:rPr lang="ru-RU" dirty="0" err="1">
                <a:solidFill>
                  <a:srgbClr val="002060"/>
                </a:solidFill>
              </a:rPr>
              <a:t>Черкашиної</a:t>
            </a:r>
            <a:r>
              <a:rPr lang="ru-RU" dirty="0">
                <a:solidFill>
                  <a:srgbClr val="002060"/>
                </a:solidFill>
              </a:rPr>
              <a:t>. – </a:t>
            </a:r>
            <a:r>
              <a:rPr lang="ru-RU" dirty="0" err="1">
                <a:solidFill>
                  <a:srgbClr val="002060"/>
                </a:solidFill>
              </a:rPr>
              <a:t>Видавець</a:t>
            </a:r>
            <a:r>
              <a:rPr lang="ru-RU" dirty="0">
                <a:solidFill>
                  <a:srgbClr val="002060"/>
                </a:solidFill>
              </a:rPr>
              <a:t> Чабаненко Ю.А., 2018. – 152 с.</a:t>
            </a:r>
            <a:endParaRPr lang="uk-UA" dirty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58D6-33FD-44A2-97DD-883A8F0C6510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480" y="548680"/>
            <a:ext cx="9937124" cy="1325563"/>
          </a:xfrm>
        </p:spPr>
        <p:txBody>
          <a:bodyPr>
            <a:normAutofit/>
          </a:bodyPr>
          <a:lstStyle/>
          <a:p>
            <a:pPr algn="ctr"/>
            <a:r>
              <a:rPr lang="uk-UA" sz="4000" dirty="0">
                <a:ln w="0"/>
                <a:solidFill>
                  <a:srgbClr val="002060"/>
                </a:solidFill>
              </a:rPr>
              <a:t>ДЯКУЄМО ЗА СПІВПРАЦЮ</a:t>
            </a:r>
            <a:endParaRPr lang="uk-UA" sz="4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44957" y="2270286"/>
            <a:ext cx="7492400" cy="3718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dirty="0">
                <a:ln w="0"/>
                <a:solidFill>
                  <a:srgbClr val="002060"/>
                </a:solidFill>
              </a:rPr>
              <a:t>Наш сайт</a:t>
            </a:r>
          </a:p>
          <a:p>
            <a:pPr>
              <a:lnSpc>
                <a:spcPct val="150000"/>
              </a:lnSpc>
            </a:pPr>
            <a:r>
              <a:rPr lang="uk-UA" sz="3200" dirty="0">
                <a:ln w="0"/>
                <a:solidFill>
                  <a:srgbClr val="002060"/>
                </a:solidFill>
              </a:rPr>
              <a:t> </a:t>
            </a:r>
            <a:r>
              <a:rPr lang="uk-UA" sz="3600" u="sng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http://sops.com.ua</a:t>
            </a:r>
            <a:endParaRPr lang="uk-UA" sz="3600" dirty="0">
              <a:ln w="0"/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2400" dirty="0">
                <a:ln w="0"/>
                <a:solidFill>
                  <a:srgbClr val="002060"/>
                </a:solidFill>
              </a:rPr>
              <a:t>Навчально-практичний  центр  самопізнання і</a:t>
            </a:r>
          </a:p>
          <a:p>
            <a:pPr>
              <a:lnSpc>
                <a:spcPct val="150000"/>
              </a:lnSpc>
            </a:pPr>
            <a:r>
              <a:rPr lang="uk-UA" sz="2400" dirty="0">
                <a:ln w="0"/>
                <a:solidFill>
                  <a:srgbClr val="002060"/>
                </a:solidFill>
              </a:rPr>
              <a:t> особистісно-професійного самовдосконалення</a:t>
            </a:r>
          </a:p>
          <a:p>
            <a:pPr>
              <a:lnSpc>
                <a:spcPct val="150000"/>
              </a:lnSpc>
            </a:pPr>
            <a:r>
              <a:rPr lang="uk-UA" sz="2400" dirty="0">
                <a:ln w="0"/>
                <a:solidFill>
                  <a:srgbClr val="002060"/>
                </a:solidFill>
              </a:rPr>
              <a:t>РОЗДІЛ: НАВЧАЛЬНО-МЕТОДИЧНЕ ЗАБЕЗПЕЧЕННЯ</a:t>
            </a:r>
          </a:p>
          <a:p>
            <a:pPr>
              <a:lnSpc>
                <a:spcPct val="150000"/>
              </a:lnSpc>
            </a:pPr>
            <a:r>
              <a:rPr lang="uk-UA" sz="2800" dirty="0">
                <a:ln w="0"/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http://oipopp.ed-sp.net/</a:t>
            </a:r>
            <a:endParaRPr lang="uk-UA" sz="2800" dirty="0">
              <a:ln w="0"/>
              <a:solidFill>
                <a:srgbClr val="002060"/>
              </a:solidFill>
            </a:endParaRPr>
          </a:p>
        </p:txBody>
      </p:sp>
      <p:pic>
        <p:nvPicPr>
          <p:cNvPr id="6" name="Объект 4" descr="ÐÐ°ÑÑÐ¸Ð½ÐºÐ¸ Ð¿Ð¾ Ð·Ð°Ð¿ÑÐ¾ÑÑ ÐºÐ°ÑÑÐ¸Ð½ÐºÐ¸ Ð²ÐµÑÑ Ð¼Ð¸Ñ Ð² ÑÐ²Ð¾Ð¸Ñ ÑÑÐºÐ°Ñ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" t="3240" r="3199" b="11284"/>
          <a:stretch/>
        </p:blipFill>
        <p:spPr bwMode="auto">
          <a:xfrm>
            <a:off x="274815" y="1519311"/>
            <a:ext cx="3643532" cy="4320458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4339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673" y="307914"/>
            <a:ext cx="6984775" cy="1280890"/>
          </a:xfrm>
        </p:spPr>
        <p:txBody>
          <a:bodyPr>
            <a:normAutofit/>
          </a:bodyPr>
          <a:lstStyle/>
          <a:p>
            <a:r>
              <a:rPr lang="uk-UA" dirty="0">
                <a:ln w="0"/>
                <a:solidFill>
                  <a:srgbClr val="002060"/>
                </a:solidFill>
              </a:rPr>
              <a:t>Методологічні параметри</a:t>
            </a:r>
          </a:p>
        </p:txBody>
      </p:sp>
      <p:pic>
        <p:nvPicPr>
          <p:cNvPr id="8" name="Picture 4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59" y="1254781"/>
            <a:ext cx="8154542" cy="523165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58D6-33FD-44A2-97DD-883A8F0C651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59895" y="1254781"/>
            <a:ext cx="6085145" cy="120703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i="1" dirty="0">
              <a:solidFill>
                <a:schemeClr val="bg1"/>
              </a:solidFill>
            </a:endParaRPr>
          </a:p>
          <a:p>
            <a:pPr algn="ctr"/>
            <a:endParaRPr lang="uk-UA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dirty="0">
                <a:solidFill>
                  <a:srgbClr val="002060"/>
                </a:solidFill>
              </a:rPr>
              <a:t>Мета: свідоме особистісно-професійне самовдосконалення засобами самопізнання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  <a:p>
            <a:pPr algn="ctr"/>
            <a:endParaRPr lang="uk-UA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18091" y="3554363"/>
            <a:ext cx="6768752" cy="140094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</a:rPr>
              <a:t>Завдання – застосування набутих знань з самопізнання в сучасній педагогічній практиці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33500" y="5388585"/>
            <a:ext cx="7344816" cy="117185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dirty="0">
                <a:ln w="0"/>
                <a:solidFill>
                  <a:srgbClr val="002060"/>
                </a:solidFill>
              </a:rPr>
              <a:t>Предмет – індивідуальний ресурс сил суб’єкта </a:t>
            </a:r>
            <a:r>
              <a:rPr lang="uk-UA" dirty="0" err="1">
                <a:ln w="0"/>
                <a:solidFill>
                  <a:srgbClr val="002060"/>
                </a:solidFill>
              </a:rPr>
              <a:t>самопізнавальної</a:t>
            </a:r>
            <a:r>
              <a:rPr lang="uk-UA" dirty="0">
                <a:ln w="0"/>
                <a:solidFill>
                  <a:srgbClr val="002060"/>
                </a:solidFill>
              </a:rPr>
              <a:t> діяльності </a:t>
            </a:r>
            <a:endParaRPr lang="ru-RU" dirty="0">
              <a:ln w="0"/>
              <a:solidFill>
                <a:srgbClr val="002060"/>
              </a:solidFill>
            </a:endParaRPr>
          </a:p>
          <a:p>
            <a:endParaRPr lang="ru-RU" dirty="0">
              <a:ln w="0"/>
              <a:solidFill>
                <a:srgbClr val="002060"/>
              </a:solidFill>
            </a:endParaRPr>
          </a:p>
          <a:p>
            <a:pPr algn="ctr"/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0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415197"/>
            <a:ext cx="9619979" cy="1316992"/>
          </a:xfrm>
        </p:spPr>
        <p:txBody>
          <a:bodyPr>
            <a:noAutofit/>
          </a:bodyPr>
          <a:lstStyle/>
          <a:p>
            <a:pPr algn="ctr"/>
            <a:r>
              <a:rPr lang="uk-UA" dirty="0">
                <a:ln w="0"/>
                <a:solidFill>
                  <a:srgbClr val="002060"/>
                </a:solidFill>
              </a:rPr>
              <a:t>Ключове поняття:</a:t>
            </a:r>
            <a:br>
              <a:rPr lang="uk-UA" dirty="0">
                <a:ln w="0"/>
                <a:solidFill>
                  <a:srgbClr val="002060"/>
                </a:solidFill>
              </a:rPr>
            </a:br>
            <a:r>
              <a:rPr lang="uk-UA" dirty="0">
                <a:ln w="0"/>
                <a:solidFill>
                  <a:srgbClr val="002060"/>
                </a:solidFill>
              </a:rPr>
              <a:t>Індивідуальний ресурс сил (ІРС)</a:t>
            </a:r>
            <a:br>
              <a:rPr lang="uk-UA" dirty="0">
                <a:ln w="0"/>
                <a:solidFill>
                  <a:srgbClr val="002060"/>
                </a:solidFill>
              </a:rPr>
            </a:br>
            <a:endParaRPr lang="uk-UA" dirty="0">
              <a:ln w="0"/>
              <a:solidFill>
                <a:srgbClr val="002060"/>
              </a:solidFill>
            </a:endParaRPr>
          </a:p>
        </p:txBody>
      </p:sp>
      <p:pic>
        <p:nvPicPr>
          <p:cNvPr id="5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361" y="2171597"/>
            <a:ext cx="4597899" cy="453329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58D6-33FD-44A2-97DD-883A8F0C651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912868" y="787783"/>
            <a:ext cx="2636246" cy="4256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2014290" y="3657000"/>
            <a:ext cx="2473266" cy="3190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1232776" y="2335857"/>
            <a:ext cx="3027758" cy="4533291"/>
          </a:xfrm>
          <a:prstGeom prst="flowChartPunchedTap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/>
            <a:endParaRPr lang="uk-UA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3038"/>
            <a:r>
              <a:rPr lang="uk-UA" dirty="0">
                <a:solidFill>
                  <a:srgbClr val="002060"/>
                </a:solidFill>
              </a:rPr>
              <a:t>Розглядається як  інтегративний психофізичний продукт, який уміщує в собі такі структурно-змістові компоненти як пам’ять, бажання, емоції, почуття, думки у проявах сили розуму, сили волі, сили духу</a:t>
            </a:r>
            <a:r>
              <a:rPr lang="uk-UA" b="1" dirty="0">
                <a:solidFill>
                  <a:srgbClr val="002060"/>
                </a:solidFill>
              </a:rPr>
              <a:t>. 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7758978" y="1728322"/>
            <a:ext cx="2579595" cy="4533291"/>
          </a:xfrm>
          <a:prstGeom prst="flowChartPunchedTap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/>
            <a:endParaRPr lang="uk-UA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3038"/>
            <a:r>
              <a:rPr lang="uk-UA" dirty="0">
                <a:solidFill>
                  <a:srgbClr val="002060"/>
                </a:solidFill>
              </a:rPr>
              <a:t>Характеризується стійкістю вольового, емоційного, ментального імунітету з метою вирішення особистісно-професійних завдань  </a:t>
            </a:r>
            <a:r>
              <a:rPr lang="en-US" dirty="0">
                <a:solidFill>
                  <a:srgbClr val="002060"/>
                </a:solidFill>
              </a:rPr>
              <a:t>[4]</a:t>
            </a:r>
            <a:endParaRPr lang="uk-U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642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5" y="490777"/>
            <a:ext cx="10321081" cy="1280890"/>
          </a:xfrm>
        </p:spPr>
        <p:txBody>
          <a:bodyPr>
            <a:normAutofit/>
          </a:bodyPr>
          <a:lstStyle/>
          <a:p>
            <a:r>
              <a:rPr lang="uk-UA" dirty="0">
                <a:ln w="0"/>
                <a:solidFill>
                  <a:srgbClr val="002060"/>
                </a:solidFill>
              </a:rPr>
              <a:t>Складники індивідуального ресурсу сил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58D6-33FD-44A2-97DD-883A8F0C651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026" name="AutoShape 2" descr="Пов’язане зображення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8" name="Picture 4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 l="2400" t="3705" r="2400" b="7407"/>
          <a:stretch>
            <a:fillRect/>
          </a:stretch>
        </p:blipFill>
        <p:spPr bwMode="auto">
          <a:xfrm>
            <a:off x="5457295" y="1349465"/>
            <a:ext cx="6597133" cy="425771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055440" y="5587106"/>
            <a:ext cx="104320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solidFill>
                  <a:srgbClr val="002060"/>
                </a:solidFill>
              </a:rPr>
              <a:t>КУЛЬТУРА ДУМОК</a:t>
            </a:r>
          </a:p>
          <a:p>
            <a:pPr algn="ctr"/>
            <a:r>
              <a:rPr lang="uk-UA" sz="2000" dirty="0">
                <a:ln w="0"/>
                <a:solidFill>
                  <a:srgbClr val="002060"/>
                </a:solidFill>
              </a:rPr>
              <a:t>Інтегративний показник:  позитивне, логічне, конструктивне </a:t>
            </a:r>
            <a:r>
              <a:rPr lang="uk-UA" sz="2000" dirty="0" err="1">
                <a:ln w="0"/>
                <a:solidFill>
                  <a:srgbClr val="002060"/>
                </a:solidFill>
              </a:rPr>
              <a:t>проєктне</a:t>
            </a:r>
            <a:r>
              <a:rPr lang="uk-UA" sz="2000" dirty="0">
                <a:ln w="0"/>
                <a:solidFill>
                  <a:srgbClr val="002060"/>
                </a:solidFill>
              </a:rPr>
              <a:t> мислення</a:t>
            </a:r>
            <a:endParaRPr lang="uk-UA" sz="20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0218" y="1611188"/>
            <a:ext cx="54312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i="1" dirty="0">
                <a:solidFill>
                  <a:srgbClr val="002060"/>
                </a:solidFill>
              </a:rPr>
              <a:t>КУЛЬТУРА ПАМ’ЯТІ</a:t>
            </a:r>
          </a:p>
          <a:p>
            <a:pPr algn="ctr"/>
            <a:r>
              <a:rPr lang="uk-UA" sz="2000" dirty="0">
                <a:ln w="0"/>
                <a:solidFill>
                  <a:srgbClr val="002060"/>
                </a:solidFill>
              </a:rPr>
              <a:t>Інтегративний показник: вибір головного</a:t>
            </a:r>
            <a:endParaRPr lang="ru-UA" sz="2000" dirty="0">
              <a:solidFill>
                <a:srgbClr val="002060"/>
              </a:solidFill>
            </a:endParaRPr>
          </a:p>
          <a:p>
            <a:pPr algn="ctr"/>
            <a:endParaRPr lang="uk-UA" sz="20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6816" y="3024599"/>
            <a:ext cx="49760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i="1" dirty="0">
                <a:solidFill>
                  <a:srgbClr val="002060"/>
                </a:solidFill>
              </a:rPr>
              <a:t>КУЛЬТУРА БАЖАНЬ</a:t>
            </a:r>
            <a:r>
              <a:rPr lang="uk-UA" sz="2000" dirty="0">
                <a:ln w="0"/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uk-UA" sz="2000" dirty="0">
                <a:ln w="0"/>
                <a:solidFill>
                  <a:srgbClr val="002060"/>
                </a:solidFill>
              </a:rPr>
              <a:t>Інтегративний показник: почуття міри </a:t>
            </a:r>
            <a:endParaRPr lang="uk-UA" sz="20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0218" y="4273600"/>
            <a:ext cx="52629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i="1" dirty="0">
                <a:solidFill>
                  <a:srgbClr val="002060"/>
                </a:solidFill>
              </a:rPr>
              <a:t>КУЛЬТУРА ЕМОЦІЙ</a:t>
            </a:r>
          </a:p>
          <a:p>
            <a:pPr algn="ctr"/>
            <a:r>
              <a:rPr lang="uk-UA" sz="2000" dirty="0">
                <a:ln w="0"/>
                <a:solidFill>
                  <a:srgbClr val="002060"/>
                </a:solidFill>
              </a:rPr>
              <a:t>Інтегративний показник: самовладання</a:t>
            </a:r>
            <a:endParaRPr lang="uk-UA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7651" y="154413"/>
            <a:ext cx="7445115" cy="1280891"/>
          </a:xfrm>
        </p:spPr>
        <p:txBody>
          <a:bodyPr>
            <a:noAutofit/>
          </a:bodyPr>
          <a:lstStyle/>
          <a:p>
            <a:pPr algn="ctr"/>
            <a:r>
              <a:rPr lang="uk-UA" sz="3200" dirty="0">
                <a:solidFill>
                  <a:srgbClr val="002060"/>
                </a:solidFill>
              </a:rPr>
              <a:t>Узагальнені етапи </a:t>
            </a:r>
            <a:r>
              <a:rPr lang="uk-UA" sz="3200" dirty="0" err="1">
                <a:solidFill>
                  <a:srgbClr val="002060"/>
                </a:solidFill>
              </a:rPr>
              <a:t>самопізнавальної</a:t>
            </a:r>
            <a:r>
              <a:rPr lang="uk-UA" sz="3200" dirty="0">
                <a:solidFill>
                  <a:srgbClr val="002060"/>
                </a:solidFill>
              </a:rPr>
              <a:t> діяльності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58D6-33FD-44A2-97DD-883A8F0C6510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5" name="Рисунок 4" descr="ÐÐ¾Ð²âÑÐ·Ð°Ð½Ðµ Ð·Ð¾Ð±ÑÐ°Ð¶ÐµÐ½Ð½Ñ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08" y="1741153"/>
            <a:ext cx="3384376" cy="464297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8" name="Овал 7"/>
          <p:cNvSpPr/>
          <p:nvPr/>
        </p:nvSpPr>
        <p:spPr>
          <a:xfrm flipH="1" flipV="1">
            <a:off x="4943872" y="1435301"/>
            <a:ext cx="5256583" cy="5254680"/>
          </a:xfrm>
          <a:prstGeom prst="ellipse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Прямоугольник с двумя усеченными соседними углами 19"/>
          <p:cNvSpPr/>
          <p:nvPr/>
        </p:nvSpPr>
        <p:spPr>
          <a:xfrm>
            <a:off x="6140424" y="1644568"/>
            <a:ext cx="2826111" cy="485128"/>
          </a:xfrm>
          <a:prstGeom prst="snip2Same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b="1" i="1" dirty="0">
                <a:ln/>
                <a:solidFill>
                  <a:srgbClr val="002060"/>
                </a:solidFill>
              </a:rPr>
              <a:t>самовдосконалення</a:t>
            </a:r>
          </a:p>
        </p:txBody>
      </p:sp>
      <p:sp>
        <p:nvSpPr>
          <p:cNvPr id="10" name="Овал 9"/>
          <p:cNvSpPr/>
          <p:nvPr/>
        </p:nvSpPr>
        <p:spPr>
          <a:xfrm>
            <a:off x="5303912" y="2101269"/>
            <a:ext cx="4464496" cy="447743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17205" y="2327303"/>
            <a:ext cx="3037917" cy="423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rgbClr val="002060"/>
                </a:solidFill>
              </a:rPr>
              <a:t>самооцінка</a:t>
            </a:r>
          </a:p>
        </p:txBody>
      </p:sp>
      <p:sp>
        <p:nvSpPr>
          <p:cNvPr id="12" name="Овал 11"/>
          <p:cNvSpPr/>
          <p:nvPr/>
        </p:nvSpPr>
        <p:spPr>
          <a:xfrm>
            <a:off x="5591944" y="2832340"/>
            <a:ext cx="3888432" cy="385764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6566429" y="2849060"/>
            <a:ext cx="1890096" cy="45833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rgbClr val="002060"/>
                </a:solidFill>
              </a:rPr>
              <a:t>самокорекція</a:t>
            </a:r>
          </a:p>
        </p:txBody>
      </p:sp>
      <p:sp>
        <p:nvSpPr>
          <p:cNvPr id="14" name="Овал 13"/>
          <p:cNvSpPr/>
          <p:nvPr/>
        </p:nvSpPr>
        <p:spPr>
          <a:xfrm>
            <a:off x="5973306" y="3307397"/>
            <a:ext cx="3197715" cy="329166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Прямоугольник 14"/>
          <p:cNvSpPr/>
          <p:nvPr/>
        </p:nvSpPr>
        <p:spPr>
          <a:xfrm rot="10800000" flipV="1">
            <a:off x="6678899" y="3335219"/>
            <a:ext cx="1840016" cy="490903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rgbClr val="002060"/>
                </a:solidFill>
              </a:rPr>
              <a:t>самоаналіз</a:t>
            </a:r>
          </a:p>
        </p:txBody>
      </p:sp>
      <p:sp>
        <p:nvSpPr>
          <p:cNvPr id="16" name="Овал 15"/>
          <p:cNvSpPr/>
          <p:nvPr/>
        </p:nvSpPr>
        <p:spPr>
          <a:xfrm>
            <a:off x="6222478" y="3748219"/>
            <a:ext cx="2699377" cy="28397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Прямоугольник с двумя усеченными соседними углами 22"/>
          <p:cNvSpPr/>
          <p:nvPr/>
        </p:nvSpPr>
        <p:spPr>
          <a:xfrm>
            <a:off x="6665492" y="3929097"/>
            <a:ext cx="2024647" cy="450779"/>
          </a:xfrm>
          <a:prstGeom prst="snip2Same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rgbClr val="002060"/>
                </a:solidFill>
              </a:rPr>
              <a:t>самоконтроль</a:t>
            </a:r>
          </a:p>
        </p:txBody>
      </p:sp>
      <p:sp>
        <p:nvSpPr>
          <p:cNvPr id="18" name="Овал 17"/>
          <p:cNvSpPr/>
          <p:nvPr/>
        </p:nvSpPr>
        <p:spPr>
          <a:xfrm>
            <a:off x="6312024" y="4394920"/>
            <a:ext cx="2573824" cy="215517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rgbClr val="002060"/>
                </a:solidFill>
              </a:rPr>
              <a:t>самопізнання</a:t>
            </a:r>
          </a:p>
        </p:txBody>
      </p:sp>
    </p:spTree>
    <p:extLst>
      <p:ext uri="{BB962C8B-B14F-4D97-AF65-F5344CB8AC3E}">
        <p14:creationId xmlns:p14="http://schemas.microsoft.com/office/powerpoint/2010/main" val="414358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528" y="512462"/>
            <a:ext cx="10172699" cy="1280890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ln w="0"/>
                <a:solidFill>
                  <a:srgbClr val="002060"/>
                </a:solidFill>
              </a:rPr>
              <a:t>Складники індивідуального ресурсу сил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58D6-33FD-44A2-97DD-883A8F0C6510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8" name="Picture 2" descr="ÐÑÐºÑÐ¾Ð¹ÑÐµ ÐºÐ½Ð¸Ð³Ñ Ñ Ð·ÐµÐ»ÐµÐ½Ð¾Ð¹ Ð¿ÑÐ¸ÑÐ¾Ð´Ð¾Ð¹ â ÑÑÐ¾ÐºÐ¾Ð²Ð¾Ðµ ÑÐ¾Ñ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451" y="1002710"/>
            <a:ext cx="4723759" cy="303146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F8EE45D-B6E3-4301-969A-67B1F35D491B}"/>
              </a:ext>
            </a:extLst>
          </p:cNvPr>
          <p:cNvSpPr/>
          <p:nvPr/>
        </p:nvSpPr>
        <p:spPr>
          <a:xfrm rot="20213289">
            <a:off x="4057806" y="2679907"/>
            <a:ext cx="236154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uk-UA" dirty="0">
                <a:ln w="0"/>
                <a:solidFill>
                  <a:srgbClr val="002060"/>
                </a:solidFill>
              </a:rPr>
              <a:t>КУЛЬТУРА  ПАМ</a:t>
            </a:r>
            <a:r>
              <a:rPr lang="en-US" dirty="0">
                <a:ln w="0"/>
                <a:solidFill>
                  <a:srgbClr val="002060"/>
                </a:solidFill>
              </a:rPr>
              <a:t>’</a:t>
            </a:r>
            <a:r>
              <a:rPr lang="uk-UA" dirty="0">
                <a:ln w="0"/>
                <a:solidFill>
                  <a:srgbClr val="002060"/>
                </a:solidFill>
              </a:rPr>
              <a:t>ЯТІ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585B52F-27D0-44D3-A880-F2C39E1F6240}"/>
              </a:ext>
            </a:extLst>
          </p:cNvPr>
          <p:cNvSpPr/>
          <p:nvPr/>
        </p:nvSpPr>
        <p:spPr>
          <a:xfrm>
            <a:off x="2654292" y="4016836"/>
            <a:ext cx="6984120" cy="2532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ФОРМУЛА  ВИБОРУ ГОЛОВНОГО: </a:t>
            </a:r>
          </a:p>
          <a:p>
            <a:pPr algn="ctr">
              <a:lnSpc>
                <a:spcPct val="150000"/>
              </a:lnSpc>
              <a:buNone/>
            </a:pPr>
            <a:r>
              <a:rPr lang="uk-UA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ДОЦІЛЬНО за змістом </a:t>
            </a:r>
            <a:r>
              <a:rPr lang="uk-UA" dirty="0">
                <a:ln w="0"/>
                <a:solidFill>
                  <a:srgbClr val="002060"/>
                </a:solidFill>
              </a:rPr>
              <a:t>+              </a:t>
            </a:r>
          </a:p>
          <a:p>
            <a:pPr algn="ctr">
              <a:lnSpc>
                <a:spcPct val="150000"/>
              </a:lnSpc>
              <a:buNone/>
            </a:pPr>
            <a:r>
              <a:rPr lang="uk-UA" dirty="0">
                <a:ln w="0"/>
                <a:solidFill>
                  <a:srgbClr val="002060"/>
                </a:solidFill>
              </a:rPr>
              <a:t>СУМІРНО за силами +           </a:t>
            </a:r>
          </a:p>
          <a:p>
            <a:pPr algn="ctr">
              <a:lnSpc>
                <a:spcPct val="150000"/>
              </a:lnSpc>
              <a:buNone/>
            </a:pPr>
            <a:r>
              <a:rPr lang="uk-UA" dirty="0">
                <a:ln w="0"/>
                <a:solidFill>
                  <a:srgbClr val="002060"/>
                </a:solidFill>
              </a:rPr>
              <a:t> НЕОБХІДНО за часом виконання </a:t>
            </a:r>
          </a:p>
          <a:p>
            <a:pPr algn="ctr">
              <a:lnSpc>
                <a:spcPct val="150000"/>
              </a:lnSpc>
              <a:buNone/>
            </a:pPr>
            <a:r>
              <a:rPr lang="uk-UA" dirty="0">
                <a:ln w="0"/>
                <a:solidFill>
                  <a:srgbClr val="002060"/>
                </a:solidFill>
              </a:rPr>
              <a:t>= </a:t>
            </a:r>
            <a:r>
              <a:rPr lang="uk-UA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ГОЛОВНОМУ </a:t>
            </a:r>
          </a:p>
          <a:p>
            <a:pPr algn="ctr">
              <a:lnSpc>
                <a:spcPct val="150000"/>
              </a:lnSpc>
            </a:pPr>
            <a:r>
              <a:rPr lang="uk-UA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(за змістом, часом  та місцем виконання)</a:t>
            </a:r>
          </a:p>
        </p:txBody>
      </p:sp>
      <p:pic>
        <p:nvPicPr>
          <p:cNvPr id="10" name="Picture 4" descr="Путешествие по Европе — стоковый вектор">
            <a:extLst>
              <a:ext uri="{FF2B5EF4-FFF2-40B4-BE49-F238E27FC236}">
                <a16:creationId xmlns:a16="http://schemas.microsoft.com/office/drawing/2014/main" id="{B2652E7B-40E4-4042-8365-44F6B53D5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8" y="952497"/>
            <a:ext cx="3468580" cy="346858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Химические формулы и школьные рисунки в векторе | School and Education  sketch vector » Портал графики и дизайна: векторный и растровый клипарт,  уроки, фоторамки, шаблоны для Фотошоп скачать бесплатно на HAMELEONS.COM">
            <a:extLst>
              <a:ext uri="{FF2B5EF4-FFF2-40B4-BE49-F238E27FC236}">
                <a16:creationId xmlns:a16="http://schemas.microsoft.com/office/drawing/2014/main" id="{48F4ED44-58DD-4F1E-8202-130C24BBA9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84"/>
          <a:stretch/>
        </p:blipFill>
        <p:spPr bwMode="auto">
          <a:xfrm>
            <a:off x="-51445" y="3672752"/>
            <a:ext cx="3051101" cy="322084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Пов’язане зображення">
            <a:extLst>
              <a:ext uri="{FF2B5EF4-FFF2-40B4-BE49-F238E27FC236}">
                <a16:creationId xmlns:a16="http://schemas.microsoft.com/office/drawing/2014/main" id="{9849F7B0-EB31-4598-AF2D-05D46943267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054" y="4421078"/>
            <a:ext cx="3313594" cy="2331709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pic>
        <p:nvPicPr>
          <p:cNvPr id="13" name="Объект 4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BF5B3670-78BA-4508-964E-671677AA5E1A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088" y="2197594"/>
            <a:ext cx="4319587" cy="3031468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94763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0156" y="512462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ln w="0"/>
                <a:solidFill>
                  <a:srgbClr val="002060"/>
                </a:solidFill>
              </a:rPr>
              <a:t>Самоаналіз пам’яті</a:t>
            </a:r>
            <a:br>
              <a:rPr lang="uk-UA" sz="32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uk-UA" sz="3200" dirty="0"/>
          </a:p>
        </p:txBody>
      </p:sp>
      <p:pic>
        <p:nvPicPr>
          <p:cNvPr id="5" name="Объект 4" descr="ÐÐ°ÑÑÐ¸Ð½ÐºÐ¸ Ð¿Ð¾ Ð·Ð°Ð¿ÑÐ¾ÑÑ ÐºÐ°ÑÑÐ¸Ð½ÐºÐ¸ Ð²Ð½Ð¸Ð¼Ð°Ð½Ð¸Ðµ Ðº Ð»ÑÐ´ÑÐ¼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553" y="643369"/>
            <a:ext cx="4806447" cy="381420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58D6-33FD-44A2-97DD-883A8F0C651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A54ADC7-CD39-4439-9D5A-43889B2D8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1589"/>
            <a:ext cx="38472" cy="13402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uk-UA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9" name="Picture 5" descr="Уроки рисования">
            <a:extLst>
              <a:ext uri="{FF2B5EF4-FFF2-40B4-BE49-F238E27FC236}">
                <a16:creationId xmlns:a16="http://schemas.microsoft.com/office/drawing/2014/main" id="{4FAB5A00-4EF5-42EA-97F8-CF39D797D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2" y="1160852"/>
            <a:ext cx="8491015" cy="569714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4C2C443-9D9B-40E5-B657-25B220C4413C}"/>
              </a:ext>
            </a:extLst>
          </p:cNvPr>
          <p:cNvSpPr/>
          <p:nvPr/>
        </p:nvSpPr>
        <p:spPr>
          <a:xfrm>
            <a:off x="845296" y="1933454"/>
            <a:ext cx="6877365" cy="3779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b="1" dirty="0">
                <a:solidFill>
                  <a:srgbClr val="002060"/>
                </a:solidFill>
              </a:rPr>
              <a:t>ЧИ ДОСТАТНЬО УВАЖНИЙ ТИ ДО СЕБЕ?</a:t>
            </a:r>
          </a:p>
          <a:p>
            <a:pPr algn="ctr"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</a:rPr>
              <a:t>1. Чи знаєш, як формувалася атмосфера навколо твого </a:t>
            </a:r>
            <a:r>
              <a:rPr lang="uk-UA" altLang="ru-UA" dirty="0">
                <a:solidFill>
                  <a:srgbClr val="002060"/>
                </a:solidFill>
              </a:rPr>
              <a:t>внутрішньоутробного</a:t>
            </a:r>
            <a:r>
              <a:rPr lang="uk-UA" altLang="ru-UA" dirty="0">
                <a:solidFill>
                  <a:srgbClr val="202124"/>
                </a:solidFill>
                <a:latin typeface="inherit"/>
              </a:rPr>
              <a:t> </a:t>
            </a:r>
            <a:r>
              <a:rPr lang="uk-UA" dirty="0">
                <a:solidFill>
                  <a:srgbClr val="002060"/>
                </a:solidFill>
              </a:rPr>
              <a:t>життя, а також  після народження? Дай відповідь сам на запитання:</a:t>
            </a:r>
          </a:p>
          <a:p>
            <a:pPr algn="ctr">
              <a:lnSpc>
                <a:spcPct val="150000"/>
              </a:lnSpc>
            </a:pPr>
            <a:endParaRPr lang="uk-UA" dirty="0">
              <a:solidFill>
                <a:srgbClr val="002060"/>
              </a:solidFill>
            </a:endParaRP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rgbClr val="002060"/>
                </a:solidFill>
              </a:rPr>
              <a:t>З якою вагою і якої довжини ти народився?</a:t>
            </a:r>
          </a:p>
          <a:p>
            <a:pPr algn="ctr">
              <a:lnSpc>
                <a:spcPct val="150000"/>
              </a:lnSpc>
            </a:pPr>
            <a:r>
              <a:rPr lang="uk-UA" i="1" dirty="0">
                <a:solidFill>
                  <a:srgbClr val="002060"/>
                </a:solidFill>
              </a:rPr>
              <a:t>Якими були погодні умови того дня?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rgbClr val="002060"/>
                </a:solidFill>
              </a:rPr>
              <a:t> На що хворіла твоя мама, коли ти розвивався </a:t>
            </a:r>
            <a:r>
              <a:rPr lang="uk-UA" altLang="ru-UA" dirty="0" err="1">
                <a:solidFill>
                  <a:srgbClr val="002060"/>
                </a:solidFill>
              </a:rPr>
              <a:t>внутрішньоутробно</a:t>
            </a:r>
            <a:r>
              <a:rPr lang="uk-UA" i="1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5905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uk-UA" sz="32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uk-UA" sz="3200" dirty="0"/>
          </a:p>
        </p:txBody>
      </p:sp>
      <p:pic>
        <p:nvPicPr>
          <p:cNvPr id="5" name="Объект 4" descr="ÐÐ°ÑÑÐ¸Ð½ÐºÐ¸ Ð¿Ð¾ Ð·Ð°Ð¿ÑÐ¾ÑÑ ÐºÐ°ÑÑÐ¸Ð½ÐºÐ¸ Ð²Ð½Ð¸Ð¼Ð°Ð½Ð¸Ðµ Ðº Ð»ÑÐ´ÑÐ¼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779" y="72908"/>
            <a:ext cx="5086588" cy="417911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58D6-33FD-44A2-97DD-883A8F0C651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02792" y="1440939"/>
            <a:ext cx="6258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>
                <a:solidFill>
                  <a:srgbClr val="002060"/>
                </a:solidFill>
              </a:rPr>
              <a:t>ЧИ ДОСТАТНЬО УВАЖНИЙ ТИ ДО СЕБЕ?</a:t>
            </a:r>
          </a:p>
        </p:txBody>
      </p:sp>
      <p:pic>
        <p:nvPicPr>
          <p:cNvPr id="8" name="Picture 5" descr="Уроки рисования">
            <a:extLst>
              <a:ext uri="{FF2B5EF4-FFF2-40B4-BE49-F238E27FC236}">
                <a16:creationId xmlns:a16="http://schemas.microsoft.com/office/drawing/2014/main" id="{CE12DBBC-821A-42F7-8FA4-1E0DB32A7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60" y="1626543"/>
            <a:ext cx="8491015" cy="569714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1B76014-9A67-4470-81C0-9342F8DE574B}"/>
              </a:ext>
            </a:extLst>
          </p:cNvPr>
          <p:cNvSpPr/>
          <p:nvPr/>
        </p:nvSpPr>
        <p:spPr>
          <a:xfrm>
            <a:off x="1987677" y="504515"/>
            <a:ext cx="47981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>
                <a:ln w="0"/>
                <a:solidFill>
                  <a:srgbClr val="002060"/>
                </a:solidFill>
                <a:latin typeface="+mj-lt"/>
              </a:rPr>
              <a:t>Самоаналіз пам’яті</a:t>
            </a:r>
            <a:endParaRPr lang="ru-UA" sz="3600" dirty="0">
              <a:latin typeface="+mj-lt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25EFB9F-377D-4B7D-A245-572467460679}"/>
              </a:ext>
            </a:extLst>
          </p:cNvPr>
          <p:cNvSpPr/>
          <p:nvPr/>
        </p:nvSpPr>
        <p:spPr>
          <a:xfrm>
            <a:off x="1034996" y="2489428"/>
            <a:ext cx="7518943" cy="3779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</a:rPr>
              <a:t>Який клопіт був у мами з народженням тебе: 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rgbClr val="002060"/>
                </a:solidFill>
              </a:rPr>
              <a:t>Все пройшло нормально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rgbClr val="002060"/>
                </a:solidFill>
              </a:rPr>
              <a:t>Народжений за допомогою операції </a:t>
            </a:r>
          </a:p>
          <a:p>
            <a:pPr algn="ctr"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</a:rPr>
              <a:t>Як пройшов період </a:t>
            </a:r>
            <a:r>
              <a:rPr lang="uk-UA" dirty="0" err="1">
                <a:solidFill>
                  <a:srgbClr val="002060"/>
                </a:solidFill>
              </a:rPr>
              <a:t>новонародженості</a:t>
            </a:r>
            <a:r>
              <a:rPr lang="uk-UA" dirty="0">
                <a:solidFill>
                  <a:srgbClr val="002060"/>
                </a:solidFill>
              </a:rPr>
              <a:t> до 1-го місяця життя?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rgbClr val="002060"/>
                </a:solidFill>
              </a:rPr>
              <a:t>Хворів з дня народження 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rgbClr val="002060"/>
                </a:solidFill>
              </a:rPr>
              <a:t>Народився хворим 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rgbClr val="002060"/>
                </a:solidFill>
              </a:rPr>
              <a:t>Захворів у пологовому будинку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rgbClr val="002060"/>
                </a:solidFill>
              </a:rPr>
              <a:t>Захворів удома після виписки 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rgbClr val="002060"/>
                </a:solidFill>
              </a:rPr>
              <a:t>Ні на що не хворів</a:t>
            </a:r>
          </a:p>
        </p:txBody>
      </p:sp>
    </p:spTree>
    <p:extLst>
      <p:ext uri="{BB962C8B-B14F-4D97-AF65-F5344CB8AC3E}">
        <p14:creationId xmlns:p14="http://schemas.microsoft.com/office/powerpoint/2010/main" val="240946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8123</TotalTime>
  <Words>1696</Words>
  <Application>Microsoft Office PowerPoint</Application>
  <PresentationFormat>Широкоэкранный</PresentationFormat>
  <Paragraphs>211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Century Gothic</vt:lpstr>
      <vt:lpstr>inherit</vt:lpstr>
      <vt:lpstr>Wingdings</vt:lpstr>
      <vt:lpstr>Wingdings 3</vt:lpstr>
      <vt:lpstr>Легкий дым</vt:lpstr>
      <vt:lpstr>ФОРМУЛА ОСОБИСТІСНО-ПРОФЕСІЙНОГО УСПІХУ: ХТО Я? </vt:lpstr>
      <vt:lpstr>Мотивація</vt:lpstr>
      <vt:lpstr>Методологічні параметри</vt:lpstr>
      <vt:lpstr>Ключове поняття: Індивідуальний ресурс сил (ІРС) </vt:lpstr>
      <vt:lpstr>Складники індивідуального ресурсу сил</vt:lpstr>
      <vt:lpstr>Узагальнені етапи самопізнавальної діяльності</vt:lpstr>
      <vt:lpstr>Складники індивідуального ресурсу сил</vt:lpstr>
      <vt:lpstr>Самоаналіз пам’яті </vt:lpstr>
      <vt:lpstr> </vt:lpstr>
      <vt:lpstr>Самоаналіз пам’яті </vt:lpstr>
      <vt:lpstr>Самоаналіз пам’яті </vt:lpstr>
      <vt:lpstr>Складники індивідуального ресурсу сил</vt:lpstr>
      <vt:lpstr>Самоаналіз сформованості почуття міри</vt:lpstr>
      <vt:lpstr>Складники індивідуального ресурсу сил</vt:lpstr>
      <vt:lpstr>Самоаналіз емоцій</vt:lpstr>
      <vt:lpstr>Складники індивідуального ресурсу сил</vt:lpstr>
      <vt:lpstr>Самоаналіз думок</vt:lpstr>
      <vt:lpstr>Теоретичні основи самопізнання та самовдосконалення</vt:lpstr>
      <vt:lpstr>Науково-методичне забезпечення  педагогічної системи самопізнання і особистісно-професійного самовдосконалення</vt:lpstr>
      <vt:lpstr>Психолого-педагогічний прогноз</vt:lpstr>
      <vt:lpstr>Питання для самоконтролю </vt:lpstr>
      <vt:lpstr>Рекомендована література </vt:lpstr>
      <vt:lpstr>ДЯКУЄМО ЗА СПІВПРАЦЮ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ТЕОРИТИЧНІ І МЕТОДИЧНІ ЗАСАДИ ПРОФЕСІЙНОГО САМОВДОСКОНАЛЕННЯ ВИКЛАДАЧА ВИЩОЇ ШКОЛИ</dc:title>
  <dc:creator>Татьяна</dc:creator>
  <cp:lastModifiedBy>Татьяна</cp:lastModifiedBy>
  <cp:revision>763</cp:revision>
  <dcterms:created xsi:type="dcterms:W3CDTF">2014-09-01T10:25:36Z</dcterms:created>
  <dcterms:modified xsi:type="dcterms:W3CDTF">2022-03-26T16:00:35Z</dcterms:modified>
</cp:coreProperties>
</file>