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72" r:id="rId16"/>
    <p:sldId id="270" r:id="rId17"/>
    <p:sldId id="271" r:id="rId18"/>
    <p:sldId id="277" r:id="rId19"/>
    <p:sldId id="273" r:id="rId20"/>
    <p:sldId id="269" r:id="rId21"/>
    <p:sldId id="274" r:id="rId22"/>
    <p:sldId id="275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17.03.2021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romada.info/region/%D0%A7%D0%B5%D1%80%D0%BA%D0%B0%D1%81%D1%8C%D0%BA%D0%B0-%D0%BE%D0%B1%D0%BB%D0%B0%D1%81%D1%82%D1%8C/" TargetMode="External"/><Relationship Id="rId2" Type="http://schemas.openxmlformats.org/officeDocument/2006/relationships/hyperlink" Target="https://decentralization.gov.ua/areas/0472/groma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2l9xVvQIAHcvAmxrcA4xPjNe_6sja-DCvGZxV4RV3Wc/edit?ts=5c5ad845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адміністративний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оновлення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навчального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матеріалу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786454"/>
            <a:ext cx="6400800" cy="1071546"/>
          </a:xfrm>
        </p:spPr>
        <p:txBody>
          <a:bodyPr/>
          <a:lstStyle/>
          <a:p>
            <a:pPr algn="r"/>
            <a:r>
              <a:rPr lang="uk-UA" dirty="0" smtClean="0"/>
              <a:t>Крижанівський Володимир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поняття із закону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самооподаткування</a:t>
            </a:r>
            <a:r>
              <a:rPr lang="ru-RU" dirty="0" smtClean="0"/>
              <a:t> – форма </a:t>
            </a:r>
            <a:r>
              <a:rPr lang="ru-RU" dirty="0" err="1" smtClean="0"/>
              <a:t>залучення</a:t>
            </a:r>
            <a:r>
              <a:rPr lang="ru-RU" dirty="0" smtClean="0"/>
              <a:t> на </a:t>
            </a:r>
            <a:r>
              <a:rPr lang="ru-RU" dirty="0" err="1" smtClean="0"/>
              <a:t>добровільній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за </a:t>
            </a:r>
            <a:r>
              <a:rPr lang="ru-RU" dirty="0" err="1" smtClean="0"/>
              <a:t>рішенням</a:t>
            </a:r>
            <a:r>
              <a:rPr lang="ru-RU" dirty="0" smtClean="0"/>
              <a:t> </a:t>
            </a:r>
            <a:r>
              <a:rPr lang="ru-RU" dirty="0" err="1" smtClean="0"/>
              <a:t>зборів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для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разових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соціально-побутового</a:t>
            </a:r>
            <a:r>
              <a:rPr lang="ru-RU" dirty="0" smtClean="0"/>
              <a:t> характеру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поняття із закону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старостинський</a:t>
            </a:r>
            <a:r>
              <a:rPr lang="ru-RU" dirty="0" smtClean="0"/>
              <a:t> округ –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об’єднаної</a:t>
            </a:r>
            <a:r>
              <a:rPr lang="ru-RU" dirty="0" smtClean="0"/>
              <a:t>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, </a:t>
            </a:r>
            <a:r>
              <a:rPr lang="ru-RU" dirty="0" err="1" smtClean="0"/>
              <a:t>утвореної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Закону </a:t>
            </a:r>
            <a:r>
              <a:rPr lang="ru-RU" dirty="0" err="1" smtClean="0"/>
              <a:t>України</a:t>
            </a:r>
            <a:r>
              <a:rPr lang="ru-RU" dirty="0" smtClean="0"/>
              <a:t> "Про </a:t>
            </a:r>
            <a:r>
              <a:rPr lang="ru-RU" dirty="0" err="1" smtClean="0"/>
              <a:t>добровільне</a:t>
            </a:r>
            <a:r>
              <a:rPr lang="ru-RU" dirty="0" smtClean="0"/>
              <a:t> </a:t>
            </a:r>
            <a:r>
              <a:rPr lang="ru-RU" dirty="0" err="1" smtClean="0"/>
              <a:t>об’єднання</a:t>
            </a:r>
            <a:r>
              <a:rPr lang="ru-RU" dirty="0" smtClean="0"/>
              <a:t> </a:t>
            </a:r>
            <a:r>
              <a:rPr lang="ru-RU" dirty="0" err="1" smtClean="0"/>
              <a:t>територіальних</a:t>
            </a:r>
            <a:r>
              <a:rPr lang="ru-RU" dirty="0" smtClean="0"/>
              <a:t> громад",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один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населених</a:t>
            </a:r>
            <a:r>
              <a:rPr lang="ru-RU" dirty="0" smtClean="0"/>
              <a:t> </a:t>
            </a:r>
            <a:r>
              <a:rPr lang="ru-RU" dirty="0" err="1" smtClean="0"/>
              <a:t>пунктів</a:t>
            </a:r>
            <a:r>
              <a:rPr lang="ru-RU" dirty="0" smtClean="0"/>
              <a:t> (</a:t>
            </a:r>
            <a:r>
              <a:rPr lang="ru-RU" dirty="0" err="1" smtClean="0"/>
              <a:t>сіл</a:t>
            </a:r>
            <a:r>
              <a:rPr lang="ru-RU" dirty="0" smtClean="0"/>
              <a:t>, селищ),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адміністративного</a:t>
            </a:r>
            <a:r>
              <a:rPr lang="ru-RU" dirty="0" smtClean="0"/>
              <a:t> центру </a:t>
            </a:r>
            <a:r>
              <a:rPr lang="ru-RU" dirty="0" err="1" smtClean="0"/>
              <a:t>об’єднаної</a:t>
            </a:r>
            <a:r>
              <a:rPr lang="ru-RU" dirty="0" smtClean="0"/>
              <a:t>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, </a:t>
            </a:r>
            <a:r>
              <a:rPr lang="ru-RU" dirty="0" err="1" smtClean="0"/>
              <a:t>визначена</a:t>
            </a:r>
            <a:r>
              <a:rPr lang="ru-RU" dirty="0" smtClean="0"/>
              <a:t> </a:t>
            </a:r>
            <a:r>
              <a:rPr lang="ru-RU" dirty="0" err="1" smtClean="0"/>
              <a:t>сільською</a:t>
            </a:r>
            <a:r>
              <a:rPr lang="ru-RU" dirty="0" smtClean="0"/>
              <a:t>, </a:t>
            </a:r>
            <a:r>
              <a:rPr lang="ru-RU" dirty="0" err="1" smtClean="0"/>
              <a:t>селищною</a:t>
            </a:r>
            <a:r>
              <a:rPr lang="ru-RU" dirty="0" smtClean="0"/>
              <a:t>, </a:t>
            </a:r>
            <a:r>
              <a:rPr lang="ru-RU" dirty="0" err="1" smtClean="0"/>
              <a:t>міською</a:t>
            </a:r>
            <a:r>
              <a:rPr lang="ru-RU" dirty="0" smtClean="0"/>
              <a:t> радою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представництва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такого </a:t>
            </a:r>
            <a:r>
              <a:rPr lang="ru-RU" dirty="0" err="1" smtClean="0"/>
              <a:t>населеного</a:t>
            </a:r>
            <a:r>
              <a:rPr lang="ru-RU" dirty="0" smtClean="0"/>
              <a:t> пункту (</a:t>
            </a:r>
            <a:r>
              <a:rPr lang="ru-RU" dirty="0" err="1" smtClean="0"/>
              <a:t>населених</a:t>
            </a:r>
            <a:r>
              <a:rPr lang="ru-RU" dirty="0" smtClean="0"/>
              <a:t> </a:t>
            </a:r>
            <a:r>
              <a:rPr lang="ru-RU" dirty="0" err="1" smtClean="0"/>
              <a:t>пунктів</a:t>
            </a:r>
            <a:r>
              <a:rPr lang="ru-RU" dirty="0" smtClean="0"/>
              <a:t>) старостою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поняття із закону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адміністративний</a:t>
            </a:r>
            <a:r>
              <a:rPr lang="ru-RU" dirty="0" smtClean="0"/>
              <a:t> центр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 – населений пункт (село, селище, </a:t>
            </a:r>
            <a:r>
              <a:rPr lang="ru-RU" dirty="0" err="1" smtClean="0"/>
              <a:t>місто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розвинену</a:t>
            </a:r>
            <a:r>
              <a:rPr lang="ru-RU" dirty="0" smtClean="0"/>
              <a:t> </a:t>
            </a:r>
            <a:r>
              <a:rPr lang="ru-RU" dirty="0" err="1" smtClean="0"/>
              <a:t>інфраструктуру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як правило,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err="1" smtClean="0"/>
              <a:t>найближче</a:t>
            </a:r>
            <a:r>
              <a:rPr lang="ru-RU" dirty="0" smtClean="0"/>
              <a:t> до </a:t>
            </a:r>
            <a:r>
              <a:rPr lang="ru-RU" dirty="0" err="1" smtClean="0"/>
              <a:t>географічного</a:t>
            </a:r>
            <a:r>
              <a:rPr lang="ru-RU" dirty="0" smtClean="0"/>
              <a:t> центру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 та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</a:t>
            </a:r>
            <a:r>
              <a:rPr lang="ru-RU" dirty="0" err="1" smtClean="0"/>
              <a:t>представницький</a:t>
            </a:r>
            <a:r>
              <a:rPr lang="ru-RU" dirty="0" smtClean="0"/>
              <a:t> орган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поняття із закону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територія територіальної громади – нерозривна територія, в межах якої територіальна громада здійснює свої повноваження щодо вирішення питань місцевого значення відповідно до Конституції і законів України, як безпосередньо, так і через органи місцевого самоврядування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Ініціативи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Стаття</a:t>
            </a:r>
            <a:r>
              <a:rPr lang="ru-RU" dirty="0" smtClean="0"/>
              <a:t> 9.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endParaRPr lang="ru-RU" dirty="0" smtClean="0"/>
          </a:p>
          <a:p>
            <a:r>
              <a:rPr lang="ru-RU" dirty="0" smtClean="0"/>
              <a:t>1. Члени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право </a:t>
            </a:r>
            <a:r>
              <a:rPr lang="ru-RU" dirty="0" err="1" smtClean="0"/>
              <a:t>ініціювати</a:t>
            </a:r>
            <a:r>
              <a:rPr lang="ru-RU" dirty="0" smtClean="0"/>
              <a:t> </a:t>
            </a:r>
            <a:r>
              <a:rPr lang="ru-RU" dirty="0" err="1" smtClean="0"/>
              <a:t>розгляд</a:t>
            </a:r>
            <a:r>
              <a:rPr lang="ru-RU" dirty="0" smtClean="0"/>
              <a:t> у </a:t>
            </a:r>
            <a:r>
              <a:rPr lang="ru-RU" dirty="0" err="1" smtClean="0"/>
              <a:t>раді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віднесеного</a:t>
            </a:r>
            <a:r>
              <a:rPr lang="ru-RU" dirty="0" smtClean="0"/>
              <a:t> до </a:t>
            </a:r>
            <a:r>
              <a:rPr lang="ru-RU" dirty="0" err="1" smtClean="0"/>
              <a:t>відання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.</a:t>
            </a:r>
          </a:p>
          <a:p>
            <a:r>
              <a:rPr lang="uk-UA" dirty="0" smtClean="0"/>
              <a:t>2. Порядок внесення місцевої ініціативи на розгляд ради визначається представницьким органом місцевого самоврядування або статутом територіальної громади з урахуванням вимог Закону України "Про засади державної регуляторної політики у сфері господарської </a:t>
            </a:r>
            <a:r>
              <a:rPr lang="uk-UA" dirty="0" err="1" smtClean="0"/>
              <a:t>діяльності”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 Місцева ініціатива, внесена на розгляд ради у встановленому порядку, підлягає обов'язковому розгляду на відкритому засіданні ради за участю членів ініціативної групи з питань місцевої ініціативи.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Рішення</a:t>
            </a:r>
            <a:r>
              <a:rPr lang="ru-RU" dirty="0" smtClean="0"/>
              <a:t> ради, </a:t>
            </a:r>
            <a:r>
              <a:rPr lang="ru-RU" dirty="0" err="1" smtClean="0"/>
              <a:t>прийняте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внесеного</a:t>
            </a:r>
            <a:r>
              <a:rPr lang="ru-RU" dirty="0" smtClean="0"/>
              <a:t>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розгляд</a:t>
            </a:r>
            <a:r>
              <a:rPr lang="ru-RU" dirty="0" smtClean="0"/>
              <a:t> шляхом </a:t>
            </a:r>
            <a:r>
              <a:rPr lang="ru-RU" dirty="0" err="1" smtClean="0"/>
              <a:t>місцевої</a:t>
            </a:r>
            <a:r>
              <a:rPr lang="ru-RU" dirty="0" smtClean="0"/>
              <a:t> </a:t>
            </a:r>
            <a:r>
              <a:rPr lang="ru-RU" dirty="0" err="1" smtClean="0"/>
              <a:t>ініціативи</a:t>
            </a:r>
            <a:r>
              <a:rPr lang="ru-RU" dirty="0" smtClean="0"/>
              <a:t>, </a:t>
            </a:r>
            <a:r>
              <a:rPr lang="ru-RU" dirty="0" err="1" smtClean="0"/>
              <a:t>обнародується</a:t>
            </a:r>
            <a:r>
              <a:rPr lang="ru-RU" dirty="0" smtClean="0"/>
              <a:t> в порядку, </a:t>
            </a:r>
            <a:r>
              <a:rPr lang="ru-RU" dirty="0" err="1" smtClean="0"/>
              <a:t>встановленому</a:t>
            </a:r>
            <a:r>
              <a:rPr lang="ru-RU" dirty="0" smtClean="0"/>
              <a:t> </a:t>
            </a:r>
            <a:r>
              <a:rPr lang="ru-RU" dirty="0" err="1" smtClean="0"/>
              <a:t>представницьким</a:t>
            </a:r>
            <a:r>
              <a:rPr lang="ru-RU" dirty="0" smtClean="0"/>
              <a:t> органом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статутом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Бюджет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60 % податку на доходи фізичних осіб</a:t>
            </a:r>
          </a:p>
          <a:p>
            <a:r>
              <a:rPr lang="uk-UA" dirty="0" smtClean="0"/>
              <a:t>100 % податку на майно</a:t>
            </a:r>
          </a:p>
          <a:p>
            <a:r>
              <a:rPr lang="uk-UA" dirty="0" smtClean="0"/>
              <a:t>100 % єдиного податку</a:t>
            </a:r>
          </a:p>
          <a:p>
            <a:r>
              <a:rPr lang="uk-UA" dirty="0" smtClean="0"/>
              <a:t>5 % акцизного податку з роздрібної торгівлі (тютюн, алкоголь, нафтопродукти)</a:t>
            </a:r>
          </a:p>
          <a:p>
            <a:r>
              <a:rPr lang="uk-UA" dirty="0" smtClean="0"/>
              <a:t>100 % податку на прибуток установ комунальної власності ОТГ</a:t>
            </a:r>
          </a:p>
          <a:p>
            <a:r>
              <a:rPr lang="uk-UA" dirty="0" smtClean="0"/>
              <a:t>100 % платежів за надання адміністративних послуг</a:t>
            </a:r>
          </a:p>
          <a:p>
            <a:r>
              <a:rPr lang="uk-UA" dirty="0" smtClean="0"/>
              <a:t>25 % екологічного податку</a:t>
            </a:r>
          </a:p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держбюджету</a:t>
            </a:r>
            <a:r>
              <a:rPr lang="ru-RU" dirty="0" smtClean="0"/>
              <a:t> </a:t>
            </a:r>
            <a:r>
              <a:rPr lang="ru-RU" dirty="0" err="1" smtClean="0"/>
              <a:t>фінансується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, медицина, спорт, культура,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endParaRPr lang="uk-UA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Адміністративний поділ України</a:t>
            </a:r>
            <a:endParaRPr lang="ru-RU" dirty="0"/>
          </a:p>
        </p:txBody>
      </p:sp>
      <p:pic>
        <p:nvPicPr>
          <p:cNvPr id="4" name="Содержимое 3" descr="800px-ОТГ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151904" cy="527835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Адміністративний поділ 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Території територіальних громад формують райони, декілька районів утворюють області. Станом на 2021 рік в Україні нараховується </a:t>
            </a:r>
            <a:r>
              <a:rPr lang="uk-UA" b="1" dirty="0" smtClean="0"/>
              <a:t>1469 громад</a:t>
            </a:r>
            <a:r>
              <a:rPr lang="uk-UA" dirty="0" smtClean="0"/>
              <a:t>, сформованих шляхом об'єднання сіл, селищ і міст.</a:t>
            </a:r>
          </a:p>
          <a:p>
            <a:r>
              <a:rPr lang="uk-UA" dirty="0" smtClean="0"/>
              <a:t>Міські громади міст Києва та Севастополя, а також Чорнобильська зона відчуження мають особливий статус і не входять до складу жодного району та області.</a:t>
            </a:r>
          </a:p>
          <a:p>
            <a:r>
              <a:rPr lang="uk-UA" dirty="0" smtClean="0"/>
              <a:t>Автономна Республіка Крим поки що не поділена на громади. 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Райони Черкаської області</a:t>
            </a:r>
            <a:endParaRPr lang="ru-RU" dirty="0"/>
          </a:p>
        </p:txBody>
      </p:sp>
      <p:pic>
        <p:nvPicPr>
          <p:cNvPr id="3074" name="Picture 2" descr="C:\Users\Моисеева\Desktop\райони-1024x792.jpg"/>
          <p:cNvPicPr>
            <a:picLocks noChangeAspect="1" noChangeArrowheads="1"/>
          </p:cNvPicPr>
          <p:nvPr/>
        </p:nvPicPr>
        <p:blipFill>
          <a:blip r:embed="rId2" cstate="print"/>
          <a:srcRect t="10567"/>
          <a:stretch>
            <a:fillRect/>
          </a:stretch>
        </p:blipFill>
        <p:spPr bwMode="auto">
          <a:xfrm>
            <a:off x="857224" y="1643050"/>
            <a:ext cx="7332657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Адміністративний поділ Черкащини</a:t>
            </a:r>
            <a:endParaRPr lang="ru-RU" dirty="0"/>
          </a:p>
        </p:txBody>
      </p:sp>
      <p:pic>
        <p:nvPicPr>
          <p:cNvPr id="4" name="Содержимое 3" descr="Черкаська 17 06 202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35795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Польський досвід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 основу адміністративної реформи в Україні була взята така ж реформа у Польщі 1999 року, де за мету було поставлено зменшити владу </a:t>
            </a:r>
            <a:r>
              <a:rPr lang="uk-UA" dirty="0" err="1" smtClean="0"/>
              <a:t>воєводів</a:t>
            </a:r>
            <a:r>
              <a:rPr lang="uk-UA" dirty="0" smtClean="0"/>
              <a:t> (губернаторів воєводств) та маршалків (голів повітів), яких назначав президент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исеева\Desktop\карта-громад-1536x1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3801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Зміни в громадах Черкащини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err="1" smtClean="0"/>
              <a:t>Соколівська</a:t>
            </a:r>
            <a:r>
              <a:rPr lang="uk-UA" dirty="0" smtClean="0"/>
              <a:t> громада приєдналась до </a:t>
            </a:r>
            <a:r>
              <a:rPr lang="uk-UA" dirty="0" err="1" smtClean="0"/>
              <a:t>Жашківської</a:t>
            </a:r>
            <a:endParaRPr lang="uk-UA" dirty="0" smtClean="0"/>
          </a:p>
          <a:p>
            <a:r>
              <a:rPr lang="uk-UA" dirty="0" smtClean="0"/>
              <a:t>Змінили територію </a:t>
            </a:r>
            <a:r>
              <a:rPr lang="uk-UA" dirty="0" err="1" smtClean="0"/>
              <a:t>Виноградська</a:t>
            </a:r>
            <a:r>
              <a:rPr lang="uk-UA" dirty="0" smtClean="0"/>
              <a:t> (+ </a:t>
            </a:r>
            <a:r>
              <a:rPr lang="uk-UA" dirty="0" err="1" smtClean="0"/>
              <a:t>Шубині</a:t>
            </a:r>
            <a:r>
              <a:rPr lang="uk-UA" dirty="0" smtClean="0"/>
              <a:t> Стави), </a:t>
            </a:r>
            <a:r>
              <a:rPr lang="uk-UA" dirty="0" err="1" smtClean="0"/>
              <a:t>Водяницька</a:t>
            </a:r>
            <a:r>
              <a:rPr lang="uk-UA" dirty="0" smtClean="0"/>
              <a:t> (- </a:t>
            </a:r>
            <a:r>
              <a:rPr lang="uk-UA" dirty="0" err="1" smtClean="0"/>
              <a:t>Шубині</a:t>
            </a:r>
            <a:r>
              <a:rPr lang="uk-UA" dirty="0" smtClean="0"/>
              <a:t> Стави, </a:t>
            </a:r>
            <a:r>
              <a:rPr lang="uk-UA" dirty="0" err="1" smtClean="0"/>
              <a:t>Мизинівка</a:t>
            </a:r>
            <a:r>
              <a:rPr lang="uk-UA" dirty="0" smtClean="0"/>
              <a:t>, Стара Буда, Олександрівка), </a:t>
            </a:r>
            <a:r>
              <a:rPr lang="uk-UA" dirty="0" err="1" smtClean="0"/>
              <a:t>Бужанська</a:t>
            </a:r>
            <a:r>
              <a:rPr lang="uk-UA" dirty="0" smtClean="0"/>
              <a:t> (- </a:t>
            </a:r>
            <a:r>
              <a:rPr lang="uk-UA" dirty="0" err="1" smtClean="0"/>
              <a:t>Погибляк</a:t>
            </a:r>
            <a:r>
              <a:rPr lang="uk-UA" dirty="0" smtClean="0"/>
              <a:t>, Дубина, + </a:t>
            </a:r>
            <a:r>
              <a:rPr lang="uk-UA" dirty="0" err="1" smtClean="0"/>
              <a:t>Дібрівка</a:t>
            </a:r>
            <a:r>
              <a:rPr lang="uk-UA" dirty="0" smtClean="0"/>
              <a:t>), </a:t>
            </a:r>
            <a:r>
              <a:rPr lang="uk-UA" dirty="0" err="1" smtClean="0"/>
              <a:t>Лисянська</a:t>
            </a:r>
            <a:r>
              <a:rPr lang="uk-UA" dirty="0" smtClean="0"/>
              <a:t> (+ </a:t>
            </a:r>
            <a:r>
              <a:rPr lang="uk-UA" dirty="0" err="1" smtClean="0"/>
              <a:t>Погибляк</a:t>
            </a:r>
            <a:r>
              <a:rPr lang="uk-UA" dirty="0" smtClean="0"/>
              <a:t>, Дубина, - </a:t>
            </a:r>
            <a:r>
              <a:rPr lang="uk-UA" dirty="0" err="1" smtClean="0"/>
              <a:t>Дібрівка</a:t>
            </a:r>
            <a:r>
              <a:rPr lang="uk-UA" dirty="0" smtClean="0"/>
              <a:t>), Звенигородська (+ </a:t>
            </a:r>
            <a:r>
              <a:rPr lang="uk-UA" dirty="0" err="1" smtClean="0"/>
              <a:t>Мизинівка</a:t>
            </a:r>
            <a:r>
              <a:rPr lang="uk-UA" dirty="0" smtClean="0"/>
              <a:t>, Стара Буда, Олександрівка), Вознесенська (+ </a:t>
            </a:r>
            <a:r>
              <a:rPr lang="uk-UA" dirty="0" err="1" smtClean="0"/>
              <a:t>Крупське</a:t>
            </a:r>
            <a:r>
              <a:rPr lang="uk-UA" dirty="0" smtClean="0"/>
              <a:t>), </a:t>
            </a:r>
            <a:r>
              <a:rPr lang="uk-UA" dirty="0" err="1" smtClean="0"/>
              <a:t>Золотоніська</a:t>
            </a:r>
            <a:r>
              <a:rPr lang="uk-UA" dirty="0" smtClean="0"/>
              <a:t> (- </a:t>
            </a:r>
            <a:r>
              <a:rPr lang="uk-UA" dirty="0" err="1" smtClean="0"/>
              <a:t>Крупське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Найбільші та найменші громади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Найбільші громади – </a:t>
            </a:r>
            <a:r>
              <a:rPr lang="uk-UA" dirty="0" err="1" smtClean="0"/>
              <a:t>Тальнівська</a:t>
            </a:r>
            <a:r>
              <a:rPr lang="uk-UA" dirty="0" smtClean="0"/>
              <a:t>, Шполянська, </a:t>
            </a:r>
            <a:r>
              <a:rPr lang="uk-UA" dirty="0" err="1" smtClean="0"/>
              <a:t>Христинівська</a:t>
            </a:r>
            <a:r>
              <a:rPr lang="uk-UA" dirty="0" smtClean="0"/>
              <a:t>, </a:t>
            </a:r>
            <a:r>
              <a:rPr lang="uk-UA" dirty="0" err="1" smtClean="0"/>
              <a:t>Монастирищенська</a:t>
            </a:r>
            <a:r>
              <a:rPr lang="uk-UA" dirty="0" smtClean="0"/>
              <a:t>, </a:t>
            </a:r>
            <a:r>
              <a:rPr lang="uk-UA" dirty="0" err="1" smtClean="0"/>
              <a:t>Чорнобаївська</a:t>
            </a:r>
            <a:r>
              <a:rPr lang="uk-UA" dirty="0" smtClean="0"/>
              <a:t>, Чигиринська, </a:t>
            </a:r>
            <a:r>
              <a:rPr lang="uk-UA" dirty="0" err="1" smtClean="0"/>
              <a:t>Іркліївська</a:t>
            </a:r>
            <a:r>
              <a:rPr lang="uk-UA" dirty="0" smtClean="0"/>
              <a:t>, </a:t>
            </a:r>
            <a:r>
              <a:rPr lang="uk-UA" dirty="0" err="1" smtClean="0"/>
              <a:t>Жашківська</a:t>
            </a:r>
            <a:endParaRPr lang="uk-UA" dirty="0" smtClean="0"/>
          </a:p>
          <a:p>
            <a:r>
              <a:rPr lang="uk-UA" dirty="0" smtClean="0"/>
              <a:t>Найменші громади – </a:t>
            </a:r>
            <a:r>
              <a:rPr lang="uk-UA" dirty="0" err="1" smtClean="0"/>
              <a:t>Матусівська</a:t>
            </a:r>
            <a:r>
              <a:rPr lang="uk-UA" dirty="0" smtClean="0"/>
              <a:t>, </a:t>
            </a:r>
            <a:r>
              <a:rPr lang="uk-UA" dirty="0" err="1" smtClean="0"/>
              <a:t>Єрківська</a:t>
            </a:r>
            <a:r>
              <a:rPr lang="uk-UA" dirty="0" smtClean="0"/>
              <a:t>, </a:t>
            </a:r>
            <a:r>
              <a:rPr lang="uk-UA" dirty="0" err="1" smtClean="0"/>
              <a:t>Ватутінська</a:t>
            </a:r>
            <a:r>
              <a:rPr lang="uk-UA" dirty="0" smtClean="0"/>
              <a:t>, Смілянська, Уманська, Черкаська, Вознесенська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 про </a:t>
            </a:r>
            <a:r>
              <a:rPr lang="uk-UA" dirty="0" smtClean="0"/>
              <a:t>громади області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err="1" smtClean="0"/>
              <a:t>Білозірська</a:t>
            </a:r>
            <a:r>
              <a:rPr lang="uk-UA" b="1" dirty="0" smtClean="0"/>
              <a:t> сільська громада</a:t>
            </a:r>
            <a:r>
              <a:rPr lang="uk-UA" dirty="0" smtClean="0"/>
              <a:t>, одна з небагатьох в Україні, центром якої є село, а до складу входить селище міського типу</a:t>
            </a:r>
          </a:p>
          <a:p>
            <a:r>
              <a:rPr lang="ru-RU" dirty="0" err="1" smtClean="0"/>
              <a:t>Першою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утворилась</a:t>
            </a:r>
            <a:r>
              <a:rPr lang="ru-RU" dirty="0" smtClean="0"/>
              <a:t> </a:t>
            </a:r>
            <a:r>
              <a:rPr lang="ru-RU" b="1" dirty="0" err="1" smtClean="0"/>
              <a:t>Єрківська</a:t>
            </a:r>
            <a:r>
              <a:rPr lang="ru-RU" b="1" dirty="0" smtClean="0"/>
              <a:t> </a:t>
            </a:r>
            <a:r>
              <a:rPr lang="ru-RU" b="1" dirty="0" err="1" smtClean="0"/>
              <a:t>селищна</a:t>
            </a:r>
            <a:r>
              <a:rPr lang="ru-RU" b="1" dirty="0" smtClean="0"/>
              <a:t> громада</a:t>
            </a:r>
            <a:r>
              <a:rPr lang="ru-RU" dirty="0" smtClean="0"/>
              <a:t> - 21 </a:t>
            </a:r>
            <a:r>
              <a:rPr lang="ru-RU" dirty="0" err="1" smtClean="0"/>
              <a:t>серпня</a:t>
            </a:r>
            <a:r>
              <a:rPr lang="ru-RU" dirty="0" smtClean="0"/>
              <a:t> 2015 року</a:t>
            </a:r>
          </a:p>
          <a:p>
            <a:r>
              <a:rPr lang="uk-UA" dirty="0" smtClean="0"/>
              <a:t>Хоча згідно із Законом України територія громади не повинна розриватись, однак </a:t>
            </a:r>
            <a:r>
              <a:rPr lang="uk-UA" b="1" dirty="0" err="1" smtClean="0"/>
              <a:t>Паланська</a:t>
            </a:r>
            <a:r>
              <a:rPr lang="uk-UA" dirty="0" smtClean="0"/>
              <a:t> та </a:t>
            </a:r>
            <a:r>
              <a:rPr lang="uk-UA" b="1" dirty="0" smtClean="0"/>
              <a:t>Черкаська</a:t>
            </a:r>
            <a:r>
              <a:rPr lang="uk-UA" dirty="0" smtClean="0"/>
              <a:t> громади мають </a:t>
            </a:r>
            <a:r>
              <a:rPr lang="uk-UA" dirty="0" smtClean="0"/>
              <a:t>анклави</a:t>
            </a:r>
          </a:p>
          <a:p>
            <a:r>
              <a:rPr lang="uk-UA" dirty="0" smtClean="0"/>
              <a:t>Кабмін визначив 1470 громад, однак </a:t>
            </a:r>
            <a:r>
              <a:rPr lang="uk-UA" b="1" dirty="0" err="1" smtClean="0"/>
              <a:t>Соколівська</a:t>
            </a:r>
            <a:r>
              <a:rPr lang="uk-UA" dirty="0" smtClean="0"/>
              <a:t> приєдналась до </a:t>
            </a:r>
            <a:r>
              <a:rPr lang="uk-UA" dirty="0" err="1" smtClean="0"/>
              <a:t>Жашківської</a:t>
            </a:r>
            <a:r>
              <a:rPr lang="uk-UA" dirty="0" smtClean="0"/>
              <a:t> і їх стало 1469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Зовнішні ресурси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https://decentralization.gov.ua/areas/0472/gromadu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https://gromada.info/region/%D0%A7%D0%B5%D1%80%D0%BA%D0%B0%D1%81%D1%8C%D0%BA%D0%B0-%D0%BE%D0%B1%D0%BB%D0%B0%D1%81%D1%82%D1%8C/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https://docs.google.com/document/d/12l9xVvQIAHcvAmxrcA4xPjNe_6sja-DCvGZxV4RV3Wc/edit?ts=5c5ad845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Атлас нового адміністративного устрою України</a:t>
            </a:r>
            <a:endParaRPr lang="ru-RU" dirty="0"/>
          </a:p>
        </p:txBody>
      </p:sp>
      <p:pic>
        <p:nvPicPr>
          <p:cNvPr id="4098" name="Picture 2" descr="C:\Users\Моисеева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5994385" cy="5169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Нормативні документи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78618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ЗАКОН УКРАЇНИ «Про </a:t>
            </a:r>
            <a:r>
              <a:rPr lang="ru-RU" dirty="0" err="1" smtClean="0"/>
              <a:t>місцеве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» </a:t>
            </a:r>
            <a:r>
              <a:rPr lang="ru-RU" i="1" dirty="0" smtClean="0"/>
              <a:t>(1997)</a:t>
            </a:r>
          </a:p>
          <a:p>
            <a:endParaRPr lang="ru-RU" dirty="0"/>
          </a:p>
        </p:txBody>
      </p:sp>
      <p:pic>
        <p:nvPicPr>
          <p:cNvPr id="1026" name="Picture 2" descr="C:\Users\Моисеева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214422"/>
            <a:ext cx="5385024" cy="7529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Згідно із законом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Територіальна</a:t>
            </a:r>
            <a:r>
              <a:rPr lang="ru-RU" dirty="0" smtClean="0"/>
              <a:t> громада – </a:t>
            </a:r>
            <a:r>
              <a:rPr lang="ru-RU" dirty="0" err="1" smtClean="0"/>
              <a:t>жителі</a:t>
            </a:r>
            <a:r>
              <a:rPr lang="ru-RU" dirty="0" smtClean="0"/>
              <a:t>, </a:t>
            </a:r>
            <a:r>
              <a:rPr lang="ru-RU" dirty="0" err="1" smtClean="0"/>
              <a:t>об'єднані</a:t>
            </a:r>
            <a:r>
              <a:rPr lang="ru-RU" dirty="0" smtClean="0"/>
              <a:t> </a:t>
            </a:r>
            <a:r>
              <a:rPr lang="ru-RU" dirty="0" err="1" smtClean="0"/>
              <a:t>постійним</a:t>
            </a:r>
            <a:r>
              <a:rPr lang="ru-RU" dirty="0" smtClean="0"/>
              <a:t> </a:t>
            </a:r>
            <a:r>
              <a:rPr lang="ru-RU" dirty="0" err="1" smtClean="0"/>
              <a:t>проживанням</a:t>
            </a:r>
            <a:r>
              <a:rPr lang="ru-RU" dirty="0" smtClean="0"/>
              <a:t> у межах села, селища,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самостійними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адміністративно-територіальними</a:t>
            </a:r>
            <a:r>
              <a:rPr lang="ru-RU" dirty="0" smtClean="0"/>
              <a:t> </a:t>
            </a:r>
            <a:r>
              <a:rPr lang="ru-RU" dirty="0" err="1" smtClean="0"/>
              <a:t>одиницями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добровільне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сіл</a:t>
            </a:r>
            <a:r>
              <a:rPr lang="ru-RU" dirty="0" smtClean="0"/>
              <a:t>, селищ,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адміністративний</a:t>
            </a:r>
            <a:r>
              <a:rPr lang="ru-RU" dirty="0" smtClean="0"/>
              <a:t> центр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Згідно із законом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Місцеве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гарантоване</a:t>
            </a:r>
            <a:r>
              <a:rPr lang="ru-RU" dirty="0" smtClean="0"/>
              <a:t> державою право та реальна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 - </a:t>
            </a:r>
            <a:r>
              <a:rPr lang="ru-RU" dirty="0" err="1" smtClean="0"/>
              <a:t>жителів</a:t>
            </a:r>
            <a:r>
              <a:rPr lang="ru-RU" dirty="0" smtClean="0"/>
              <a:t> села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добровільного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у </a:t>
            </a:r>
            <a:r>
              <a:rPr lang="ru-RU" dirty="0" err="1" smtClean="0"/>
              <a:t>сільську</a:t>
            </a:r>
            <a:r>
              <a:rPr lang="ru-RU" dirty="0" smtClean="0"/>
              <a:t> громаду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сіл</a:t>
            </a:r>
            <a:r>
              <a:rPr lang="ru-RU" dirty="0" smtClean="0"/>
              <a:t>, селища, </a:t>
            </a:r>
            <a:r>
              <a:rPr lang="ru-RU" dirty="0" err="1" smtClean="0"/>
              <a:t>міста</a:t>
            </a:r>
            <a:r>
              <a:rPr lang="ru-RU" dirty="0" smtClean="0"/>
              <a:t> -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відповідальність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та </a:t>
            </a:r>
            <a:r>
              <a:rPr lang="ru-RU" dirty="0" err="1" smtClean="0"/>
              <a:t>посадових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вирішувати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 межах </a:t>
            </a:r>
            <a:r>
              <a:rPr lang="ru-RU" dirty="0" err="1" smtClean="0"/>
              <a:t>Конституції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ru-RU" dirty="0" smtClean="0"/>
          </a:p>
          <a:p>
            <a:r>
              <a:rPr lang="ru-RU" dirty="0" err="1" smtClean="0"/>
              <a:t>Місцеве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територіальними</a:t>
            </a:r>
            <a:r>
              <a:rPr lang="ru-RU" dirty="0" smtClean="0"/>
              <a:t> громадами </a:t>
            </a:r>
            <a:r>
              <a:rPr lang="ru-RU" dirty="0" err="1" smtClean="0"/>
              <a:t>сіл</a:t>
            </a:r>
            <a:r>
              <a:rPr lang="ru-RU" dirty="0" smtClean="0"/>
              <a:t>, селищ, </a:t>
            </a:r>
            <a:r>
              <a:rPr lang="ru-RU" dirty="0" err="1" smtClean="0"/>
              <a:t>міст</a:t>
            </a:r>
            <a:r>
              <a:rPr lang="ru-RU" dirty="0" smtClean="0"/>
              <a:t> як </a:t>
            </a:r>
            <a:r>
              <a:rPr lang="ru-RU" dirty="0" err="1" smtClean="0"/>
              <a:t>безпосередньо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сільські</a:t>
            </a:r>
            <a:r>
              <a:rPr lang="ru-RU" dirty="0" smtClean="0"/>
              <a:t>, </a:t>
            </a:r>
            <a:r>
              <a:rPr lang="ru-RU" dirty="0" err="1" smtClean="0"/>
              <a:t>селищні</a:t>
            </a:r>
            <a:r>
              <a:rPr lang="ru-RU" dirty="0" smtClean="0"/>
              <a:t>, </a:t>
            </a:r>
            <a:r>
              <a:rPr lang="ru-RU" dirty="0" err="1" smtClean="0"/>
              <a:t>міські</a:t>
            </a:r>
            <a:r>
              <a:rPr lang="ru-RU" dirty="0" smtClean="0"/>
              <a:t> ради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виконавчі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через </a:t>
            </a:r>
            <a:r>
              <a:rPr lang="ru-RU" dirty="0" err="1" smtClean="0"/>
              <a:t>районні</a:t>
            </a:r>
            <a:r>
              <a:rPr lang="ru-RU" dirty="0" smtClean="0"/>
              <a:t> та </a:t>
            </a:r>
            <a:r>
              <a:rPr lang="ru-RU" dirty="0" err="1" smtClean="0"/>
              <a:t>обласні</a:t>
            </a:r>
            <a:r>
              <a:rPr lang="ru-RU" dirty="0" smtClean="0"/>
              <a:t> ради,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територіальних</a:t>
            </a:r>
            <a:r>
              <a:rPr lang="ru-RU" dirty="0" smtClean="0"/>
              <a:t> громад </a:t>
            </a:r>
            <a:r>
              <a:rPr lang="ru-RU" dirty="0" err="1" smtClean="0"/>
              <a:t>сіл</a:t>
            </a:r>
            <a:r>
              <a:rPr lang="ru-RU" dirty="0" smtClean="0"/>
              <a:t>, селищ, </a:t>
            </a:r>
            <a:r>
              <a:rPr lang="ru-RU" dirty="0" err="1" smtClean="0"/>
              <a:t>міст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Згідно із законом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Система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територіальну</a:t>
            </a:r>
            <a:r>
              <a:rPr lang="ru-RU" dirty="0" smtClean="0"/>
              <a:t> громаду;</a:t>
            </a:r>
          </a:p>
          <a:p>
            <a:r>
              <a:rPr lang="ru-RU" dirty="0" err="1" smtClean="0"/>
              <a:t>сільську</a:t>
            </a:r>
            <a:r>
              <a:rPr lang="ru-RU" dirty="0" smtClean="0"/>
              <a:t>, </a:t>
            </a:r>
            <a:r>
              <a:rPr lang="ru-RU" dirty="0" err="1" smtClean="0"/>
              <a:t>селищну</a:t>
            </a:r>
            <a:r>
              <a:rPr lang="ru-RU" dirty="0" smtClean="0"/>
              <a:t>, </a:t>
            </a:r>
            <a:r>
              <a:rPr lang="ru-RU" dirty="0" err="1" smtClean="0"/>
              <a:t>міську</a:t>
            </a:r>
            <a:r>
              <a:rPr lang="ru-RU" dirty="0" smtClean="0"/>
              <a:t> раду;</a:t>
            </a:r>
          </a:p>
          <a:p>
            <a:r>
              <a:rPr lang="ru-RU" dirty="0" err="1" smtClean="0"/>
              <a:t>сільського</a:t>
            </a:r>
            <a:r>
              <a:rPr lang="ru-RU" dirty="0" smtClean="0"/>
              <a:t>, </a:t>
            </a:r>
            <a:r>
              <a:rPr lang="ru-RU" dirty="0" err="1" smtClean="0"/>
              <a:t>селищного</a:t>
            </a:r>
            <a:r>
              <a:rPr lang="ru-RU" dirty="0" smtClean="0"/>
              <a:t>, </a:t>
            </a:r>
            <a:r>
              <a:rPr lang="ru-RU" dirty="0" err="1" smtClean="0"/>
              <a:t>міського</a:t>
            </a:r>
            <a:r>
              <a:rPr lang="ru-RU" dirty="0" smtClean="0"/>
              <a:t> голову;</a:t>
            </a:r>
          </a:p>
          <a:p>
            <a:r>
              <a:rPr lang="ru-RU" dirty="0" err="1" smtClean="0"/>
              <a:t>виконавчі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сільської</a:t>
            </a:r>
            <a:r>
              <a:rPr lang="ru-RU" dirty="0" smtClean="0"/>
              <a:t>, </a:t>
            </a:r>
            <a:r>
              <a:rPr lang="ru-RU" dirty="0" err="1" smtClean="0"/>
              <a:t>селищної</a:t>
            </a:r>
            <a:r>
              <a:rPr lang="ru-RU" dirty="0" smtClean="0"/>
              <a:t>, </a:t>
            </a:r>
            <a:r>
              <a:rPr lang="ru-RU" dirty="0" err="1" smtClean="0"/>
              <a:t>міської</a:t>
            </a:r>
            <a:r>
              <a:rPr lang="ru-RU" dirty="0" smtClean="0"/>
              <a:t> ради;</a:t>
            </a:r>
          </a:p>
          <a:p>
            <a:r>
              <a:rPr lang="ru-RU" dirty="0" smtClean="0"/>
              <a:t>старосту;</a:t>
            </a:r>
          </a:p>
          <a:p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самоорганізації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поняття із закону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місцевий</a:t>
            </a:r>
            <a:r>
              <a:rPr lang="ru-RU" dirty="0" smtClean="0"/>
              <a:t> референдум – форма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територіальною</a:t>
            </a:r>
            <a:r>
              <a:rPr lang="ru-RU" dirty="0" smtClean="0"/>
              <a:t> громадою </a:t>
            </a:r>
            <a:r>
              <a:rPr lang="ru-RU" dirty="0" err="1" smtClean="0"/>
              <a:t>рішень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належать до </a:t>
            </a:r>
            <a:r>
              <a:rPr lang="ru-RU" dirty="0" err="1" smtClean="0"/>
              <a:t>відання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, шляхом прямого </a:t>
            </a:r>
            <a:r>
              <a:rPr lang="ru-RU" dirty="0" err="1" smtClean="0"/>
              <a:t>голосування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поняття із закону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 – </a:t>
            </a:r>
            <a:r>
              <a:rPr lang="ru-RU" dirty="0" err="1" smtClean="0"/>
              <a:t>зібрання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села (</a:t>
            </a:r>
            <a:r>
              <a:rPr lang="ru-RU" dirty="0" err="1" smtClean="0"/>
              <a:t>сіл</a:t>
            </a:r>
            <a:r>
              <a:rPr lang="ru-RU" dirty="0" smtClean="0"/>
              <a:t>), селища, </a:t>
            </a:r>
            <a:r>
              <a:rPr lang="ru-RU" dirty="0" err="1" smtClean="0"/>
              <a:t>міста</a:t>
            </a:r>
            <a:r>
              <a:rPr lang="ru-RU" dirty="0" smtClean="0"/>
              <a:t>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самоорганізації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– </a:t>
            </a:r>
            <a:r>
              <a:rPr lang="ru-RU" dirty="0" err="1" smtClean="0"/>
              <a:t>представницькі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тимчасово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проживають</a:t>
            </a:r>
            <a:r>
              <a:rPr lang="ru-RU" dirty="0" smtClean="0"/>
              <a:t> на </a:t>
            </a:r>
            <a:r>
              <a:rPr lang="ru-RU" dirty="0" err="1" smtClean="0"/>
              <a:t>відповідній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в межах села, селища, </a:t>
            </a:r>
            <a:r>
              <a:rPr lang="ru-RU" dirty="0" err="1" smtClean="0"/>
              <a:t>міста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поняття із закону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представницький</a:t>
            </a:r>
            <a:r>
              <a:rPr lang="ru-RU" dirty="0" smtClean="0"/>
              <a:t> орган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 – </a:t>
            </a:r>
            <a:r>
              <a:rPr lang="ru-RU" dirty="0" err="1" smtClean="0"/>
              <a:t>виборний</a:t>
            </a:r>
            <a:r>
              <a:rPr lang="ru-RU" dirty="0" smtClean="0"/>
              <a:t> орган (рада),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депутатів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закону </a:t>
            </a:r>
            <a:r>
              <a:rPr lang="ru-RU" dirty="0" err="1" smtClean="0"/>
              <a:t>наділяється</a:t>
            </a:r>
            <a:r>
              <a:rPr lang="ru-RU" dirty="0" smtClean="0"/>
              <a:t> правом </a:t>
            </a:r>
            <a:r>
              <a:rPr lang="ru-RU" dirty="0" err="1" smtClean="0"/>
              <a:t>представляти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територіальної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929</Words>
  <Application>Microsoft Office PowerPoint</Application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Новий адміністративний поділ України: оновлення навчального матеріалу</vt:lpstr>
      <vt:lpstr>Польський досвід</vt:lpstr>
      <vt:lpstr>Нормативні документи</vt:lpstr>
      <vt:lpstr>Згідно із законом</vt:lpstr>
      <vt:lpstr>Згідно із законом</vt:lpstr>
      <vt:lpstr>Згідно із законом</vt:lpstr>
      <vt:lpstr>Основні поняття із закону</vt:lpstr>
      <vt:lpstr>Основні поняття із закону</vt:lpstr>
      <vt:lpstr>Основні поняття із закону</vt:lpstr>
      <vt:lpstr>Основні поняття із закону</vt:lpstr>
      <vt:lpstr>Основні поняття із закону</vt:lpstr>
      <vt:lpstr>Основні поняття із закону</vt:lpstr>
      <vt:lpstr>Основні поняття із закону</vt:lpstr>
      <vt:lpstr>Ініціативи</vt:lpstr>
      <vt:lpstr>Бюджет</vt:lpstr>
      <vt:lpstr>Адміністративний поділ України</vt:lpstr>
      <vt:lpstr>Адміністративний поділ України</vt:lpstr>
      <vt:lpstr>Райони Черкаської області</vt:lpstr>
      <vt:lpstr>Адміністративний поділ Черкащини</vt:lpstr>
      <vt:lpstr>Слайд 20</vt:lpstr>
      <vt:lpstr>Зміни в громадах Черкащини</vt:lpstr>
      <vt:lpstr>Найбільші та найменші громади</vt:lpstr>
      <vt:lpstr>Цікаві факти про громади області</vt:lpstr>
      <vt:lpstr>Зовнішні ресурси</vt:lpstr>
      <vt:lpstr>Атлас нового адміністративного устрою України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Моисеева</dc:creator>
  <cp:lastModifiedBy>Моисеева</cp:lastModifiedBy>
  <cp:revision>13</cp:revision>
  <dcterms:created xsi:type="dcterms:W3CDTF">2021-03-17T10:37:23Z</dcterms:created>
  <dcterms:modified xsi:type="dcterms:W3CDTF">2021-03-17T12:00:06Z</dcterms:modified>
</cp:coreProperties>
</file>