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9" r:id="rId3"/>
    <p:sldId id="314" r:id="rId4"/>
    <p:sldId id="315" r:id="rId5"/>
    <p:sldId id="288" r:id="rId6"/>
    <p:sldId id="336" r:id="rId7"/>
    <p:sldId id="335" r:id="rId8"/>
    <p:sldId id="291" r:id="rId9"/>
    <p:sldId id="292" r:id="rId10"/>
    <p:sldId id="293" r:id="rId11"/>
    <p:sldId id="307" r:id="rId12"/>
    <p:sldId id="328" r:id="rId13"/>
    <p:sldId id="317" r:id="rId14"/>
    <p:sldId id="316" r:id="rId15"/>
    <p:sldId id="308" r:id="rId16"/>
    <p:sldId id="312" r:id="rId17"/>
    <p:sldId id="330" r:id="rId18"/>
    <p:sldId id="318" r:id="rId19"/>
    <p:sldId id="319" r:id="rId20"/>
    <p:sldId id="325" r:id="rId21"/>
    <p:sldId id="326" r:id="rId22"/>
    <p:sldId id="295" r:id="rId23"/>
    <p:sldId id="323" r:id="rId24"/>
    <p:sldId id="301" r:id="rId25"/>
    <p:sldId id="302" r:id="rId26"/>
    <p:sldId id="259" r:id="rId27"/>
    <p:sldId id="298" r:id="rId28"/>
    <p:sldId id="260" r:id="rId29"/>
    <p:sldId id="266" r:id="rId30"/>
    <p:sldId id="324" r:id="rId31"/>
    <p:sldId id="329" r:id="rId32"/>
    <p:sldId id="271" r:id="rId33"/>
    <p:sldId id="346" r:id="rId34"/>
    <p:sldId id="344" r:id="rId35"/>
    <p:sldId id="347" r:id="rId36"/>
    <p:sldId id="333" r:id="rId37"/>
    <p:sldId id="334" r:id="rId38"/>
    <p:sldId id="331" r:id="rId39"/>
    <p:sldId id="342" r:id="rId40"/>
    <p:sldId id="341" r:id="rId41"/>
    <p:sldId id="339" r:id="rId42"/>
    <p:sldId id="338" r:id="rId43"/>
    <p:sldId id="332" r:id="rId44"/>
    <p:sldId id="278" r:id="rId45"/>
    <p:sldId id="345" r:id="rId46"/>
    <p:sldId id="282" r:id="rId47"/>
    <p:sldId id="337" r:id="rId48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99"/>
    <a:srgbClr val="99FFCC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3" autoAdjust="0"/>
    <p:restoredTop sz="91620" autoAdjust="0"/>
  </p:normalViewPr>
  <p:slideViewPr>
    <p:cSldViewPr snapToGrid="0">
      <p:cViewPr varScale="1">
        <p:scale>
          <a:sx n="64" d="100"/>
          <a:sy n="64" d="100"/>
        </p:scale>
        <p:origin x="-1314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635C7-2CC8-469D-8452-02F58EC8A989}" type="doc">
      <dgm:prSet loTypeId="urn:microsoft.com/office/officeart/2005/8/layout/cycle6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4618309F-0359-43AD-8F10-FB98633BCD7E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uk-UA" sz="2400" b="1" dirty="0" smtClean="0">
              <a:solidFill>
                <a:srgbClr val="00B050"/>
              </a:solidFill>
            </a:rPr>
            <a:t>Лаконічна мова</a:t>
          </a:r>
          <a:endParaRPr lang="uk-UA" sz="2400" b="1" dirty="0">
            <a:solidFill>
              <a:srgbClr val="00B050"/>
            </a:solidFill>
          </a:endParaRPr>
        </a:p>
      </dgm:t>
    </dgm:pt>
    <dgm:pt modelId="{4ADCEAC6-2E34-4994-8024-0900393A74A5}" type="parTrans" cxnId="{E6DFDBC0-C88F-4EC4-B307-837DBF95709F}">
      <dgm:prSet/>
      <dgm:spPr/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F6EA52D6-D1CE-4DF9-9C39-2FD24F40005F}" type="sibTrans" cxnId="{E6DFDBC0-C88F-4EC4-B307-837DBF95709F}">
      <dgm:prSet/>
      <dgm:spPr/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4982104C-F8A6-48F6-AB48-1EACA74A59FF}">
      <dgm:prSet phldrT="[Текст]" custT="1"/>
      <dgm:spPr>
        <a:solidFill>
          <a:srgbClr val="FF9900">
            <a:alpha val="73725"/>
          </a:srgbClr>
        </a:solidFill>
      </dgm:spPr>
      <dgm:t>
        <a:bodyPr/>
        <a:lstStyle/>
        <a:p>
          <a:r>
            <a:rPr lang="uk-UA" sz="2400" b="1" dirty="0" smtClean="0">
              <a:solidFill>
                <a:srgbClr val="00B050"/>
              </a:solidFill>
            </a:rPr>
            <a:t>Тонкий, гострий</a:t>
          </a:r>
        </a:p>
        <a:p>
          <a:r>
            <a:rPr lang="uk-UA" sz="2400" b="1" dirty="0" smtClean="0">
              <a:solidFill>
                <a:srgbClr val="00B050"/>
              </a:solidFill>
            </a:rPr>
            <a:t>гумор </a:t>
          </a:r>
          <a:endParaRPr lang="uk-UA" sz="2400" b="1" dirty="0">
            <a:solidFill>
              <a:srgbClr val="00B050"/>
            </a:solidFill>
          </a:endParaRPr>
        </a:p>
      </dgm:t>
    </dgm:pt>
    <dgm:pt modelId="{6435399B-E1FB-4D4A-9056-F24F202BEF25}" type="parTrans" cxnId="{96B22F7B-F424-46FF-84EA-448008296121}">
      <dgm:prSet/>
      <dgm:spPr/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C90E2EE8-0A5C-4BE8-9497-670082F31A6D}" type="sibTrans" cxnId="{96B22F7B-F424-46FF-84EA-448008296121}">
      <dgm:prSet/>
      <dgm:spPr/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D6BD769F-48D8-4D71-AD8A-22B79EA3F455}">
      <dgm:prSet phldrT="[Текст]" custT="1"/>
      <dgm:spPr>
        <a:solidFill>
          <a:srgbClr val="99FFCC">
            <a:alpha val="65882"/>
          </a:srgbClr>
        </a:solidFill>
      </dgm:spPr>
      <dgm:t>
        <a:bodyPr/>
        <a:lstStyle/>
        <a:p>
          <a:r>
            <a:rPr lang="uk-UA" sz="2400" b="1" dirty="0" smtClean="0">
              <a:solidFill>
                <a:srgbClr val="00B050"/>
              </a:solidFill>
            </a:rPr>
            <a:t>Фольклорні прийоми оповіді</a:t>
          </a:r>
          <a:endParaRPr lang="uk-UA" sz="2400" b="1" dirty="0">
            <a:solidFill>
              <a:srgbClr val="00B050"/>
            </a:solidFill>
          </a:endParaRPr>
        </a:p>
      </dgm:t>
    </dgm:pt>
    <dgm:pt modelId="{AE82A38B-5E4A-4472-91FA-4CB59221036B}" type="parTrans" cxnId="{0C4AC4A2-5CA2-4966-9904-4BB7BFF4319A}">
      <dgm:prSet/>
      <dgm:spPr/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A76ED8A3-2E25-43E7-BD70-4BDFD3BA0FE5}" type="sibTrans" cxnId="{0C4AC4A2-5CA2-4966-9904-4BB7BFF4319A}">
      <dgm:prSet/>
      <dgm:spPr/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259CA6D7-4374-4078-A5BE-DA0839F3B6CC}">
      <dgm:prSet phldrT="[Текст]" custT="1"/>
      <dgm:spPr>
        <a:solidFill>
          <a:schemeClr val="accent5">
            <a:lumMod val="40000"/>
            <a:lumOff val="60000"/>
            <a:alpha val="58000"/>
          </a:schemeClr>
        </a:solidFill>
      </dgm:spPr>
      <dgm:t>
        <a:bodyPr/>
        <a:lstStyle/>
        <a:p>
          <a:r>
            <a:rPr lang="uk-UA" sz="2400" b="1" dirty="0" smtClean="0">
              <a:solidFill>
                <a:srgbClr val="00B050"/>
              </a:solidFill>
            </a:rPr>
            <a:t>Ідіоматичні вирази </a:t>
          </a:r>
          <a:endParaRPr lang="uk-UA" sz="2400" b="1" dirty="0">
            <a:solidFill>
              <a:srgbClr val="00B050"/>
            </a:solidFill>
          </a:endParaRPr>
        </a:p>
      </dgm:t>
    </dgm:pt>
    <dgm:pt modelId="{432BE053-4EC8-4F6F-AB73-5F8FF83F1889}" type="parTrans" cxnId="{D6C32EF0-031E-4427-A037-DCDCE4C1A5D7}">
      <dgm:prSet/>
      <dgm:spPr/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46A6FFA4-F791-444F-8381-ECEAE57834CA}" type="sibTrans" cxnId="{D6C32EF0-031E-4427-A037-DCDCE4C1A5D7}">
      <dgm:prSet/>
      <dgm:spPr/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3ACB845C-AD79-4B4A-9DC5-80485C219ECC}">
      <dgm:prSet custT="1"/>
      <dgm:spPr/>
      <dgm:t>
        <a:bodyPr/>
        <a:lstStyle/>
        <a:p>
          <a:r>
            <a:rPr lang="uk-UA" sz="2400" b="1" dirty="0" smtClean="0">
              <a:solidFill>
                <a:srgbClr val="00B050"/>
              </a:solidFill>
            </a:rPr>
            <a:t>Вживання метафор</a:t>
          </a:r>
          <a:endParaRPr lang="uk-UA" sz="2400" b="1" dirty="0">
            <a:solidFill>
              <a:srgbClr val="00B050"/>
            </a:solidFill>
          </a:endParaRPr>
        </a:p>
      </dgm:t>
    </dgm:pt>
    <dgm:pt modelId="{CC1CC5DC-106A-4176-9124-36A0704E983E}" type="parTrans" cxnId="{F64D56EC-9966-4C79-96F2-9701E2C58F0E}">
      <dgm:prSet/>
      <dgm:spPr/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3266B021-B716-4423-B620-FEA5B42DFFA7}" type="sibTrans" cxnId="{F64D56EC-9966-4C79-96F2-9701E2C58F0E}">
      <dgm:prSet/>
      <dgm:spPr/>
      <dgm:t>
        <a:bodyPr/>
        <a:lstStyle/>
        <a:p>
          <a:endParaRPr lang="uk-UA">
            <a:solidFill>
              <a:srgbClr val="00B050"/>
            </a:solidFill>
          </a:endParaRPr>
        </a:p>
      </dgm:t>
    </dgm:pt>
    <dgm:pt modelId="{39F2055B-A568-41EE-84F6-77DCF88BC6CA}" type="pres">
      <dgm:prSet presAssocID="{B9A635C7-2CC8-469D-8452-02F58EC8A9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7D52C9-1CC5-409B-81C7-9C3A596482D2}" type="pres">
      <dgm:prSet presAssocID="{4618309F-0359-43AD-8F10-FB98633BCD7E}" presName="node" presStyleLbl="node1" presStyleIdx="0" presStyleCnt="5" custScaleX="2129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10DDE8-7115-4D55-A24C-903E44E1AAE9}" type="pres">
      <dgm:prSet presAssocID="{4618309F-0359-43AD-8F10-FB98633BCD7E}" presName="spNode" presStyleCnt="0"/>
      <dgm:spPr/>
      <dgm:t>
        <a:bodyPr/>
        <a:lstStyle/>
        <a:p>
          <a:endParaRPr lang="uk-UA"/>
        </a:p>
      </dgm:t>
    </dgm:pt>
    <dgm:pt modelId="{F8C0AFCC-86F1-4DCC-8C8B-5578318C84AC}" type="pres">
      <dgm:prSet presAssocID="{F6EA52D6-D1CE-4DF9-9C39-2FD24F40005F}" presName="sibTrans" presStyleLbl="sibTrans1D1" presStyleIdx="0" presStyleCnt="5"/>
      <dgm:spPr/>
      <dgm:t>
        <a:bodyPr/>
        <a:lstStyle/>
        <a:p>
          <a:endParaRPr lang="uk-UA"/>
        </a:p>
      </dgm:t>
    </dgm:pt>
    <dgm:pt modelId="{ACFE9A61-6C16-4652-8E96-FA43038CA6A3}" type="pres">
      <dgm:prSet presAssocID="{4982104C-F8A6-48F6-AB48-1EACA74A59FF}" presName="node" presStyleLbl="node1" presStyleIdx="1" presStyleCnt="5" custScaleX="189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5DA7C7-EBE4-4CB6-82F5-DC0EDCF811DA}" type="pres">
      <dgm:prSet presAssocID="{4982104C-F8A6-48F6-AB48-1EACA74A59FF}" presName="spNode" presStyleCnt="0"/>
      <dgm:spPr/>
      <dgm:t>
        <a:bodyPr/>
        <a:lstStyle/>
        <a:p>
          <a:endParaRPr lang="uk-UA"/>
        </a:p>
      </dgm:t>
    </dgm:pt>
    <dgm:pt modelId="{19C60760-2A87-4F75-A7F3-DF234621F9B0}" type="pres">
      <dgm:prSet presAssocID="{C90E2EE8-0A5C-4BE8-9497-670082F31A6D}" presName="sibTrans" presStyleLbl="sibTrans1D1" presStyleIdx="1" presStyleCnt="5"/>
      <dgm:spPr/>
      <dgm:t>
        <a:bodyPr/>
        <a:lstStyle/>
        <a:p>
          <a:endParaRPr lang="uk-UA"/>
        </a:p>
      </dgm:t>
    </dgm:pt>
    <dgm:pt modelId="{040296FF-8F72-4DF0-B25E-AD77AF73DB1F}" type="pres">
      <dgm:prSet presAssocID="{D6BD769F-48D8-4D71-AD8A-22B79EA3F455}" presName="node" presStyleLbl="node1" presStyleIdx="2" presStyleCnt="5" custScaleX="186068" custRadScaleRad="104899" custRadScaleInc="-1232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375DA0-AF42-4817-81BD-FFF2A5D5CD36}" type="pres">
      <dgm:prSet presAssocID="{D6BD769F-48D8-4D71-AD8A-22B79EA3F455}" presName="spNode" presStyleCnt="0"/>
      <dgm:spPr/>
      <dgm:t>
        <a:bodyPr/>
        <a:lstStyle/>
        <a:p>
          <a:endParaRPr lang="uk-UA"/>
        </a:p>
      </dgm:t>
    </dgm:pt>
    <dgm:pt modelId="{305492BD-33B2-4009-8453-86037515FA28}" type="pres">
      <dgm:prSet presAssocID="{A76ED8A3-2E25-43E7-BD70-4BDFD3BA0FE5}" presName="sibTrans" presStyleLbl="sibTrans1D1" presStyleIdx="2" presStyleCnt="5"/>
      <dgm:spPr/>
      <dgm:t>
        <a:bodyPr/>
        <a:lstStyle/>
        <a:p>
          <a:endParaRPr lang="uk-UA"/>
        </a:p>
      </dgm:t>
    </dgm:pt>
    <dgm:pt modelId="{031D570B-7E38-4398-8EF2-881441975462}" type="pres">
      <dgm:prSet presAssocID="{259CA6D7-4374-4078-A5BE-DA0839F3B6CC}" presName="node" presStyleLbl="node1" presStyleIdx="3" presStyleCnt="5" custScaleX="194628" custRadScaleRad="100363" custRadScaleInc="1130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EE7D89-980C-4A45-A774-C60834A98AA0}" type="pres">
      <dgm:prSet presAssocID="{259CA6D7-4374-4078-A5BE-DA0839F3B6CC}" presName="spNode" presStyleCnt="0"/>
      <dgm:spPr/>
      <dgm:t>
        <a:bodyPr/>
        <a:lstStyle/>
        <a:p>
          <a:endParaRPr lang="uk-UA"/>
        </a:p>
      </dgm:t>
    </dgm:pt>
    <dgm:pt modelId="{5D50908A-4680-448C-90E7-B79B9A029C70}" type="pres">
      <dgm:prSet presAssocID="{46A6FFA4-F791-444F-8381-ECEAE57834CA}" presName="sibTrans" presStyleLbl="sibTrans1D1" presStyleIdx="3" presStyleCnt="5"/>
      <dgm:spPr/>
      <dgm:t>
        <a:bodyPr/>
        <a:lstStyle/>
        <a:p>
          <a:endParaRPr lang="uk-UA"/>
        </a:p>
      </dgm:t>
    </dgm:pt>
    <dgm:pt modelId="{64CF243E-EBEC-42E3-A49C-B813A6DF3C3D}" type="pres">
      <dgm:prSet presAssocID="{3ACB845C-AD79-4B4A-9DC5-80485C219ECC}" presName="node" presStyleLbl="node1" presStyleIdx="4" presStyleCnt="5" custScaleX="1925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D5BDD9-0B94-4D41-8335-7B0721FECE1F}" type="pres">
      <dgm:prSet presAssocID="{3ACB845C-AD79-4B4A-9DC5-80485C219ECC}" presName="spNode" presStyleCnt="0"/>
      <dgm:spPr/>
      <dgm:t>
        <a:bodyPr/>
        <a:lstStyle/>
        <a:p>
          <a:endParaRPr lang="uk-UA"/>
        </a:p>
      </dgm:t>
    </dgm:pt>
    <dgm:pt modelId="{6670F51A-0CE1-4E59-A26A-88591CF7FCFF}" type="pres">
      <dgm:prSet presAssocID="{3266B021-B716-4423-B620-FEA5B42DFFA7}" presName="sibTrans" presStyleLbl="sibTrans1D1" presStyleIdx="4" presStyleCnt="5"/>
      <dgm:spPr/>
      <dgm:t>
        <a:bodyPr/>
        <a:lstStyle/>
        <a:p>
          <a:endParaRPr lang="uk-UA"/>
        </a:p>
      </dgm:t>
    </dgm:pt>
  </dgm:ptLst>
  <dgm:cxnLst>
    <dgm:cxn modelId="{8D6C2ADF-5D48-4418-81D6-28E2BAD0250B}" type="presOf" srcId="{A76ED8A3-2E25-43E7-BD70-4BDFD3BA0FE5}" destId="{305492BD-33B2-4009-8453-86037515FA28}" srcOrd="0" destOrd="0" presId="urn:microsoft.com/office/officeart/2005/8/layout/cycle6"/>
    <dgm:cxn modelId="{E674E3D1-6431-47E8-9328-4E47969F57E5}" type="presOf" srcId="{4982104C-F8A6-48F6-AB48-1EACA74A59FF}" destId="{ACFE9A61-6C16-4652-8E96-FA43038CA6A3}" srcOrd="0" destOrd="0" presId="urn:microsoft.com/office/officeart/2005/8/layout/cycle6"/>
    <dgm:cxn modelId="{96B22F7B-F424-46FF-84EA-448008296121}" srcId="{B9A635C7-2CC8-469D-8452-02F58EC8A989}" destId="{4982104C-F8A6-48F6-AB48-1EACA74A59FF}" srcOrd="1" destOrd="0" parTransId="{6435399B-E1FB-4D4A-9056-F24F202BEF25}" sibTransId="{C90E2EE8-0A5C-4BE8-9497-670082F31A6D}"/>
    <dgm:cxn modelId="{D6C32EF0-031E-4427-A037-DCDCE4C1A5D7}" srcId="{B9A635C7-2CC8-469D-8452-02F58EC8A989}" destId="{259CA6D7-4374-4078-A5BE-DA0839F3B6CC}" srcOrd="3" destOrd="0" parTransId="{432BE053-4EC8-4F6F-AB73-5F8FF83F1889}" sibTransId="{46A6FFA4-F791-444F-8381-ECEAE57834CA}"/>
    <dgm:cxn modelId="{E004E88F-F22C-41FE-B89E-E4F0E5E1D134}" type="presOf" srcId="{C90E2EE8-0A5C-4BE8-9497-670082F31A6D}" destId="{19C60760-2A87-4F75-A7F3-DF234621F9B0}" srcOrd="0" destOrd="0" presId="urn:microsoft.com/office/officeart/2005/8/layout/cycle6"/>
    <dgm:cxn modelId="{B49FEC47-46C5-491F-A84D-EAA2D96B2824}" type="presOf" srcId="{3266B021-B716-4423-B620-FEA5B42DFFA7}" destId="{6670F51A-0CE1-4E59-A26A-88591CF7FCFF}" srcOrd="0" destOrd="0" presId="urn:microsoft.com/office/officeart/2005/8/layout/cycle6"/>
    <dgm:cxn modelId="{F9B9BCA8-9951-436B-9353-C2FF051B930B}" type="presOf" srcId="{4618309F-0359-43AD-8F10-FB98633BCD7E}" destId="{737D52C9-1CC5-409B-81C7-9C3A596482D2}" srcOrd="0" destOrd="0" presId="urn:microsoft.com/office/officeart/2005/8/layout/cycle6"/>
    <dgm:cxn modelId="{7C74BB6B-5780-4714-A4A1-11E5A1A8356B}" type="presOf" srcId="{3ACB845C-AD79-4B4A-9DC5-80485C219ECC}" destId="{64CF243E-EBEC-42E3-A49C-B813A6DF3C3D}" srcOrd="0" destOrd="0" presId="urn:microsoft.com/office/officeart/2005/8/layout/cycle6"/>
    <dgm:cxn modelId="{F64D56EC-9966-4C79-96F2-9701E2C58F0E}" srcId="{B9A635C7-2CC8-469D-8452-02F58EC8A989}" destId="{3ACB845C-AD79-4B4A-9DC5-80485C219ECC}" srcOrd="4" destOrd="0" parTransId="{CC1CC5DC-106A-4176-9124-36A0704E983E}" sibTransId="{3266B021-B716-4423-B620-FEA5B42DFFA7}"/>
    <dgm:cxn modelId="{D994C976-9AE3-400F-A71D-61F50832E35B}" type="presOf" srcId="{46A6FFA4-F791-444F-8381-ECEAE57834CA}" destId="{5D50908A-4680-448C-90E7-B79B9A029C70}" srcOrd="0" destOrd="0" presId="urn:microsoft.com/office/officeart/2005/8/layout/cycle6"/>
    <dgm:cxn modelId="{3DA52AFC-43E6-428C-A2CD-1F5DE82CB675}" type="presOf" srcId="{F6EA52D6-D1CE-4DF9-9C39-2FD24F40005F}" destId="{F8C0AFCC-86F1-4DCC-8C8B-5578318C84AC}" srcOrd="0" destOrd="0" presId="urn:microsoft.com/office/officeart/2005/8/layout/cycle6"/>
    <dgm:cxn modelId="{7BCAE531-E479-4ED4-8793-5DCF97518F5D}" type="presOf" srcId="{B9A635C7-2CC8-469D-8452-02F58EC8A989}" destId="{39F2055B-A568-41EE-84F6-77DCF88BC6CA}" srcOrd="0" destOrd="0" presId="urn:microsoft.com/office/officeart/2005/8/layout/cycle6"/>
    <dgm:cxn modelId="{E6DFDBC0-C88F-4EC4-B307-837DBF95709F}" srcId="{B9A635C7-2CC8-469D-8452-02F58EC8A989}" destId="{4618309F-0359-43AD-8F10-FB98633BCD7E}" srcOrd="0" destOrd="0" parTransId="{4ADCEAC6-2E34-4994-8024-0900393A74A5}" sibTransId="{F6EA52D6-D1CE-4DF9-9C39-2FD24F40005F}"/>
    <dgm:cxn modelId="{B05793CE-7783-442D-BB85-C543A05FA091}" type="presOf" srcId="{D6BD769F-48D8-4D71-AD8A-22B79EA3F455}" destId="{040296FF-8F72-4DF0-B25E-AD77AF73DB1F}" srcOrd="0" destOrd="0" presId="urn:microsoft.com/office/officeart/2005/8/layout/cycle6"/>
    <dgm:cxn modelId="{0C4AC4A2-5CA2-4966-9904-4BB7BFF4319A}" srcId="{B9A635C7-2CC8-469D-8452-02F58EC8A989}" destId="{D6BD769F-48D8-4D71-AD8A-22B79EA3F455}" srcOrd="2" destOrd="0" parTransId="{AE82A38B-5E4A-4472-91FA-4CB59221036B}" sibTransId="{A76ED8A3-2E25-43E7-BD70-4BDFD3BA0FE5}"/>
    <dgm:cxn modelId="{E08A07D7-F2B8-420D-B60A-D77DBD8795AC}" type="presOf" srcId="{259CA6D7-4374-4078-A5BE-DA0839F3B6CC}" destId="{031D570B-7E38-4398-8EF2-881441975462}" srcOrd="0" destOrd="0" presId="urn:microsoft.com/office/officeart/2005/8/layout/cycle6"/>
    <dgm:cxn modelId="{8FAEA492-3412-4FDC-B435-AE2B3E2B16C3}" type="presParOf" srcId="{39F2055B-A568-41EE-84F6-77DCF88BC6CA}" destId="{737D52C9-1CC5-409B-81C7-9C3A596482D2}" srcOrd="0" destOrd="0" presId="urn:microsoft.com/office/officeart/2005/8/layout/cycle6"/>
    <dgm:cxn modelId="{8BDE5AC1-01A0-4234-A5E7-0C10F59A5E65}" type="presParOf" srcId="{39F2055B-A568-41EE-84F6-77DCF88BC6CA}" destId="{EB10DDE8-7115-4D55-A24C-903E44E1AAE9}" srcOrd="1" destOrd="0" presId="urn:microsoft.com/office/officeart/2005/8/layout/cycle6"/>
    <dgm:cxn modelId="{9CA42D91-8697-4A2A-AD76-3963CA9D0CF5}" type="presParOf" srcId="{39F2055B-A568-41EE-84F6-77DCF88BC6CA}" destId="{F8C0AFCC-86F1-4DCC-8C8B-5578318C84AC}" srcOrd="2" destOrd="0" presId="urn:microsoft.com/office/officeart/2005/8/layout/cycle6"/>
    <dgm:cxn modelId="{7CB99930-B562-42A7-9FBF-6C498FF8EA85}" type="presParOf" srcId="{39F2055B-A568-41EE-84F6-77DCF88BC6CA}" destId="{ACFE9A61-6C16-4652-8E96-FA43038CA6A3}" srcOrd="3" destOrd="0" presId="urn:microsoft.com/office/officeart/2005/8/layout/cycle6"/>
    <dgm:cxn modelId="{88FB0C2E-C8F7-4304-924B-58E907031C7B}" type="presParOf" srcId="{39F2055B-A568-41EE-84F6-77DCF88BC6CA}" destId="{755DA7C7-EBE4-4CB6-82F5-DC0EDCF811DA}" srcOrd="4" destOrd="0" presId="urn:microsoft.com/office/officeart/2005/8/layout/cycle6"/>
    <dgm:cxn modelId="{99B0DC3B-8E5C-45CB-A049-CB0ED15F6D38}" type="presParOf" srcId="{39F2055B-A568-41EE-84F6-77DCF88BC6CA}" destId="{19C60760-2A87-4F75-A7F3-DF234621F9B0}" srcOrd="5" destOrd="0" presId="urn:microsoft.com/office/officeart/2005/8/layout/cycle6"/>
    <dgm:cxn modelId="{A5B7121A-F44F-4E63-A123-1CCF293A064F}" type="presParOf" srcId="{39F2055B-A568-41EE-84F6-77DCF88BC6CA}" destId="{040296FF-8F72-4DF0-B25E-AD77AF73DB1F}" srcOrd="6" destOrd="0" presId="urn:microsoft.com/office/officeart/2005/8/layout/cycle6"/>
    <dgm:cxn modelId="{2284B8A0-0214-49FE-A2E4-9514BAA21CBE}" type="presParOf" srcId="{39F2055B-A568-41EE-84F6-77DCF88BC6CA}" destId="{98375DA0-AF42-4817-81BD-FFF2A5D5CD36}" srcOrd="7" destOrd="0" presId="urn:microsoft.com/office/officeart/2005/8/layout/cycle6"/>
    <dgm:cxn modelId="{2E0229F8-B08D-40F3-91ED-21DD3E49A0E4}" type="presParOf" srcId="{39F2055B-A568-41EE-84F6-77DCF88BC6CA}" destId="{305492BD-33B2-4009-8453-86037515FA28}" srcOrd="8" destOrd="0" presId="urn:microsoft.com/office/officeart/2005/8/layout/cycle6"/>
    <dgm:cxn modelId="{B8188817-7726-4AB8-9AEC-C29B052BA1AF}" type="presParOf" srcId="{39F2055B-A568-41EE-84F6-77DCF88BC6CA}" destId="{031D570B-7E38-4398-8EF2-881441975462}" srcOrd="9" destOrd="0" presId="urn:microsoft.com/office/officeart/2005/8/layout/cycle6"/>
    <dgm:cxn modelId="{9EB217FC-3D39-4748-B757-2079E2AEF062}" type="presParOf" srcId="{39F2055B-A568-41EE-84F6-77DCF88BC6CA}" destId="{4CEE7D89-980C-4A45-A774-C60834A98AA0}" srcOrd="10" destOrd="0" presId="urn:microsoft.com/office/officeart/2005/8/layout/cycle6"/>
    <dgm:cxn modelId="{CD49261D-907F-42C6-A3A0-E0A24E6B7EC9}" type="presParOf" srcId="{39F2055B-A568-41EE-84F6-77DCF88BC6CA}" destId="{5D50908A-4680-448C-90E7-B79B9A029C70}" srcOrd="11" destOrd="0" presId="urn:microsoft.com/office/officeart/2005/8/layout/cycle6"/>
    <dgm:cxn modelId="{FE70BBBC-FBAE-4EC7-9C30-BAAD9C41A96F}" type="presParOf" srcId="{39F2055B-A568-41EE-84F6-77DCF88BC6CA}" destId="{64CF243E-EBEC-42E3-A49C-B813A6DF3C3D}" srcOrd="12" destOrd="0" presId="urn:microsoft.com/office/officeart/2005/8/layout/cycle6"/>
    <dgm:cxn modelId="{2A0A6311-6396-42D0-8BAD-231AC9F31510}" type="presParOf" srcId="{39F2055B-A568-41EE-84F6-77DCF88BC6CA}" destId="{CED5BDD9-0B94-4D41-8335-7B0721FECE1F}" srcOrd="13" destOrd="0" presId="urn:microsoft.com/office/officeart/2005/8/layout/cycle6"/>
    <dgm:cxn modelId="{50995D84-69D3-416A-BC7E-BE7C1B8C215D}" type="presParOf" srcId="{39F2055B-A568-41EE-84F6-77DCF88BC6CA}" destId="{6670F51A-0CE1-4E59-A26A-88591CF7FCF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5A254-5560-403F-8D94-172425308789}" type="datetimeFigureOut">
              <a:rPr lang="uk-UA" smtClean="0"/>
              <a:pPr/>
              <a:t>12.03.2020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E9135-AC82-4F59-B304-E726A4F68F8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E9135-AC82-4F59-B304-E726A4F68F8C}" type="slidenum">
              <a:rPr lang="uk-UA" smtClean="0"/>
              <a:pPr/>
              <a:t>28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E9135-AC82-4F59-B304-E726A4F68F8C}" type="slidenum">
              <a:rPr lang="uk-UA" smtClean="0"/>
              <a:pPr/>
              <a:t>35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78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46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09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66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61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9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7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4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49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3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42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5B5-8750-4A55-A6D8-3AD43068A4D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07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chemeClr val="accent2"/>
            </a:solidFill>
            <a:prstDash val="solid"/>
          </a:ln>
          <a:solidFill>
            <a:schemeClr val="accent4">
              <a:lumMod val="40000"/>
              <a:lumOff val="60000"/>
            </a:schemeClr>
          </a:solidFill>
          <a:effectLst>
            <a:outerShdw dist="38100" dir="2700000" algn="tl" rotWithShape="0">
              <a:schemeClr val="accent2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uk.wikipedia.org/wiki/%D0%91%D0%B5%D1%80%D0%BB%D1%96%D0%BD%D1%81%D1%8C%D0%BA%D0%B8%D0%B9_%D0%BC%D1%96%D0%B6%D0%BD%D0%B0%D1%80%D0%BE%D0%B4%D0%BD%D0%B8%D0%B9_%D0%BA%D1%96%D0%BD%D0%BE%D1%84%D0%B5%D1%81%D1%82%D0%B8%D0%B2%D0%B0%D0%BB%D1%8C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s://uk.wikipedia.org/w/index.php?title=%D0%91%D0%B5%D1%80%D0%BB%D1%96%D0%BD%D1%81%D1%8C%D0%BA%D0%B8%D0%B9_%D0%BC%D1%96%D0%B6%D0%BD%D0%B0%D1%80%D0%BE%D0%B4%D0%BD%D0%B8%D0%B9_%D0%BA%D1%96%D0%BD%D0%BE%D1%84%D0%B5%D1%81%D1%82%D0%B8%D0%B2%D0%B0%D0%BB%D1%8C_1988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4%D0%B0%D0%B9%D0%BB:Hong_gao_liang_1987_poster.jp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uk.wikipedia.org/wiki/%D0%97%D0%BE%D0%BB%D0%BE%D1%82%D0%B8%D0%B9_%D0%B2%D0%B5%D0%B4%D0%BC%D1%96%D0%B4%D1%8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E%D0%BD%D0%B0%D1%86%D1%8C%D0%BA%D0%B8%D0%B9_%D0%84%D0%B2%D0%B3%D0%B5%D0%BD_%D0%94%D0%BE%D0%BC%D0%B5%D1%82%D1%96%D0%B9%D0%BE%D0%B2%D0%B8%D1%87" TargetMode="External"/><Relationship Id="rId2" Type="http://schemas.openxmlformats.org/officeDocument/2006/relationships/hyperlink" Target="https://uk.wikipedia.org/wiki/%D0%A3%D0%BA%D1%80%D0%B0%D1%97%D0%BD%D1%81%D1%8C%D0%BA%D0%B0_%D0%BC%D0%B0%D0%BB%D0%B0_%D0%B5%D0%BD%D1%86%D0%B8%D0%BA%D0%BB%D0%BE%D0%BF%D0%B5%D0%B4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art.org/ru/egishe-tadevosyan/geniy-i-tolpa-1909" TargetMode="External"/><Relationship Id="rId5" Type="http://schemas.openxmlformats.org/officeDocument/2006/relationships/hyperlink" Target="http://litakcent.com/2012/10/19/birmanskyj-hnuchkyj-nizh-mo-janja/" TargetMode="External"/><Relationship Id="rId4" Type="http://schemas.openxmlformats.org/officeDocument/2006/relationships/hyperlink" Target="http://encyclopedia.kiev.ua/vydaniya/files/use/second_book/part4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0%9A%D0%B8%D1%82%D0%B0%D0%B9%D1%81%D0%BA%D0%B8%D0%B9+%D0%B8%D0%B5%D1%80%D0%BE%D0%B3%D0%BB%D0%B8%D1%84+%D0%9C%D0%BE+%D0%AF%D0%BD%D1%8C&amp;oq=%D0%9A%D0%B8%D1%82&amp;aqs=chrome.0.69i59l3j69i57j69i59j46.5753j0j8&amp;sourceid=chrome&amp;ie=UTF-8" TargetMode="External"/><Relationship Id="rId2" Type="http://schemas.openxmlformats.org/officeDocument/2006/relationships/hyperlink" Target="https://scribble.su/zarub_ukr/zarub-lit-10-isaeva/4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story.vn.ua/pidruchniki/kadobyanska-world-literature-10-class-2018-standard-level/76.php" TargetMode="External"/><Relationship Id="rId5" Type="http://schemas.openxmlformats.org/officeDocument/2006/relationships/hyperlink" Target="https://naurok.com.ua/urok-mo-yan--suchasniy-kitayskiy-pismennik-laureat-nobelivsko-premi-opovidannya-geniy---istoriya-talanovitogo-yunaka-yakiy-napoleglivo-shukae-sposib-ubezpechennya-lyudey-vid-100622.html" TargetMode="External"/><Relationship Id="rId4" Type="http://schemas.openxmlformats.org/officeDocument/2006/relationships/hyperlink" Target="http://bukvoid.com.ua/digest/2012/10/11/201400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364410"/>
            <a:ext cx="7429500" cy="2387600"/>
          </a:xfrm>
        </p:spPr>
        <p:txBody>
          <a:bodyPr>
            <a:no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uk-UA" sz="4400" dirty="0" smtClean="0"/>
              <a:t>.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081" y="616946"/>
            <a:ext cx="9007522" cy="938899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</a:rPr>
              <a:t> </a:t>
            </a:r>
            <a:r>
              <a:rPr lang="uk-UA" sz="3200" b="1" i="1" dirty="0" err="1" smtClean="0">
                <a:solidFill>
                  <a:srgbClr val="C00000"/>
                </a:solidFill>
              </a:rPr>
              <a:t>Мо</a:t>
            </a:r>
            <a:r>
              <a:rPr lang="uk-UA" sz="3200" b="1" i="1" dirty="0" smtClean="0">
                <a:solidFill>
                  <a:srgbClr val="C00000"/>
                </a:solidFill>
              </a:rPr>
              <a:t> </a:t>
            </a:r>
            <a:r>
              <a:rPr lang="uk-UA" sz="3200" b="1" i="1" dirty="0" err="1" smtClean="0">
                <a:solidFill>
                  <a:srgbClr val="C00000"/>
                </a:solidFill>
              </a:rPr>
              <a:t>Янь</a:t>
            </a:r>
            <a:r>
              <a:rPr lang="uk-UA" sz="3200" b="1" i="1" dirty="0" smtClean="0">
                <a:solidFill>
                  <a:srgbClr val="C00000"/>
                </a:solidFill>
              </a:rPr>
              <a:t> – сучасний  китайський письменник, лауреат Нобелівської премії</a:t>
            </a:r>
            <a:br>
              <a:rPr lang="uk-UA" sz="3200" b="1" i="1" dirty="0" smtClean="0">
                <a:solidFill>
                  <a:srgbClr val="C00000"/>
                </a:solidFill>
              </a:rPr>
            </a:b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4" descr="https://i0.wp.com/vsiknygy.net.ua/wp-content/uploads/2016/06/Mo-Yan.jpg?resize=652%2C40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760561"/>
            <a:ext cx="5561351" cy="4026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46360" y="1746913"/>
            <a:ext cx="40823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Твори  </a:t>
            </a:r>
            <a:r>
              <a:rPr lang="ru-RU" sz="2800" b="1" dirty="0" err="1" smtClean="0">
                <a:solidFill>
                  <a:srgbClr val="C00000"/>
                </a:solidFill>
              </a:rPr>
              <a:t>митця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перекладено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понад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десятьма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мовами</a:t>
            </a:r>
            <a:r>
              <a:rPr lang="ru-RU" sz="2800" b="1" dirty="0" smtClean="0">
                <a:solidFill>
                  <a:srgbClr val="C00000"/>
                </a:solidFill>
              </a:rPr>
              <a:t>              </a:t>
            </a:r>
            <a:r>
              <a:rPr lang="ru-RU" sz="2800" b="1" dirty="0" err="1" smtClean="0">
                <a:solidFill>
                  <a:srgbClr val="C00000"/>
                </a:solidFill>
              </a:rPr>
              <a:t>світу</a:t>
            </a:r>
            <a:r>
              <a:rPr lang="ru-RU" sz="2800" b="1" dirty="0" smtClean="0">
                <a:solidFill>
                  <a:srgbClr val="C00000"/>
                </a:solidFill>
              </a:rPr>
              <a:t>, у тому </a:t>
            </a:r>
            <a:r>
              <a:rPr lang="ru-RU" sz="2800" b="1" dirty="0" err="1" smtClean="0">
                <a:solidFill>
                  <a:srgbClr val="C00000"/>
                </a:solidFill>
              </a:rPr>
              <a:t>числі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українською</a:t>
            </a:r>
            <a:r>
              <a:rPr lang="ru-RU" sz="2800" b="1" dirty="0" smtClean="0">
                <a:solidFill>
                  <a:srgbClr val="C00000"/>
                </a:solidFill>
              </a:rPr>
              <a:t> (видано </a:t>
            </a:r>
            <a:r>
              <a:rPr lang="ru-RU" sz="2800" b="1" dirty="0" err="1" smtClean="0">
                <a:solidFill>
                  <a:srgbClr val="C00000"/>
                </a:solidFill>
              </a:rPr>
              <a:t>повні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переклади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романів</a:t>
            </a:r>
            <a:r>
              <a:rPr lang="ru-RU" sz="2800" b="1" dirty="0" smtClean="0">
                <a:solidFill>
                  <a:srgbClr val="C00000"/>
                </a:solidFill>
              </a:rPr>
              <a:t> «</a:t>
            </a:r>
            <a:r>
              <a:rPr lang="ru-RU" sz="2800" b="1" dirty="0" err="1" smtClean="0">
                <a:solidFill>
                  <a:srgbClr val="C00000"/>
                </a:solidFill>
              </a:rPr>
              <a:t>Червоний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ґаолян</a:t>
            </a:r>
            <a:r>
              <a:rPr lang="ru-RU" sz="2800" b="1" dirty="0" smtClean="0">
                <a:solidFill>
                  <a:srgbClr val="C00000"/>
                </a:solidFill>
              </a:rPr>
              <a:t>», «</a:t>
            </a:r>
            <a:r>
              <a:rPr lang="ru-RU" sz="2800" b="1" dirty="0" err="1" smtClean="0">
                <a:solidFill>
                  <a:srgbClr val="C00000"/>
                </a:solidFill>
              </a:rPr>
              <a:t>Країна</a:t>
            </a:r>
            <a:r>
              <a:rPr lang="ru-RU" sz="2800" b="1" dirty="0" smtClean="0">
                <a:solidFill>
                  <a:srgbClr val="C00000"/>
                </a:solidFill>
              </a:rPr>
              <a:t> вина», </a:t>
            </a:r>
            <a:r>
              <a:rPr lang="ru-RU" sz="2800" b="1" dirty="0" err="1" smtClean="0">
                <a:solidFill>
                  <a:srgbClr val="C00000"/>
                </a:solidFill>
              </a:rPr>
              <a:t>оповідання</a:t>
            </a:r>
            <a:r>
              <a:rPr lang="ru-RU" sz="2800" b="1" dirty="0" smtClean="0">
                <a:solidFill>
                  <a:srgbClr val="C00000"/>
                </a:solidFill>
              </a:rPr>
              <a:t> «</a:t>
            </a:r>
            <a:r>
              <a:rPr lang="ru-RU" sz="2800" b="1" dirty="0" err="1" smtClean="0">
                <a:solidFill>
                  <a:srgbClr val="C00000"/>
                </a:solidFill>
              </a:rPr>
              <a:t>Геній</a:t>
            </a:r>
            <a:r>
              <a:rPr lang="ru-RU" sz="2800" b="1" dirty="0" smtClean="0">
                <a:solidFill>
                  <a:srgbClr val="C00000"/>
                </a:solidFill>
              </a:rPr>
              <a:t>»)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6281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472" y="0"/>
            <a:ext cx="6053528" cy="59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Ð ÐµÐ·ÑÐ»ÑÑÐ°Ñ Ð¿Ð¾ÑÑÐºÑ Ð·Ð¾Ð±ÑÐ°Ð¶ÐµÐ½Ñ Ð·Ð° Ð·Ð°Ð¿Ð¸ÑÐ¾Ð¼ &quot;.Ñ Ð¹ ÑÑÐ°Ð½ÑÑÑÐµÐ¼ÐµÑ Ð»Ð°ÑÑÐµÐ°Ñ Ð½Ð¾Ð±ÐµÐ»ÑÐ²ÑÑÐºÐ¾Ñ Ð¿ÑÐµÐ¼ÑÑ&quot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7148" cy="430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42" y="1"/>
            <a:ext cx="4765019" cy="27295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>
                <a:solidFill>
                  <a:srgbClr val="0070C0"/>
                </a:solidFill>
                <a:effectLst/>
              </a:rPr>
              <a:t/>
            </a:r>
            <a:br>
              <a:rPr lang="uk-UA" sz="2700" dirty="0" smtClean="0">
                <a:solidFill>
                  <a:srgbClr val="0070C0"/>
                </a:solidFill>
                <a:effectLst/>
              </a:rPr>
            </a:br>
            <a:r>
              <a:rPr lang="uk-UA" sz="2700" dirty="0" err="1" smtClean="0">
                <a:solidFill>
                  <a:srgbClr val="0070C0"/>
                </a:solidFill>
                <a:effectLst/>
              </a:rPr>
              <a:t>“Червоний</a:t>
            </a:r>
            <a:r>
              <a:rPr lang="uk-UA" sz="2700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ґ</a:t>
            </a:r>
            <a:r>
              <a:rPr lang="uk-UA" sz="2700" dirty="0" err="1" smtClean="0">
                <a:solidFill>
                  <a:srgbClr val="0070C0"/>
                </a:solidFill>
                <a:effectLst/>
              </a:rPr>
              <a:t>аолян”</a:t>
            </a:r>
            <a:r>
              <a:rPr lang="uk-UA" sz="2700" dirty="0" smtClean="0">
                <a:solidFill>
                  <a:srgbClr val="0070C0"/>
                </a:solidFill>
                <a:effectLst/>
              </a:rPr>
              <a:t>                Світова прем'єра фільму відбулася в лютому 1988 року на </a:t>
            </a:r>
            <a:r>
              <a:rPr lang="uk-UA" sz="2700" dirty="0" smtClean="0">
                <a:solidFill>
                  <a:srgbClr val="0070C0"/>
                </a:solidFill>
                <a:effectLst/>
                <a:hlinkClick r:id="rId2" tooltip="Берлінський міжнародний кінофестиваль 1988 (ще не написана)"/>
              </a:rPr>
              <a:t>38</a:t>
            </a:r>
            <a:r>
              <a:rPr lang="uk-UA" sz="2700" dirty="0" smtClean="0">
                <a:solidFill>
                  <a:srgbClr val="0070C0"/>
                </a:solidFill>
                <a:effectLst/>
              </a:rPr>
              <a:t>-му </a:t>
            </a:r>
            <a:r>
              <a:rPr lang="uk-UA" sz="2700" dirty="0" smtClean="0">
                <a:solidFill>
                  <a:srgbClr val="0070C0"/>
                </a:solidFill>
                <a:effectLst/>
                <a:hlinkClick r:id="rId3" tooltip="Берлінський міжнародний кінофестиваль"/>
              </a:rPr>
              <a:t>Берлінському міжнародному кінофестивалі</a:t>
            </a:r>
            <a:r>
              <a:rPr lang="uk-UA" sz="2700" dirty="0" smtClean="0">
                <a:solidFill>
                  <a:srgbClr val="0070C0"/>
                </a:solidFill>
                <a:effectLst/>
              </a:rPr>
              <a:t>, де він здобув головний приз — </a:t>
            </a:r>
            <a:r>
              <a:rPr lang="uk-UA" sz="2700" i="1" dirty="0" smtClean="0">
                <a:solidFill>
                  <a:srgbClr val="0070C0"/>
                </a:solidFill>
                <a:effectLst/>
                <a:hlinkClick r:id="rId4" tooltip="Золотий ведмідь"/>
              </a:rPr>
              <a:t>Золотий ведмідь</a:t>
            </a:r>
            <a:r>
              <a:rPr lang="uk-UA" sz="2700" dirty="0" smtClean="0">
                <a:solidFill>
                  <a:srgbClr val="0070C0"/>
                </a:solidFill>
                <a:effectLst/>
              </a:rPr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3592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ong gao liang 1987 poster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176" y="3661652"/>
            <a:ext cx="2143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5074" y="-1"/>
            <a:ext cx="2740925" cy="300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47666" y="3043451"/>
            <a:ext cx="70558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Червоний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гаолян» 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найвідоміший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твір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Мо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китайського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прозаїка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нобелівського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лауреата (2012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). На думку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критиків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Нобелівську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премію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присудили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письменникові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багато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чому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завдяки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цьому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роману,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включеному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до списку ста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кращих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китайських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романів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минулого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століття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058" y="224852"/>
            <a:ext cx="8543925" cy="1948722"/>
          </a:xfrm>
        </p:spPr>
        <p:txBody>
          <a:bodyPr>
            <a:normAutofit fontScale="90000"/>
          </a:bodyPr>
          <a:lstStyle/>
          <a:p>
            <a:pPr algn="just"/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700" i="1" dirty="0" smtClean="0">
                <a:solidFill>
                  <a:schemeClr val="accent2">
                    <a:lumMod val="50000"/>
                  </a:schemeClr>
                </a:solidFill>
              </a:rPr>
              <a:t>Це невигадана історія рідного повіту </a:t>
            </a:r>
            <a:r>
              <a:rPr lang="uk-UA" sz="2700" i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sz="27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700" i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sz="2700" i="1" dirty="0" smtClean="0">
                <a:solidFill>
                  <a:schemeClr val="accent2">
                    <a:lumMod val="50000"/>
                  </a:schemeClr>
                </a:solidFill>
              </a:rPr>
              <a:t> і його роду. Історія війни. Історія про те, що війна завжди страшна, незалежно від часу і території. Про те, якими сильними і стійкими можуть бути люди, затиснуті в лещата. Про те, якими наляканими і слабкими вони можуть бути…</a:t>
            </a:r>
            <a:endParaRPr lang="uk-UA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2368445"/>
            <a:ext cx="8543925" cy="380851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478" y="2218544"/>
            <a:ext cx="8469443" cy="41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3" y="899409"/>
            <a:ext cx="6505730" cy="4871804"/>
          </a:xfrm>
        </p:spPr>
        <p:txBody>
          <a:bodyPr>
            <a:noAutofit/>
          </a:bodyPr>
          <a:lstStyle/>
          <a:p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Глибока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трагічна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неймовірно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жорстока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приголомшливо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красиво написана книга про </a:t>
            </a:r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китайську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провінцію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окуповану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японськими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військами</a:t>
            </a:r>
            <a: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br>
              <a:rPr lang="ru-RU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Твір залишив суперечливе враження. З одного боку, книга вмістила в себе цілу епоху, яка була жорстоко знищена. Це не тільки історія сімейного роду, це розповідь про націю, яка билася за свою свободу. Вона правдиво і достовірно показала сутність людини на війні. З іншого боку жоден з героїв не проник мені в душу, взаємини між ними мені не завжди зрозумілі, так як інший менталітет </a:t>
            </a:r>
            <a:r>
              <a:rPr lang="uk-UA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традиції…</a:t>
            </a:r>
            <a:endParaRPr lang="uk-UA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-1259172" y="569626"/>
            <a:ext cx="224852" cy="16788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54242" y="359764"/>
            <a:ext cx="75400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u="sng" dirty="0" err="1" smtClean="0">
                <a:solidFill>
                  <a:srgbClr val="C00000"/>
                </a:solidFill>
              </a:rPr>
              <a:t>“Червоний</a:t>
            </a:r>
            <a:r>
              <a:rPr lang="uk-UA" sz="3200" b="1" u="sng" dirty="0" smtClean="0">
                <a:solidFill>
                  <a:srgbClr val="C00000"/>
                </a:solidFill>
              </a:rPr>
              <a:t>  </a:t>
            </a:r>
            <a:r>
              <a:rPr lang="ru-RU" sz="3200" b="1" u="sng" dirty="0" err="1" smtClean="0">
                <a:solidFill>
                  <a:srgbClr val="C00000"/>
                </a:solidFill>
              </a:rPr>
              <a:t>ґ</a:t>
            </a:r>
            <a:r>
              <a:rPr lang="uk-UA" sz="3200" b="1" u="sng" dirty="0" err="1" smtClean="0">
                <a:solidFill>
                  <a:srgbClr val="C00000"/>
                </a:solidFill>
              </a:rPr>
              <a:t>аолян”</a:t>
            </a:r>
            <a:r>
              <a:rPr lang="uk-UA" sz="3200" b="1" u="sng" dirty="0" smtClean="0">
                <a:solidFill>
                  <a:srgbClr val="C00000"/>
                </a:solidFill>
              </a:rPr>
              <a:t>.  Відгуки  читачів</a:t>
            </a:r>
          </a:p>
          <a:p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643" y="1093813"/>
            <a:ext cx="3265357" cy="474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2382" y="0"/>
            <a:ext cx="4804012" cy="1610437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>
                <a:solidFill>
                  <a:srgbClr val="FF0000"/>
                </a:solidFill>
                <a:effectLst/>
              </a:rPr>
              <a:t>“Червоний</a:t>
            </a:r>
            <a:r>
              <a:rPr lang="uk-UA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ґ</a:t>
            </a:r>
            <a:r>
              <a:rPr lang="uk-UA" dirty="0" err="1" smtClean="0">
                <a:solidFill>
                  <a:srgbClr val="FF0000"/>
                </a:solidFill>
                <a:effectLst/>
              </a:rPr>
              <a:t>аолян”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4358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025" y="4092316"/>
            <a:ext cx="1910618" cy="22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407" y="3013023"/>
            <a:ext cx="45120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Просто фантастика! Я давно не бачила настільки дивовижних фільмів. Помічаєш тільки перші і останні п'ять хвилин, а весь інший час поринаєш в абсолютно інший світ. Під час однієї з останніх сцен у мене взагалі потекли сльози! Хорошим ходом було ще й те, що це, по суті, просто епізоди з книги…</a:t>
            </a:r>
            <a:endParaRPr lang="uk-UA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8446" y="1319134"/>
            <a:ext cx="4766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</a:rPr>
              <a:t>Червоний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ґаолян</a:t>
            </a:r>
            <a:r>
              <a:rPr lang="ru-RU" sz="2400" b="1" dirty="0" smtClean="0">
                <a:solidFill>
                  <a:srgbClr val="C00000"/>
                </a:solidFill>
              </a:rPr>
              <a:t>» — </a:t>
            </a:r>
            <a:r>
              <a:rPr lang="ru-RU" sz="2400" b="1" dirty="0" err="1" smtClean="0">
                <a:solidFill>
                  <a:srgbClr val="C00000"/>
                </a:solidFill>
              </a:rPr>
              <a:t>китайський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воєнний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фільм-драма</a:t>
            </a:r>
            <a:r>
              <a:rPr lang="ru-RU" sz="2400" b="1" dirty="0" smtClean="0">
                <a:solidFill>
                  <a:srgbClr val="C00000"/>
                </a:solidFill>
              </a:rPr>
              <a:t> 1987 року, </a:t>
            </a:r>
            <a:r>
              <a:rPr lang="ru-RU" sz="2400" b="1" dirty="0" err="1" smtClean="0">
                <a:solidFill>
                  <a:srgbClr val="C00000"/>
                </a:solidFill>
              </a:rPr>
              <a:t>повнометражний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режисерський</a:t>
            </a:r>
            <a:r>
              <a:rPr lang="ru-RU" sz="2400" b="1" dirty="0" smtClean="0">
                <a:solidFill>
                  <a:srgbClr val="C00000"/>
                </a:solidFill>
              </a:rPr>
              <a:t> дебют </a:t>
            </a:r>
            <a:r>
              <a:rPr lang="ru-RU" sz="2400" b="1" dirty="0" err="1" smtClean="0">
                <a:solidFill>
                  <a:srgbClr val="C00000"/>
                </a:solidFill>
              </a:rPr>
              <a:t>Чжана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Їмоу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4674" y="3597639"/>
            <a:ext cx="1019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Ґун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Лі</a:t>
            </a:r>
            <a:endParaRPr lang="uk-UA" sz="2400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407" y="-1"/>
            <a:ext cx="2905594" cy="595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5528693" cy="1586504"/>
          </a:xfrm>
        </p:spPr>
        <p:txBody>
          <a:bodyPr/>
          <a:lstStyle/>
          <a:p>
            <a:r>
              <a:rPr lang="uk-UA" dirty="0" smtClean="0"/>
              <a:t>  Творчість </a:t>
            </a:r>
            <a:r>
              <a:rPr lang="uk-UA" dirty="0" err="1" smtClean="0"/>
              <a:t>Мо</a:t>
            </a:r>
            <a:r>
              <a:rPr lang="uk-UA" dirty="0" smtClean="0"/>
              <a:t> </a:t>
            </a:r>
            <a:r>
              <a:rPr lang="uk-UA" dirty="0" err="1" smtClean="0"/>
              <a:t>Яня</a:t>
            </a:r>
            <a:r>
              <a:rPr lang="uk-UA" dirty="0" smtClean="0"/>
              <a:t>. Оповідання </a:t>
            </a:r>
            <a:r>
              <a:rPr lang="uk-UA" dirty="0" err="1" smtClean="0"/>
              <a:t>“Геній”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298" y="2070214"/>
            <a:ext cx="2857500" cy="38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1193" y="0"/>
            <a:ext cx="4104807" cy="200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Результат пошуку зображень за запитом ілюстрації до книг Мо Ян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184" y="2118961"/>
            <a:ext cx="4089816" cy="473903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9760" y="2211195"/>
            <a:ext cx="2084752" cy="27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52866" y="1858781"/>
            <a:ext cx="2428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Переклад -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Євгені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Красиково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ї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203200"/>
            <a:ext cx="9477827" cy="118314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Оповідання «Геній» - історія  талановитого юнака, який наполегливо  шукає спосіб убезпечення  людей від  руйнівних землетрусів</a:t>
            </a:r>
            <a:r>
              <a:rPr lang="uk-UA" sz="3200" dirty="0" smtClean="0">
                <a:solidFill>
                  <a:srgbClr val="C00000"/>
                </a:solidFill>
              </a:rPr>
              <a:t/>
            </a:r>
            <a:br>
              <a:rPr lang="uk-UA" sz="3200" dirty="0" smtClean="0">
                <a:solidFill>
                  <a:srgbClr val="C00000"/>
                </a:solidFill>
              </a:rPr>
            </a:b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1194619"/>
            <a:ext cx="7600949" cy="4129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Мета уроку: формування предметних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компетентностей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729" y="1563329"/>
            <a:ext cx="72414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* 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ознайомитися з біографією 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</a:rPr>
              <a:t>письменнка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  та  змістом оповідання;</a:t>
            </a:r>
          </a:p>
          <a:p>
            <a:pPr>
              <a:buNone/>
              <a:defRPr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* розкрити тематику та проблематику оповідання сучасного китайського письменника 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 «Геній»;</a:t>
            </a:r>
          </a:p>
          <a:p>
            <a:pPr>
              <a:buNone/>
              <a:defRPr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* проаналізувати образ головного героя оповідання 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</a:rPr>
              <a:t>Цзян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</a:rPr>
              <a:t>Дажчі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, динаміку відношення до нього однокласників та жителів села;</a:t>
            </a:r>
          </a:p>
          <a:p>
            <a:pPr>
              <a:buNone/>
              <a:defRPr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* розкрити символи оповідання;</a:t>
            </a:r>
          </a:p>
          <a:p>
            <a:pPr>
              <a:buNone/>
              <a:defRPr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*розвивати навички зв’язного мовлення, вміння  </a:t>
            </a:r>
          </a:p>
          <a:p>
            <a:pPr>
              <a:buNone/>
              <a:defRPr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*аналізувати художній твір;</a:t>
            </a:r>
          </a:p>
          <a:p>
            <a:pPr>
              <a:buNone/>
              <a:defRPr/>
            </a:pP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* формувати  високі  естетичні  вподобання та моральні  цінності.</a:t>
            </a:r>
            <a:endParaRPr lang="uk-UA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34181" y="1946786"/>
            <a:ext cx="22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uk-UA" b="1" dirty="0" smtClean="0">
              <a:solidFill>
                <a:srgbClr val="0070C0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0926" y="1622323"/>
            <a:ext cx="2505074" cy="346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241458" y="5088194"/>
            <a:ext cx="2462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Китайський ієрогліф «Геніальний», «Святий», «Мудрий», 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176982"/>
            <a:ext cx="8543925" cy="766916"/>
          </a:xfrm>
        </p:spPr>
        <p:txBody>
          <a:bodyPr/>
          <a:lstStyle/>
          <a:p>
            <a:pPr algn="ctr"/>
            <a:r>
              <a:rPr lang="uk-UA" dirty="0" smtClean="0"/>
              <a:t>Бесіда за текстом твору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968" y="1061885"/>
            <a:ext cx="7152967" cy="47932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1. Поділіться враженням, яке справило на вас оповідання.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2. Розкажіть, як однокласники ставились до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Цзян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Дачжі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. У чому полягала причина такого ставлення?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3. Як на взаємини учнів реагували учитель та батьки? Чи допомагали вони школярам порозумітися? Аргументуйте відповідь текстом.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4. Чому, на ваш погляд,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Цзян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Дачжі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не розповів учителеві про випадок з м’ячем? Як це його характеризує? А чи варто було розповісти? Які емоції викликав у вас цей епізод?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5. Як свого сина характеризував батько? На яких рисах характеру він наголошував?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6. Як ви гадаєте, чому із часом ставлення однокласників до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Цзян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Дачжі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змінилось? Як саме?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Підтвердіть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відповідь цитатами з тексту.</a:t>
            </a:r>
          </a:p>
          <a:p>
            <a:endParaRPr lang="uk-UA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948" y="1076632"/>
            <a:ext cx="2576051" cy="474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899409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Проводимо дослідження: шлях від заздрощів і ненависті до поваги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862" y="884421"/>
            <a:ext cx="6869364" cy="50149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7. Чому головний герой покинув навчання у престижному університеті? Як до цього поставились у його селі? А як ви оцінюєте цей вчинок?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8. Знайдіть у творі описи зовнішності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Цзян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Дачжі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. Як і чому вона змінювалась? За допомогою яких художніх засобів створено його портрет? Що автор увиразнює в особистості головного героя засобами портретування?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9. Завдяки чому односельці генія зрозуміли, що «стати вченим важче, ніж стати селянином»</a:t>
            </a:r>
            <a:r>
              <a:rPr lang="uk-UA" b="1" baseline="300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? А чи погоджуєтесь ви з їхньою думкою?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10. Розкажіть, як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Цзян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Дачжі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пояснив односельцям сутність своєї наукової роботи.</a:t>
            </a:r>
          </a:p>
          <a:p>
            <a:endParaRPr lang="uk-UA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32" y="1091380"/>
            <a:ext cx="2885768" cy="379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034980" y="4837472"/>
            <a:ext cx="2871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Китайський ієрогліф «Вірність»</a:t>
            </a:r>
            <a:endParaRPr lang="uk-U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1"/>
            <a:ext cx="8543925" cy="11392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«Стати вченим важче, ніж стати селянином…»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724" y="1229194"/>
            <a:ext cx="6725263" cy="46111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11. Виразно прочитайте кінцівку оповідання (від слів «Чому ви не заперечуєте?..»).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12. Як ви думаєте, що символізує низка питальних речень наприкінці твору?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13.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Чи можна стверджувати, що геній стимулював інших людей до мислення, до пошуку не лише відповідей на вже поставлені кимось запитання, а й самих запитань? Аргументуйте свою думку.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14. Подумайте над відповіддю на запитання «А що ж таке людина?».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15. Від імені кого ведеться оповідь у творі? Яким ви уявляєте оповідача?</a:t>
            </a:r>
          </a:p>
          <a:p>
            <a:pPr>
              <a:buNone/>
            </a:pPr>
            <a:endParaRPr lang="uk-UA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24577" name="Picture 1" descr="C:\Users\Usr\Desktop\d3e668a6376f2e9fce6c322f81cc95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987" y="1276350"/>
            <a:ext cx="2743200" cy="32661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961240" y="4586749"/>
            <a:ext cx="274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Китайський ієрогліф «Людина»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В творчому доробку письменника 11 романів, 70 повістей та оповідань, есе, також є п’єси і кіносценарії.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0871"/>
            <a:ext cx="9906000" cy="43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1743" y="1882588"/>
            <a:ext cx="2474258" cy="43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804107"/>
          </a:xfrm>
        </p:spPr>
        <p:txBody>
          <a:bodyPr/>
          <a:lstStyle/>
          <a:p>
            <a:pPr algn="ctr"/>
            <a:r>
              <a:rPr lang="uk-UA" dirty="0" smtClean="0"/>
              <a:t>Міркування: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974" y="1183740"/>
            <a:ext cx="7447936" cy="487784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Подумайте, які поради ви дали б його однокласникам, щоб вони не комплексували поруч із генієм або з будь-якою людиною, яка чимось не схожа на них.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Чи реально насправді досліджувати ідею автора?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Згоджуєтесь ви з тим, що природу землетрусів можливо вивчати у такий спосіб, як це робив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Цзян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Дачжі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? Чи його експерименти видаються вам суцільною фантазією автора?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Чи можливо оповідання «Геній» назвати гімном справжньому науковцю? Обґрунтуйте свою думку.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Поясніть, завдяки чому відчувається національний колорит твору.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230" y="5321508"/>
            <a:ext cx="2635770" cy="153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00103" y="198120"/>
            <a:ext cx="1474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00" dirty="0" smtClean="0"/>
              <a:t>羡慕妒</a:t>
            </a:r>
            <a:endParaRPr lang="uk-UA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85703" y="4389120"/>
            <a:ext cx="2620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Китайський ієрогліф «Ревнива заздрість»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9832" y="191729"/>
            <a:ext cx="5405131" cy="722671"/>
          </a:xfrm>
        </p:spPr>
        <p:txBody>
          <a:bodyPr/>
          <a:lstStyle/>
          <a:p>
            <a:pPr algn="ctr"/>
            <a:r>
              <a:rPr lang="uk-UA" dirty="0" smtClean="0"/>
              <a:t>Міркування: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26427" y="1150374"/>
            <a:ext cx="6179573" cy="4689987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1. Як ви розумієте вислів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Лао-цзи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, який обрано епіграфом до статті про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в підручнику  О.О.Ісаєвої?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2. Як стосуються слова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давньокитайського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мислителя особистості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3. Спираючись на матеріал статті про письменника, поміркуйте, чи можна оповідання «Геній» назвати автобіографічним.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5. Охарактеризуйте образ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Цзян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Дачжі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Висловте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своє ставлення до головного героя.</a:t>
            </a:r>
          </a:p>
          <a:p>
            <a:endParaRPr lang="uk-UA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134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753" y="518615"/>
            <a:ext cx="44057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 smtClean="0">
                <a:solidFill>
                  <a:srgbClr val="C00000"/>
                </a:solidFill>
              </a:rPr>
              <a:t>Гений</a:t>
            </a:r>
            <a:r>
              <a:rPr lang="uk-UA" sz="2800" b="1" dirty="0" smtClean="0">
                <a:solidFill>
                  <a:srgbClr val="C00000"/>
                </a:solidFill>
              </a:rPr>
              <a:t> и </a:t>
            </a:r>
            <a:r>
              <a:rPr lang="uk-UA" sz="2800" b="1" dirty="0" err="1" smtClean="0">
                <a:solidFill>
                  <a:srgbClr val="C00000"/>
                </a:solidFill>
              </a:rPr>
              <a:t>толпа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Стая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мразей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изгоняет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гения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Жёлтый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морок.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Агрессивный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чад.</a:t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Праведник,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исполненный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терпения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будущее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бросил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скорбный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взгляд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Путь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страдальца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весь в шипах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отравленных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Радуется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вздорная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толпа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Ей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уже потомками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оставлено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Место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позорного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столба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 ВИКТОР ЕВГРАФОВ,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22.08. 2017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3773"/>
            <a:ext cx="4094328" cy="503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27093" y="5227092"/>
            <a:ext cx="4449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«Геній і натовп» , </a:t>
            </a:r>
            <a:r>
              <a:rPr lang="uk-UA" b="1" dirty="0" err="1" smtClean="0"/>
              <a:t>Егіше</a:t>
            </a:r>
            <a:r>
              <a:rPr lang="uk-UA" b="1" dirty="0" smtClean="0"/>
              <a:t> </a:t>
            </a:r>
            <a:r>
              <a:rPr lang="uk-UA" b="1" dirty="0" err="1" smtClean="0"/>
              <a:t>Тадевосян</a:t>
            </a:r>
            <a:r>
              <a:rPr lang="uk-UA" b="1" dirty="0" smtClean="0"/>
              <a:t>, 1909 р.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4833"/>
            <a:ext cx="9906000" cy="7794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</a:rPr>
              <a:t>Робота з репродукцією картини  вірменського художника «Геній і натовп» </a:t>
            </a:r>
            <a:r>
              <a:rPr lang="uk-UA" sz="3600" dirty="0" err="1" smtClean="0">
                <a:solidFill>
                  <a:schemeClr val="accent4">
                    <a:lumMod val="50000"/>
                  </a:schemeClr>
                </a:solidFill>
              </a:rPr>
              <a:t>Егіше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3600" dirty="0" err="1" smtClean="0">
                <a:solidFill>
                  <a:schemeClr val="accent4">
                    <a:lumMod val="50000"/>
                  </a:schemeClr>
                </a:solidFill>
              </a:rPr>
              <a:t>Тадевосяна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uk-UA" sz="3100" dirty="0" smtClean="0">
                <a:solidFill>
                  <a:schemeClr val="accent4">
                    <a:lumMod val="50000"/>
                  </a:schemeClr>
                </a:solidFill>
              </a:rPr>
              <a:t>(1909р.)</a:t>
            </a: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uk-UA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8713"/>
            <a:ext cx="9536644" cy="4856714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Вірменський художник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Егіше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Тадевосян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, який жив на початку 20 століття, написав дивовижну картину «Геній і натовп». Ця картина хвилює і нас своєю сучасністю і актуальністю. Уважно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розглянте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картину.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Хто попереду?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Кого ми бачимо на задньому плані?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Які ті, хто позаду генія?                                                              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Пригадайте твір, у якому натовп не розуміє генія?( Шарль Бодлера «Альбатрос»)..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   Художник на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на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картині  зобразив людину-генія, є думка, що під генієм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Тадевосян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мав на увазі </a:t>
            </a:r>
            <a:r>
              <a:rPr lang="uk-UA" b="1" i="1" dirty="0" smtClean="0">
                <a:solidFill>
                  <a:srgbClr val="C00000"/>
                </a:solidFill>
              </a:rPr>
              <a:t>композитора Баха.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Але важливе не це. Художник дав узагальнений образ людини, яка не схожа з іншими, не такої як усі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–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генія. І це бісить натовп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–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він протестує, він незадоволений. Натовп виганяє генія.</a:t>
            </a:r>
          </a:p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Чи потрібні суспільству генії?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Генії потрібні, вони пробуджують тягу до знань, до пізнання, зростає інтерес до всього. А коли немає генія – </a:t>
            </a:r>
            <a:r>
              <a:rPr lang="uk-UA" b="1" i="1" dirty="0" err="1" smtClean="0">
                <a:solidFill>
                  <a:schemeClr val="accent2">
                    <a:lumMod val="50000"/>
                  </a:schemeClr>
                </a:solidFill>
              </a:rPr>
              <a:t>заторможеність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у всьому.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Картина Тадевосяна –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сум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генієм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якого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ми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всі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зачекалися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1027" name="Picture 3" descr="C:\Users\Usr\Desktop\Downloads\3657-640x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0" y="5329238"/>
            <a:ext cx="2019300" cy="152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1696" y="327547"/>
            <a:ext cx="8324211" cy="3821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200" b="1" u="sng" dirty="0" smtClean="0">
                <a:solidFill>
                  <a:srgbClr val="C00000"/>
                </a:solidFill>
              </a:rPr>
              <a:t>Геній і натовп </a:t>
            </a:r>
            <a:endParaRPr lang="uk-UA" sz="3200" b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716" y="941699"/>
            <a:ext cx="9498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Сам термін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“психологія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натовпу”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з’явився в ХІХ столітті. Першим дослідником психології натовпу був Густав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Лебон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; відома зокрема його цитата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“Натовп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– це як листя, яке рухається при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вітрі”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. В натовпі людина перестає бути індивідуальністю. Натовп неможливий без об’єкту. Натовп збирається через допитливість. Інформація у натовпі передається емоціями і до чогось спонукає. Потім все це з емоцій переводиться до дії, коли з’являється лідер. Інтелекту найчастіше в натовпі нема.</a:t>
            </a:r>
          </a:p>
          <a:p>
            <a:pPr algn="just" fontAlgn="base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Серед видів натовпу розрізняють: 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випадковий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(наприклад, через ДТП); 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дійовий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(акція протесту), підвиди –</a:t>
            </a:r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агресивний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панічний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здирницький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бунтівний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 експресивний 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(карнавал, релігійний обряд); 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конвенційний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(концерт, футбольний матч).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84" y="365127"/>
            <a:ext cx="6564573" cy="1026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«Правила ведення дискусії»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433015"/>
            <a:ext cx="8543925" cy="453105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1.  Перш ніж сперечатись, продумай головне, що ти хочеш довести. 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2.  Якщо ти прийшов на диспут, обов’язково виступи і доведи свою точку зору.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3.  Говори просто і зрозуміло, логічно і послідовно.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4.  Говори лише те, що тебе хвилює, в чому ти переконаний, не стверджуй того, в чому не розібрався сам.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5.  Сперечайся по-чесному: не викривлюй думки того, з думкою якого ти не згодний.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6.  Не повторюй того, що до тебе вже було сказано. 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7.  Не розмахуй руками, не підвищуй тону, найкращий доказ - точні факти, тверда логіка.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8.  Поважай того, хто з тобою сперечається: намагайся нічим не образити співбесідника, тому що така поведінка свідчить про те, що ти не тільки сильний в дискусії, але й добре вихований.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uk-UA" b="1" dirty="0" smtClean="0">
              <a:solidFill>
                <a:srgbClr val="00B05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0" y="518614"/>
            <a:ext cx="9698636" cy="633938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uk-UA" sz="3500" b="1" dirty="0" smtClean="0">
                <a:solidFill>
                  <a:schemeClr val="accent2"/>
                </a:solidFill>
              </a:rPr>
              <a:t>                                     </a:t>
            </a:r>
            <a:r>
              <a:rPr lang="uk-UA" sz="3500" b="1" u="sng" dirty="0" err="1" smtClean="0">
                <a:solidFill>
                  <a:schemeClr val="accent2">
                    <a:lumMod val="75000"/>
                  </a:schemeClr>
                </a:solidFill>
              </a:rPr>
              <a:t>Булінґ</a:t>
            </a:r>
            <a:endParaRPr lang="uk-UA" sz="35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	Ви чули про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булінґ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? Хто такий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булер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(Нагадати про Закон, прийнятий ВР «Щодо протидії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булінгу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(цькуванню)» із змінами від 18.12.2018 р., набрав чинності від 19.01.2019 р.). Образливі прізвиська, глузування, піддражнювання, підніжки, стусани з боку одного або групи учнів щодо однокласника чи однокласниці – це ознаки нездорових стосунків, які можуть призвести до цькування – регулярного, повторюваного день у день знущання. За даними різних досліджень, майже кожен третій учень в Україні так чи інакше зазнавав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булінґу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в школі, потерпав від принижень і глузувань: 10 % – регулярно (раз на тиждень і частіше); 55 % – частково піддаються знущанню з боку однокласників; 26 % – батьків вважають своїх дітей жертвами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булінґу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514350" indent="-514350" algn="ctr">
              <a:buFont typeface="+mj-lt"/>
              <a:buAutoNum type="arabicPeriod"/>
            </a:pP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 flipH="1" flipV="1">
            <a:off x="7069539" y="5199796"/>
            <a:ext cx="73012" cy="5936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uk-UA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9" y="777922"/>
            <a:ext cx="2159346" cy="432634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5742" y="1158239"/>
            <a:ext cx="6808764" cy="468300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Не мовчи, коли, гордо пишаючись,</a:t>
            </a:r>
          </a:p>
          <a:p>
            <a:pPr>
              <a:buFont typeface="Arial" charset="0"/>
              <a:buNone/>
              <a:defRPr/>
            </a:pPr>
            <a:r>
              <a:rPr lang="uk-UA" sz="2600" b="1" dirty="0" err="1" smtClean="0">
                <a:solidFill>
                  <a:schemeClr val="accent2">
                    <a:lumMod val="50000"/>
                  </a:schemeClr>
                </a:solidFill>
              </a:rPr>
              <a:t>Велегласно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 брехня гомонить,</a:t>
            </a:r>
          </a:p>
          <a:p>
            <a:pPr>
              <a:buFont typeface="Arial" charset="0"/>
              <a:buNone/>
              <a:defRPr/>
            </a:pP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Коли, горем чужим утішаючись,</a:t>
            </a:r>
          </a:p>
          <a:p>
            <a:pPr>
              <a:buFont typeface="Arial" charset="0"/>
              <a:buNone/>
              <a:defRPr/>
            </a:pPr>
            <a:r>
              <a:rPr lang="uk-UA" sz="2600" b="1" dirty="0" err="1" smtClean="0">
                <a:solidFill>
                  <a:schemeClr val="accent2">
                    <a:lumMod val="50000"/>
                  </a:schemeClr>
                </a:solidFill>
              </a:rPr>
              <a:t>Зависть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, наче оса та, бринить,</a:t>
            </a:r>
          </a:p>
          <a:p>
            <a:pPr>
              <a:buFont typeface="Arial" charset="0"/>
              <a:buNone/>
              <a:defRPr/>
            </a:pP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сичить </a:t>
            </a:r>
            <a:r>
              <a:rPr lang="uk-UA" sz="2600" b="1" dirty="0" err="1" smtClean="0">
                <a:solidFill>
                  <a:schemeClr val="accent2">
                    <a:lumMod val="50000"/>
                  </a:schemeClr>
                </a:solidFill>
              </a:rPr>
              <a:t>клевета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, мов гадюка в </a:t>
            </a:r>
            <a:r>
              <a:rPr lang="uk-UA" sz="2600" b="1" dirty="0" err="1" smtClean="0">
                <a:solidFill>
                  <a:schemeClr val="accent2">
                    <a:lumMod val="50000"/>
                  </a:schemeClr>
                </a:solidFill>
              </a:rPr>
              <a:t>корчи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, – Не мовчи!</a:t>
            </a:r>
          </a:p>
          <a:p>
            <a:pPr>
              <a:buFont typeface="Arial" charset="0"/>
              <a:buNone/>
              <a:defRPr/>
            </a:pP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Говори, коли серце твоє підіймається</a:t>
            </a:r>
          </a:p>
          <a:p>
            <a:pPr>
              <a:buFont typeface="Arial" charset="0"/>
              <a:buNone/>
              <a:defRPr/>
            </a:pP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Нетерплячкою правди й добра,</a:t>
            </a:r>
          </a:p>
          <a:p>
            <a:pPr>
              <a:buFont typeface="Arial" charset="0"/>
              <a:buNone/>
              <a:defRPr/>
            </a:pP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Говори, хай слів твоїх розумних жахається</a:t>
            </a:r>
          </a:p>
          <a:p>
            <a:pPr>
              <a:buFont typeface="Arial" charset="0"/>
              <a:buNone/>
              <a:defRPr/>
            </a:pPr>
            <a:r>
              <a:rPr lang="uk-UA" sz="2600" b="1" dirty="0" err="1" smtClean="0">
                <a:solidFill>
                  <a:schemeClr val="accent2">
                    <a:lumMod val="50000"/>
                  </a:schemeClr>
                </a:solidFill>
              </a:rPr>
              <a:t>Слямазарність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, бездарність стара,  </a:t>
            </a:r>
          </a:p>
          <a:p>
            <a:pPr>
              <a:buFont typeface="Arial" charset="0"/>
              <a:buNone/>
              <a:defRPr/>
            </a:pP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Хоч би </a:t>
            </a:r>
            <a:r>
              <a:rPr lang="uk-UA" sz="2600" b="1" dirty="0" err="1" smtClean="0">
                <a:solidFill>
                  <a:schemeClr val="accent2">
                    <a:lumMod val="50000"/>
                  </a:schemeClr>
                </a:solidFill>
              </a:rPr>
              <a:t>ушам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 глухим, до німої гори, – Говори!                                                            		</a:t>
            </a:r>
          </a:p>
          <a:p>
            <a:pPr>
              <a:buFont typeface="Arial" charset="0"/>
              <a:buNone/>
              <a:defRPr/>
            </a:pPr>
            <a:r>
              <a:rPr lang="uk-UA" sz="2600" dirty="0" smtClean="0">
                <a:solidFill>
                  <a:schemeClr val="accent2">
                    <a:lumMod val="50000"/>
                  </a:schemeClr>
                </a:solidFill>
              </a:rPr>
              <a:t>				                             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</a:rPr>
              <a:t>Іван  Франко</a:t>
            </a:r>
          </a:p>
          <a:p>
            <a:endParaRPr lang="uk-UA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12" y="309490"/>
            <a:ext cx="2658793" cy="482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114800" y="563880"/>
            <a:ext cx="5608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i="1" u="sng" dirty="0" smtClean="0">
                <a:solidFill>
                  <a:schemeClr val="accent2">
                    <a:lumMod val="50000"/>
                  </a:schemeClr>
                </a:solidFill>
              </a:rPr>
              <a:t>Обговорення думки письменника</a:t>
            </a:r>
            <a:endParaRPr lang="uk-UA" sz="2400" b="1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081537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Експрес – опитування</a:t>
            </a:r>
            <a:br>
              <a:rPr lang="uk-UA" sz="3600" dirty="0" smtClean="0"/>
            </a:br>
            <a:r>
              <a:rPr lang="uk-UA" sz="3600" dirty="0" smtClean="0"/>
              <a:t> за прочитаним  твором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8363" y="1446664"/>
            <a:ext cx="9239535" cy="40943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1. Яке ваше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ставлення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порушених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питань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художніх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образів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оповідання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Мо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Геній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»? </a:t>
            </a:r>
            <a:endParaRPr lang="uk-UA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2. У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чому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полягає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гуманістична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сутність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образу та духовна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стійкість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талановитого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юнака,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наполегливо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шукає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спосіб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убезпечення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людей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руйнівних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землетрусів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, на шляху до мети?</a:t>
            </a:r>
            <a:endParaRPr lang="uk-UA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сталися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зміни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сприйманні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Цзян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Даджі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однокласниками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?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відбувся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вплив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героя на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пробудження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їхньої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свідомості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uk-UA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44000">
              <a:spcBef>
                <a:spcPts val="600"/>
              </a:spcBef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Поділіться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чим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вас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вразило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оповідання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Геній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endParaRPr lang="uk-UA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038530" y="1532966"/>
            <a:ext cx="45719" cy="718915"/>
          </a:xfrm>
        </p:spPr>
        <p:txBody>
          <a:bodyPr>
            <a:noAutofit/>
          </a:bodyPr>
          <a:lstStyle/>
          <a:p>
            <a:pPr lvl="0">
              <a:buNone/>
            </a:pPr>
            <a:endParaRPr lang="ru-RU" sz="1600" b="1" dirty="0" smtClean="0">
              <a:solidFill>
                <a:srgbClr val="00B050"/>
              </a:solidFill>
            </a:endParaRPr>
          </a:p>
          <a:p>
            <a:endParaRPr lang="ru-RU" sz="1600" b="1" dirty="0" smtClean="0">
              <a:solidFill>
                <a:srgbClr val="00B050"/>
              </a:solidFill>
            </a:endParaRPr>
          </a:p>
          <a:p>
            <a:pPr lvl="0"/>
            <a:endParaRPr lang="ru-RU" sz="1600" b="1" dirty="0" smtClean="0">
              <a:solidFill>
                <a:srgbClr val="00B050"/>
              </a:solidFill>
            </a:endParaRPr>
          </a:p>
          <a:p>
            <a:endParaRPr lang="uk-UA" sz="1600" dirty="0">
              <a:solidFill>
                <a:srgbClr val="00B050"/>
              </a:solidFill>
            </a:endParaRPr>
          </a:p>
        </p:txBody>
      </p:sp>
      <p:sp>
        <p:nvSpPr>
          <p:cNvPr id="3076" name="AutoShape 4" descr="Одна из иллюстраций к &quot;Троецарствию&quot;. Источник: www.chinesebooksho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8" name="AutoShape 6" descr="Одна из иллюстраций к &quot;Троецарствию&quot;. Источник: www.chinesebooksho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07108"/>
            <a:ext cx="9906000" cy="245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1"/>
            <a:ext cx="8543925" cy="164891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err="1" smtClean="0">
                <a:solidFill>
                  <a:schemeClr val="accent2">
                    <a:lumMod val="50000"/>
                  </a:schemeClr>
                </a:solidFill>
              </a:rPr>
              <a:t>Складання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 характеристики образу Цзян </a:t>
            </a:r>
            <a:r>
              <a:rPr lang="ru-RU" sz="3200" i="1" dirty="0" err="1" smtClean="0">
                <a:solidFill>
                  <a:schemeClr val="accent2">
                    <a:lumMod val="50000"/>
                  </a:schemeClr>
                </a:solidFill>
              </a:rPr>
              <a:t>Дачжі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uk-UA" sz="3200" i="1" dirty="0" smtClean="0">
                <a:solidFill>
                  <a:schemeClr val="accent2">
                    <a:lumMod val="50000"/>
                  </a:schemeClr>
                </a:solidFill>
              </a:rPr>
              <a:t>Робота творчих груп (підбір цитат – характеристик героїв)</a:t>
            </a:r>
            <a:endParaRPr lang="uk-UA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68881" y="1519799"/>
            <a:ext cx="2718896" cy="5644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Творча група №1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881" y="2030506"/>
            <a:ext cx="3477719" cy="41604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«Коли Цзян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Дачжі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був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маленьким…»    Результат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дослідження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: хлопчик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народження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надзвичайні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здібності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пише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наукові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статті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на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заздрість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жорстокість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однолітків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відповідає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прямує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своєї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мети 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отримати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освіту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зайняти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гідне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місце 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суспільстві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sz="2400" b="1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792511" y="1533246"/>
            <a:ext cx="2533339" cy="551049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Творча група №2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6250897" y="1708879"/>
            <a:ext cx="3432749" cy="4480783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2492" y="2083633"/>
            <a:ext cx="2413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Повернення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в село».</a:t>
            </a:r>
            <a:endParaRPr lang="uk-UA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вибір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служіння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людям,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поряд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, тому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наділений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здібностями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може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врятувати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2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5731" y="1708877"/>
            <a:ext cx="340026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i="1" u="sng" dirty="0" err="1" smtClean="0">
                <a:solidFill>
                  <a:schemeClr val="accent2">
                    <a:lumMod val="50000"/>
                  </a:schemeClr>
                </a:solidFill>
              </a:rPr>
              <a:t>Інтерактивна</a:t>
            </a:r>
            <a:r>
              <a:rPr lang="ru-RU" sz="2200" b="1" i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i="1" u="sng" dirty="0" err="1" smtClean="0">
                <a:solidFill>
                  <a:schemeClr val="accent2">
                    <a:lumMod val="50000"/>
                  </a:schemeClr>
                </a:solidFill>
              </a:rPr>
              <a:t>вправа</a:t>
            </a:r>
            <a:r>
              <a:rPr lang="ru-RU" sz="2200" b="1" i="1" u="sng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2200" b="1" i="1" u="sng" dirty="0" err="1" smtClean="0">
                <a:solidFill>
                  <a:schemeClr val="accent2">
                    <a:lumMod val="50000"/>
                  </a:schemeClr>
                </a:solidFill>
              </a:rPr>
              <a:t>Мозковий</a:t>
            </a:r>
            <a:r>
              <a:rPr lang="ru-RU" sz="2200" b="1" i="1" u="sng" dirty="0" smtClean="0">
                <a:solidFill>
                  <a:schemeClr val="accent2">
                    <a:lumMod val="50000"/>
                  </a:schemeClr>
                </a:solidFill>
              </a:rPr>
              <a:t> штурм»</a:t>
            </a:r>
            <a:endParaRPr lang="uk-UA" sz="22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Визначте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тему та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основну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думку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повісті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«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Геній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».</a:t>
            </a:r>
            <a:endParaRPr lang="uk-UA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Тема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повісті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. І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сторія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життя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геніального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юнака,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який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хоче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врятувати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світ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землетрусів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2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Основна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думка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: г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оловне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жити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, як </a:t>
            </a:r>
            <a:r>
              <a:rPr lang="ru-RU" sz="2200" b="1" dirty="0" err="1" smtClean="0">
                <a:solidFill>
                  <a:schemeClr val="accent2">
                    <a:lumMod val="50000"/>
                  </a:schemeClr>
                </a:solidFill>
              </a:rPr>
              <a:t>людина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 (для людей).</a:t>
            </a:r>
            <a:endParaRPr lang="uk-UA" sz="2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667" y="1566908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67082" y="1691154"/>
            <a:ext cx="4155422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B050"/>
                </a:solidFill>
              </a:rPr>
              <a:t> </a:t>
            </a: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uk-UA" b="1" dirty="0">
              <a:solidFill>
                <a:srgbClr val="00B050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33082" y="4468907"/>
          <a:ext cx="983316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3316"/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uk-UA" sz="2000" b="1" dirty="0"/>
                    </a:p>
                  </a:txBody>
                  <a:tcPr>
                    <a:lnL w="3175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11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3921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« Коло думок»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929390"/>
            <a:ext cx="8543925" cy="5247573"/>
          </a:xfrm>
        </p:spPr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</a:rPr>
              <a:t>Проблемне питання:</a:t>
            </a:r>
            <a:endParaRPr lang="uk-UA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9431" y="1289153"/>
            <a:ext cx="4586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uk-UA" sz="2800" b="1" dirty="0" smtClean="0">
                <a:solidFill>
                  <a:srgbClr val="00B050"/>
                </a:solidFill>
              </a:rPr>
              <a:t>А що таке Людина?</a:t>
            </a:r>
          </a:p>
        </p:txBody>
      </p:sp>
      <p:pic>
        <p:nvPicPr>
          <p:cNvPr id="69634" name="Picture 2" descr="C:\Users\Usr\Desktop\__Inostrannaya_literatura_No3_2014_sbor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0918" y="3582649"/>
            <a:ext cx="1671325" cy="2503359"/>
          </a:xfrm>
          <a:prstGeom prst="rect">
            <a:avLst/>
          </a:prstGeom>
          <a:noFill/>
        </p:spPr>
      </p:pic>
      <p:pic>
        <p:nvPicPr>
          <p:cNvPr id="69635" name="Picture 3" descr="C:\Users\Usr\Desktop\завантажен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680" y="3537678"/>
            <a:ext cx="1876425" cy="2480872"/>
          </a:xfrm>
          <a:prstGeom prst="rect">
            <a:avLst/>
          </a:prstGeom>
          <a:noFill/>
        </p:spPr>
      </p:pic>
      <p:pic>
        <p:nvPicPr>
          <p:cNvPr id="69636" name="Picture 4" descr="C:\Users\Usr\Desktop\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04934"/>
            <a:ext cx="3177914" cy="3429000"/>
          </a:xfrm>
          <a:prstGeom prst="rect">
            <a:avLst/>
          </a:prstGeom>
          <a:noFill/>
        </p:spPr>
      </p:pic>
      <p:pic>
        <p:nvPicPr>
          <p:cNvPr id="69637" name="Picture 5" descr="C:\Users\Usr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026" y="3560424"/>
            <a:ext cx="2143125" cy="2570553"/>
          </a:xfrm>
          <a:prstGeom prst="rect">
            <a:avLst/>
          </a:prstGeom>
          <a:noFill/>
        </p:spPr>
      </p:pic>
      <p:pic>
        <p:nvPicPr>
          <p:cNvPr id="69638" name="Picture 6" descr="C:\Users\Usr\Desktop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9816" y="1888761"/>
            <a:ext cx="2006184" cy="40488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7875" y="2758190"/>
            <a:ext cx="4736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u="sng" dirty="0" smtClean="0">
                <a:solidFill>
                  <a:srgbClr val="00B050"/>
                </a:solidFill>
              </a:rPr>
              <a:t>Виставка книг письменника</a:t>
            </a:r>
            <a:endParaRPr lang="uk-UA" sz="2800" b="1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Яку відповідь дає </a:t>
            </a:r>
            <a:r>
              <a:rPr lang="uk-UA" dirty="0" err="1" smtClean="0"/>
              <a:t>Мо</a:t>
            </a:r>
            <a:r>
              <a:rPr lang="uk-UA" dirty="0" smtClean="0"/>
              <a:t> </a:t>
            </a:r>
            <a:r>
              <a:rPr lang="uk-UA" dirty="0" err="1" smtClean="0"/>
              <a:t>Янь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uk-UA" dirty="0" smtClean="0"/>
              <a:t>… А що ж таке людина?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492624"/>
            <a:ext cx="8543925" cy="4684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rgbClr val="00B050"/>
                </a:solidFill>
              </a:rPr>
              <a:t> </a:t>
            </a:r>
            <a:endParaRPr lang="uk-UA" sz="3600" b="1" dirty="0">
              <a:solidFill>
                <a:srgbClr val="00B050"/>
              </a:solidFill>
            </a:endParaRPr>
          </a:p>
        </p:txBody>
      </p:sp>
      <p:pic>
        <p:nvPicPr>
          <p:cNvPr id="4" name="Pictur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32513" y="1310185"/>
            <a:ext cx="8748214" cy="8963095"/>
          </a:xfrm>
          <a:prstGeom prst="rect">
            <a:avLst/>
          </a:prstGeom>
          <a:noFill/>
        </p:spPr>
      </p:pic>
      <p:pic>
        <p:nvPicPr>
          <p:cNvPr id="5" name="Pictur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57786" y="1696065"/>
            <a:ext cx="8748214" cy="83548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19473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Л. Костенко про людину та її життєву позицію</a:t>
            </a:r>
            <a:endParaRPr lang="uk-U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506071"/>
            <a:ext cx="5235676" cy="46708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А що ж людина?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Живе на землі. Сама не літає.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А крила має. А крила має!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Вони, ті крила, не з пуху-пір'я,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А з правди, чесноти і довір'я.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У кого – з вірності у коханні.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У кого – з вічного поривання.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У кого – з щирості до роботи.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У кого – з щедрості на турботи.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У кого – з пісні, або з надії,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Або з поезії, або з мрії.</a:t>
            </a:r>
          </a:p>
          <a:p>
            <a:pPr algn="ctr">
              <a:buNone/>
            </a:pPr>
            <a:endParaRPr lang="uk-UA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5121" name="Picture 1" descr="C:\Users\Usr\Desktop\Геній\Ілюстр\Иероглиф-любовь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839" y="1401097"/>
            <a:ext cx="3642851" cy="36870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61587" y="5073445"/>
            <a:ext cx="3465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Китайський ієрогліф  «Любов»</a:t>
            </a:r>
            <a:endParaRPr lang="uk-UA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420" y="275185"/>
            <a:ext cx="7659505" cy="1325563"/>
          </a:xfrm>
        </p:spPr>
        <p:txBody>
          <a:bodyPr/>
          <a:lstStyle/>
          <a:p>
            <a:r>
              <a:rPr lang="uk-UA" dirty="0" smtClean="0"/>
              <a:t>Як на це питання можуть відповідати європейці…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*У буддійському розумінні Будда втілення справедливості, у християнському – Бог втілення любові. Як зрозуміють питання «Що таке людина?» китайці, а як зрозуміють – українці (європейці)? 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*Що таке щастя? Щастя, коли тебе розуміють інші і цінують твій труд? А як ви розумієте, що таке щастя?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365127"/>
            <a:ext cx="9412941" cy="952686"/>
          </a:xfrm>
        </p:spPr>
        <p:txBody>
          <a:bodyPr>
            <a:noAutofit/>
          </a:bodyPr>
          <a:lstStyle/>
          <a:p>
            <a:pPr algn="ctr"/>
            <a:r>
              <a:rPr lang="uk-UA" sz="3200" u="sng" dirty="0" smtClean="0"/>
              <a:t>Робота в зошиті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dirty="0" smtClean="0"/>
              <a:t>Скласти ланцюжок основ поетики у творі 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uk-UA" sz="3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677894" y="1429372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09863"/>
            <a:ext cx="8543925" cy="7195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Пiдсумовуємо</a:t>
            </a:r>
            <a:r>
              <a:rPr lang="uk-UA" dirty="0" smtClean="0"/>
              <a:t> вивчене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5472" y="794479"/>
            <a:ext cx="6857999" cy="500671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Розкажіть, що ви дізналися про китайського митця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Поясніть, чому стаття про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в підручнику має таку назву. А як її назвали б ви?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Як ви думаєте, за які літературні досягнення митець отримав Нобелівську премію.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Поділіться, чим вас вразило оповідання «Геній».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Проілюструйте особливості творчого стилю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, які ви помітили в цьому творі. Дайте їм оцінку.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Розкрийте проблематику оповідання «Геній».</a:t>
            </a:r>
          </a:p>
          <a:p>
            <a:pPr>
              <a:buNone/>
            </a:pP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0418" name="Picture 2" descr="https://www.epochtimes.com.ua/sites/default/files/field/image/09-2014/446f0f32823fbc9aa1fe2e01b73d8f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219" y="855406"/>
            <a:ext cx="2767781" cy="39820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79226" y="4837471"/>
            <a:ext cx="2826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Китайський ієрогліф</a:t>
            </a:r>
            <a:r>
              <a:rPr lang="uk-UA" sz="2200" b="1" dirty="0" smtClean="0">
                <a:solidFill>
                  <a:srgbClr val="C00000"/>
                </a:solidFill>
              </a:rPr>
              <a:t> «Доброта»</a:t>
            </a:r>
            <a:endParaRPr lang="uk-UA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62" y="239843"/>
            <a:ext cx="9428813" cy="593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849077"/>
          </a:xfrm>
        </p:spPr>
        <p:txBody>
          <a:bodyPr/>
          <a:lstStyle/>
          <a:p>
            <a:r>
              <a:rPr lang="uk-UA" dirty="0" smtClean="0"/>
              <a:t>         ОЦІНКИ ТА ОБГОВОРЕННЯ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274164"/>
            <a:ext cx="8543925" cy="4902799"/>
          </a:xfrm>
        </p:spPr>
        <p:txBody>
          <a:bodyPr>
            <a:normAutofit lnSpcReduction="10000"/>
          </a:bodyPr>
          <a:lstStyle/>
          <a:p>
            <a:pPr lvl="0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Поясніть, чому стаття про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має таку назву. А як її назвали б ви?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Якби у вас була можливість взяти інтерв’ю у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, які запитання ви йому поставили б?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 Яка з проблем, порушених в оповіданні «Геній», видається особисто вам найактуальнішою? Обґрунтуйте відповідь.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 У класі проведіть дискусію на тему «Сучасна література… про що вона і для чого?».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Чи згодні ви з тим, що оповідання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«Геній» можна назвати маленьким твором з великим художнім змістом? Аргументуйте свою думку.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" y="200025"/>
            <a:ext cx="93440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924028"/>
          </a:xfrm>
        </p:spPr>
        <p:txBody>
          <a:bodyPr/>
          <a:lstStyle/>
          <a:p>
            <a:pPr algn="ctr"/>
            <a:r>
              <a:rPr lang="uk-UA" u="sng" dirty="0" err="1" smtClean="0"/>
              <a:t>Мо</a:t>
            </a:r>
            <a:r>
              <a:rPr lang="uk-UA" u="sng" dirty="0" smtClean="0"/>
              <a:t> </a:t>
            </a:r>
            <a:r>
              <a:rPr lang="uk-UA" u="sng" dirty="0" err="1" smtClean="0"/>
              <a:t>Янь</a:t>
            </a:r>
            <a:r>
              <a:rPr lang="uk-UA" u="sng" dirty="0" smtClean="0"/>
              <a:t> і Україна…</a:t>
            </a:r>
            <a:endParaRPr lang="uk-UA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4852" y="1184223"/>
            <a:ext cx="9353863" cy="4706911"/>
          </a:xfrm>
        </p:spPr>
        <p:txBody>
          <a:bodyPr>
            <a:normAutofit fontScale="92500" lnSpcReduction="10000"/>
          </a:bodyPr>
          <a:lstStyle/>
          <a:p>
            <a:pPr marL="228600" lvl="1" algn="just">
              <a:spcBef>
                <a:spcPts val="1000"/>
              </a:spcBef>
              <a:buNone/>
            </a:pPr>
            <a:r>
              <a:rPr lang="uk-UA" sz="2800" b="1" dirty="0" smtClean="0">
                <a:solidFill>
                  <a:srgbClr val="A83D27"/>
                </a:solidFill>
                <a:latin typeface="Constantia" pitchFamily="18" charset="0"/>
                <a:ea typeface="Gabriola" pitchFamily="82" charset="0"/>
                <a:cs typeface="Gabriola" pitchFamily="82" charset="0"/>
              </a:rPr>
              <a:t>		У спілкуванні з </a:t>
            </a:r>
            <a:r>
              <a:rPr lang="uk-UA" sz="2800" dirty="0" smtClean="0">
                <a:solidFill>
                  <a:srgbClr val="A83D27"/>
                </a:solidFill>
                <a:latin typeface="Constantia" pitchFamily="18" charset="0"/>
                <a:ea typeface="Gabriola" pitchFamily="82" charset="0"/>
                <a:cs typeface="Gabriola" pitchFamily="82" charset="0"/>
              </a:rPr>
              <a:t>українськими</a:t>
            </a:r>
            <a:r>
              <a:rPr lang="uk-UA" sz="2800" b="1" dirty="0" smtClean="0">
                <a:solidFill>
                  <a:srgbClr val="A83D27"/>
                </a:solidFill>
                <a:latin typeface="Constantia" pitchFamily="18" charset="0"/>
                <a:ea typeface="Gabriola" pitchFamily="82" charset="0"/>
                <a:cs typeface="Gabriola" pitchFamily="82" charset="0"/>
              </a:rPr>
              <a:t> читачами Нобелівський лауреат зазначив зокрема: «</a:t>
            </a:r>
            <a:r>
              <a:rPr lang="uk-UA" sz="2800" b="1" i="1" dirty="0" smtClean="0">
                <a:solidFill>
                  <a:srgbClr val="A83D27"/>
                </a:solidFill>
                <a:latin typeface="Constantia" pitchFamily="18" charset="0"/>
                <a:ea typeface="Gabriola" pitchFamily="82" charset="0"/>
                <a:cs typeface="Gabriola" pitchFamily="82" charset="0"/>
              </a:rPr>
              <a:t>Я хотів би звернутися до міністра освіти України з проханням</a:t>
            </a:r>
            <a:r>
              <a:rPr lang="uk-UA" sz="2800" b="1" dirty="0" smtClean="0">
                <a:solidFill>
                  <a:srgbClr val="A83D27"/>
                </a:solidFill>
                <a:latin typeface="Constantia" pitchFamily="18" charset="0"/>
                <a:ea typeface="Gabriola" pitchFamily="82" charset="0"/>
                <a:cs typeface="Gabriola" pitchFamily="82" charset="0"/>
              </a:rPr>
              <a:t> </a:t>
            </a:r>
            <a:r>
              <a:rPr lang="uk-UA" sz="2800" b="1" i="1" dirty="0" smtClean="0">
                <a:solidFill>
                  <a:srgbClr val="A83D27"/>
                </a:solidFill>
                <a:latin typeface="Constantia" pitchFamily="18" charset="0"/>
                <a:ea typeface="Gabriola" pitchFamily="82" charset="0"/>
                <a:cs typeface="Gabriola" pitchFamily="82" charset="0"/>
              </a:rPr>
              <a:t>подумати над важливістю читання текстів, які розширюють уяву дітей. Моя мама була неписьменна. Я був виключений зі школи з політичних причин. Але мій брат залишив чудову бібліотеку мені, і ті книжки змінили мою свідомість і зробили мене письменником. Усі письменники мають бути найкращими, відданими читачами. 		І я прошу Міністра освіти України зробити усе можливе, щоб включити до шкільної програми такі тексти, які допомагають людям думати, відчувати і уявляти</a:t>
            </a:r>
            <a:r>
              <a:rPr lang="uk-UA" sz="2800" b="1" dirty="0" smtClean="0">
                <a:solidFill>
                  <a:srgbClr val="A83D27"/>
                </a:solidFill>
                <a:latin typeface="Constantia" pitchFamily="18" charset="0"/>
                <a:ea typeface="Gabriola" pitchFamily="82" charset="0"/>
                <a:cs typeface="Gabriola" pitchFamily="82" charset="0"/>
              </a:rPr>
              <a:t>».</a:t>
            </a:r>
            <a:r>
              <a:rPr lang="uk-UA" sz="2800" b="1" dirty="0" smtClean="0">
                <a:solidFill>
                  <a:srgbClr val="A83D27"/>
                </a:solidFill>
                <a:latin typeface="Constantia" pitchFamily="18" charset="0"/>
              </a:rPr>
              <a:t> 						2016 р.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715" y="269824"/>
            <a:ext cx="9203960" cy="559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24852"/>
            <a:ext cx="8543925" cy="944381"/>
          </a:xfrm>
        </p:spPr>
        <p:txBody>
          <a:bodyPr/>
          <a:lstStyle/>
          <a:p>
            <a:r>
              <a:rPr lang="uk-UA" dirty="0" smtClean="0"/>
              <a:t>Щастя, коли тебе розуміють інші…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52" y="1184224"/>
            <a:ext cx="9681147" cy="567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1"/>
            <a:ext cx="8543925" cy="10028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Об’єднайтеся у групи і підготуйте повідомлення на одну з тем: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57" y="988142"/>
            <a:ext cx="8543925" cy="2109019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Казково-міфологічні елементи в оповіданні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«Геній».</a:t>
            </a:r>
          </a:p>
          <a:p>
            <a:pPr lvl="0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«Імена, що промовляють» в оповіданні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«Геній».</a:t>
            </a:r>
          </a:p>
          <a:p>
            <a:pPr lvl="0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Загальнонаціональне в оповіданні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«Геній».</a:t>
            </a:r>
          </a:p>
          <a:p>
            <a:pPr lvl="0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Доведіть, що в оповіданні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 відчутні натяки на певні міфологічні факти, закріплені в китайській культурі.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790" y="2949678"/>
            <a:ext cx="8014446" cy="356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932732"/>
          </a:xfrm>
        </p:spPr>
        <p:txBody>
          <a:bodyPr/>
          <a:lstStyle/>
          <a:p>
            <a:r>
              <a:rPr lang="uk-UA" dirty="0" smtClean="0"/>
              <a:t>Домашнє завдання: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1038" y="1283110"/>
            <a:ext cx="8543925" cy="4893853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Складіть рецензію на оповідання «Геній», розмістіть її на сайті вашого навчального закладу або в соціальних мережах. </a:t>
            </a:r>
          </a:p>
          <a:p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Янь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зазначав, що його улюбленим афоризмом і життєвим кредо є слова Конфуція :«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Не роби іншим того, чого не бажаєш собі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». Як вам здається, наскільки актуальною ця настанова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давньокитайського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мислителя є для сучасної людини?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 Скориставшись матеріалами підручника, підготуйте повідомлення на тему «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Янь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і Україна».</a:t>
            </a:r>
          </a:p>
          <a:p>
            <a:pPr marL="514350" indent="-514350">
              <a:buFont typeface="+mj-lt"/>
              <a:buAutoNum type="arabicPeriod"/>
            </a:pPr>
            <a:endParaRPr lang="uk-UA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*Домашнє завдання: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 smtClean="0">
                <a:solidFill>
                  <a:schemeClr val="accent2">
                    <a:lumMod val="75000"/>
                  </a:schemeClr>
                </a:solidFill>
              </a:rPr>
              <a:t>Напишіть твір-роздум на одну з тем: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А й правда, крилатим ґрунту не треба…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А що ж таке людина?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Шлях від ненависті до поваги (взаємини однокласників з обдарованим учнем)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Навіщо існує наука?</a:t>
            </a:r>
          </a:p>
          <a:p>
            <a:pPr lvl="0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Як запобігти  проявам 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</a:rPr>
              <a:t>булінгу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в школі?</a:t>
            </a:r>
          </a:p>
          <a:p>
            <a:endParaRPr lang="uk-UA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939239"/>
          </a:xfrm>
        </p:spPr>
        <p:txBody>
          <a:bodyPr/>
          <a:lstStyle/>
          <a:p>
            <a:pPr algn="ctr"/>
            <a:r>
              <a:rPr lang="uk-UA" dirty="0" smtClean="0"/>
              <a:t>Література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716" y="1341529"/>
            <a:ext cx="9306231" cy="457257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Янь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 Геній: «Всесвіт»: Український журнал світової літератури. Альманах китайської літератури. – 2010. — С. 170–176. — Режим доступу: http://www.vsesvit-journal.com/old/content/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view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/724/41/).</a:t>
            </a:r>
          </a:p>
          <a:p>
            <a:pPr marL="514350" indent="-514350"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2. Іван Франко –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Янь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( 莫言 ):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Екзистенційні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пошуки літературного діалогу. 207 ISSN 0130-528X. Українське літературознавство. 2014. Випуск №78</a:t>
            </a:r>
          </a:p>
          <a:p>
            <a:pPr marL="514350" lvl="0" indent="-514350"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3. Натовп, юрба // 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hlinkClick r:id="rId2" tooltip="Українська мала енциклопедія"/>
              </a:rPr>
              <a:t>Українська мала енциклопедія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 : 16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кн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 : у 8 т. / проф. 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hlinkClick r:id="rId3" tooltip="Онацький Євген Дометійович"/>
              </a:rPr>
              <a:t>Є.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hlinkClick r:id="rId3" tooltip="Онацький Євген Дометійович"/>
              </a:rPr>
              <a:t>Онацький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 — Буенос-Айрес, 1962. — Т. 5, 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кн. IX : Літери На — 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Ол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 — С. 1093. — 1000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екз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0" lvl="0" indent="-457200">
              <a:buAutoNum type="arabicPeriod" startAt="4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Шинкаренко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 О.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Бірманський гнучкий ніж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Яня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Олег Шинкаренко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//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ЛітАкцент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 [Електронний ресурс]. – Режим доступу: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hlinkClick r:id="rId5"/>
              </a:rPr>
              <a:t>http://litakcent.com/2012/10/19/birmanskyj-hnuchkyj-nizh-mo-janja/</a:t>
            </a:r>
            <a:endParaRPr lang="uk-UA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0" indent="-457200">
              <a:buAutoNum type="arabicPeriod" startAt="4"/>
            </a:pP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Егіше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</a:rPr>
              <a:t>Тадевосян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. Геній:</a:t>
            </a:r>
            <a:r>
              <a:rPr lang="uk-UA" sz="2000" b="1" dirty="0" smtClean="0"/>
              <a:t> [Електронний ресурс]. – Режим доступу: </a:t>
            </a:r>
            <a:endParaRPr lang="uk-UA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lvl="0" indent="-514350">
              <a:buNone/>
            </a:pPr>
            <a:r>
              <a:rPr lang="en-US" sz="2000" b="1" dirty="0" smtClean="0">
                <a:hlinkClick r:id="rId6"/>
              </a:rPr>
              <a:t>https://www.wikiart.org/ru/egishe-tadevosyan/geniy-i-tolpa-1909</a:t>
            </a:r>
            <a:endParaRPr lang="uk-UA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uk-UA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16194" y="7123471"/>
            <a:ext cx="5161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</a:rPr>
              <a:t>xXsnE5k</a:t>
            </a:r>
            <a:endParaRPr lang="uk-UA" sz="2400" b="1" dirty="0" smtClean="0">
              <a:solidFill>
                <a:srgbClr val="00B05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1298" y="4321277"/>
            <a:ext cx="8543925" cy="516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4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269055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 smtClean="0"/>
              <a:t>Інтернет - ресурси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968" y="589936"/>
            <a:ext cx="9320980" cy="5250425"/>
          </a:xfrm>
        </p:spPr>
        <p:txBody>
          <a:bodyPr>
            <a:normAutofit/>
          </a:bodyPr>
          <a:lstStyle/>
          <a:p>
            <a:r>
              <a:rPr lang="uk-UA" sz="1800" b="1" dirty="0" smtClean="0"/>
              <a:t>Ісаєва О.О. До вивчення оповідання «Геній». [Електронний ресурс]. – Режим доступу: </a:t>
            </a:r>
            <a:r>
              <a:rPr lang="en-US" sz="1800" dirty="0" smtClean="0">
                <a:hlinkClick r:id="rId2"/>
              </a:rPr>
              <a:t>https://scribble.su/zarub_ukr/zarub-lit-10-isaeva/48.html</a:t>
            </a:r>
            <a:endParaRPr lang="uk-UA" sz="1800" dirty="0" smtClean="0"/>
          </a:p>
          <a:p>
            <a:r>
              <a:rPr lang="uk-UA" sz="1800" b="1" dirty="0" smtClean="0"/>
              <a:t>Китайські ієрогліфи. [Електронний ресурс]. – Режим доступу:  </a:t>
            </a:r>
            <a:r>
              <a:rPr lang="en-US" sz="1800" dirty="0" smtClean="0">
                <a:hlinkClick r:id="rId3"/>
              </a:rPr>
              <a:t>https://www.google.com/search?q=%D0%9A%D0%B8%D1%82%D0%B0%D0%B9%D1%81%D0%BA%D0%B8%D0%B9+%D0%B8%D0%B5%D1%80%D0%BE%D0%B3%D0%BB%D0%B8%D1%84+%D0%9C%D0%BE+%D0%AF%D0%BD%D1%8C&amp;oq=%D0%9A%D0%B8%D1%82&amp;aqs=chrome.0.69i59l3j69i57j69i59j46.5753j0j8&amp;sourceid=chrome&amp;ie=UTF-8</a:t>
            </a:r>
            <a:endParaRPr lang="uk-UA" sz="1800" dirty="0" smtClean="0"/>
          </a:p>
          <a:p>
            <a:r>
              <a:rPr lang="uk-UA" sz="2000" dirty="0" smtClean="0">
                <a:hlinkClick r:id="rId4"/>
              </a:rPr>
              <a:t> </a:t>
            </a:r>
            <a:r>
              <a:rPr lang="uk-UA" sz="1800" b="1" dirty="0" smtClean="0"/>
              <a:t>Літературний </a:t>
            </a:r>
            <a:r>
              <a:rPr lang="uk-UA" sz="1800" b="1" dirty="0" err="1" smtClean="0"/>
              <a:t>дайжест</a:t>
            </a:r>
            <a:r>
              <a:rPr lang="uk-UA" sz="1800" b="1" dirty="0" smtClean="0"/>
              <a:t>. [Електронний ресурс]. – Режим доступу:  </a:t>
            </a:r>
            <a:r>
              <a:rPr lang="en-US" sz="1800" dirty="0" smtClean="0">
                <a:hlinkClick r:id="rId4"/>
              </a:rPr>
              <a:t>http://bukvoid.com.ua/digest/2012/10/11/201400.html</a:t>
            </a:r>
            <a:endParaRPr lang="uk-UA" sz="1800" dirty="0" smtClean="0"/>
          </a:p>
          <a:p>
            <a:r>
              <a:rPr lang="uk-UA" sz="1800" b="1" dirty="0" err="1" smtClean="0"/>
              <a:t>Мо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Янь</a:t>
            </a:r>
            <a:r>
              <a:rPr lang="uk-UA" sz="1800" b="1" dirty="0" smtClean="0"/>
              <a:t> - сучасний китайський письменник, лауреат Нобелівської премії. Оповідання «Геній». Бібліотека </a:t>
            </a:r>
            <a:r>
              <a:rPr lang="uk-UA" sz="1800" b="1" dirty="0" err="1" smtClean="0"/>
              <a:t>“Зарубіжна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література”</a:t>
            </a:r>
            <a:r>
              <a:rPr lang="uk-UA" sz="1800" b="1" dirty="0" smtClean="0"/>
              <a:t>, 10 кл. Урок. [Електронний ресурс]. – Режим доступу:  </a:t>
            </a:r>
            <a:r>
              <a:rPr lang="en-US" sz="1800" dirty="0" smtClean="0">
                <a:hlinkClick r:id="rId4"/>
              </a:rPr>
              <a:t>h</a:t>
            </a:r>
            <a:r>
              <a:rPr lang="en-US" sz="1800" u="sng" dirty="0" smtClean="0">
                <a:hlinkClick r:id="rId5"/>
              </a:rPr>
              <a:t>ttps://naurok.com.ua/urok-mo-yan--suchasniy-kitayskiy-pismennik-laureat-nobelivsko-premi-opovidannya-geniy---istoriya-talanovitogo-yunaka-yakiy-napoleglivo-shukae-sposib-ubezpechennya-lyudey-vid-100622.html</a:t>
            </a:r>
            <a:endParaRPr lang="uk-UA" sz="1800" u="sng" dirty="0" smtClean="0"/>
          </a:p>
          <a:p>
            <a:r>
              <a:rPr lang="ru-RU" sz="1800" b="1" dirty="0" err="1" smtClean="0"/>
              <a:t>Підручник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зарубіжної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літератури</a:t>
            </a:r>
            <a:r>
              <a:rPr lang="ru-RU" sz="1800" b="1" dirty="0" smtClean="0"/>
              <a:t> (</a:t>
            </a:r>
            <a:r>
              <a:rPr lang="ru-RU" sz="1800" b="1" dirty="0" err="1" smtClean="0"/>
              <a:t>рівень</a:t>
            </a:r>
            <a:r>
              <a:rPr lang="ru-RU" sz="1800" b="1" dirty="0" smtClean="0"/>
              <a:t> стандарту). 10 </a:t>
            </a:r>
            <a:r>
              <a:rPr lang="ru-RU" sz="1800" b="1" dirty="0" err="1" smtClean="0"/>
              <a:t>клас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Кадоб’янська</a:t>
            </a:r>
            <a:r>
              <a:rPr lang="ru-RU" sz="1800" b="1" dirty="0" smtClean="0"/>
              <a:t>.</a:t>
            </a:r>
            <a:r>
              <a:rPr lang="uk-UA" sz="1800" b="1" dirty="0" smtClean="0"/>
              <a:t> [Електронний ресурс]. – Режим доступу: </a:t>
            </a:r>
            <a:r>
              <a:rPr lang="en-US" sz="1800" dirty="0" smtClean="0">
                <a:hlinkClick r:id="rId4"/>
              </a:rPr>
              <a:t>h</a:t>
            </a:r>
            <a:r>
              <a:rPr lang="en-US" sz="1800" dirty="0" smtClean="0">
                <a:hlinkClick r:id="rId6"/>
              </a:rPr>
              <a:t>ttps://history.vn.ua/pidruchniki/kadobyanska-world-literature-10-class-2018-standard-level/76.php</a:t>
            </a:r>
            <a:endParaRPr lang="uk-UA" sz="18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0505" y="5396459"/>
            <a:ext cx="2818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Укладач: В.А.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Юрчак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471" y="0"/>
            <a:ext cx="6777317" cy="1690689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>
                <a:solidFill>
                  <a:srgbClr val="C00000"/>
                </a:solidFill>
              </a:rPr>
              <a:t>  </a:t>
            </a:r>
            <a:r>
              <a:rPr lang="uk-UA" i="1" dirty="0" err="1" smtClean="0">
                <a:solidFill>
                  <a:srgbClr val="C00000"/>
                </a:solidFill>
              </a:rPr>
              <a:t>Мо</a:t>
            </a:r>
            <a:r>
              <a:rPr lang="uk-UA" i="1" dirty="0" smtClean="0">
                <a:solidFill>
                  <a:srgbClr val="C00000"/>
                </a:solidFill>
              </a:rPr>
              <a:t> </a:t>
            </a:r>
            <a:r>
              <a:rPr lang="uk-UA" i="1" dirty="0" err="1" smtClean="0">
                <a:solidFill>
                  <a:srgbClr val="C00000"/>
                </a:solidFill>
              </a:rPr>
              <a:t>Янь</a:t>
            </a:r>
            <a:r>
              <a:rPr lang="uk-UA" i="1" dirty="0" smtClean="0">
                <a:solidFill>
                  <a:srgbClr val="C00000"/>
                </a:solidFill>
              </a:rPr>
              <a:t> («Не говори») </a:t>
            </a:r>
            <a:br>
              <a:rPr lang="uk-UA" i="1" dirty="0" smtClean="0">
                <a:solidFill>
                  <a:srgbClr val="C00000"/>
                </a:solidFill>
              </a:rPr>
            </a:br>
            <a:endParaRPr lang="uk-UA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082" y="1864659"/>
            <a:ext cx="3639671" cy="428512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</a:rPr>
              <a:t>	</a:t>
            </a:r>
            <a:r>
              <a:rPr lang="uk-UA" sz="3000" i="1" dirty="0" smtClean="0">
                <a:solidFill>
                  <a:schemeClr val="accent2">
                    <a:lumMod val="50000"/>
                  </a:schemeClr>
                </a:solidFill>
              </a:rPr>
              <a:t>Як говориться «легко змінити країну, важко змінити характер», незважаючи на серйозні наставляння моїх батьків, я не позбувся моєї природної схильності говорити, що робить мій псевдонім </a:t>
            </a:r>
            <a:r>
              <a:rPr lang="uk-UA" sz="3000" b="1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uk-UA" sz="3000" b="1" i="1" dirty="0" err="1" smtClean="0">
                <a:solidFill>
                  <a:schemeClr val="accent2">
                    <a:lumMod val="50000"/>
                  </a:schemeClr>
                </a:solidFill>
              </a:rPr>
              <a:t>Мо</a:t>
            </a:r>
            <a:r>
              <a:rPr lang="uk-UA" sz="3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000" b="1" i="1" dirty="0" err="1" smtClean="0">
                <a:solidFill>
                  <a:schemeClr val="accent2">
                    <a:lumMod val="50000"/>
                  </a:schemeClr>
                </a:solidFill>
              </a:rPr>
              <a:t>Янь</a:t>
            </a:r>
            <a:r>
              <a:rPr lang="uk-UA" sz="3000" b="1" i="1" dirty="0" smtClean="0">
                <a:solidFill>
                  <a:schemeClr val="accent2">
                    <a:lumMod val="50000"/>
                  </a:schemeClr>
                </a:solidFill>
              </a:rPr>
              <a:t>» («Не говори»),</a:t>
            </a:r>
            <a:r>
              <a:rPr lang="uk-UA" sz="3000" i="1" dirty="0" smtClean="0">
                <a:solidFill>
                  <a:schemeClr val="accent2">
                    <a:lumMod val="50000"/>
                  </a:schemeClr>
                </a:solidFill>
              </a:rPr>
              <a:t> досить іронічним</a:t>
            </a:r>
            <a:r>
              <a:rPr lang="uk-UA" sz="3000" i="1" dirty="0" smtClean="0">
                <a:solidFill>
                  <a:srgbClr val="C00000"/>
                </a:solidFill>
              </a:rPr>
              <a:t>	</a:t>
            </a:r>
          </a:p>
          <a:p>
            <a:endParaRPr lang="uk-UA" dirty="0"/>
          </a:p>
        </p:txBody>
      </p:sp>
      <p:pic>
        <p:nvPicPr>
          <p:cNvPr id="4" name="Содержимое 7" descr="http://sinologist.com.ua/wp-content/uploads/2017/08/%D0%9C%D0%BE_%D0%AF%D0%BD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72753" y="1201271"/>
            <a:ext cx="6033247" cy="4655499"/>
          </a:xfrm>
          <a:prstGeom prst="rect">
            <a:avLst/>
          </a:prstGeom>
        </p:spPr>
      </p:pic>
      <p:pic>
        <p:nvPicPr>
          <p:cNvPr id="38913" name="Picture 1" descr="C:\Users\Usr\Desktop\Выдающийс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77035" cy="147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54" y="365127"/>
            <a:ext cx="8967019" cy="773560"/>
          </a:xfrm>
        </p:spPr>
        <p:txBody>
          <a:bodyPr>
            <a:normAutofit/>
          </a:bodyPr>
          <a:lstStyle/>
          <a:p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</a:rPr>
              <a:t>Конфу́цій — давньокитайський філософ</a:t>
            </a:r>
            <a:endParaRPr lang="uk-UA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8370" name="Picture 2" descr="C:\Users\Usr\Desktop\275px-Konfuzius-17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5870" y="1233193"/>
            <a:ext cx="2825870" cy="49002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4287" y="1268361"/>
            <a:ext cx="6279751" cy="426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Конфу́цій — давньокитайський філософ та політичний діяч, титульна фігура у конфуціанстві. Національний герой Китаю. 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У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vi-VN" sz="26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його вченні значна увага приділяється питанням світобудови і справедливого суспільного устрою у Піднебесній, тобто сучасними словами, у глобальному суспільстві.</a:t>
            </a:r>
            <a:r>
              <a:rPr lang="uk-UA" sz="26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            </a:t>
            </a:r>
            <a:endParaRPr lang="uk-UA" sz="2600" b="1" dirty="0">
              <a:solidFill>
                <a:schemeClr val="accent2">
                  <a:lumMod val="50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93299"/>
            <a:ext cx="8543925" cy="94890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Принципи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конфунціанства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540" y="1380226"/>
            <a:ext cx="7470475" cy="4600849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Моральний принцип: </a:t>
            </a:r>
            <a:r>
              <a:rPr lang="uk-UA" b="1" i="1" dirty="0" err="1" smtClean="0">
                <a:solidFill>
                  <a:schemeClr val="accent2">
                    <a:lumMod val="50000"/>
                  </a:schemeClr>
                </a:solidFill>
              </a:rPr>
              <a:t>“Для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благородного мужа обов’язок  понад </a:t>
            </a:r>
            <a:r>
              <a:rPr lang="uk-UA" b="1" i="1" dirty="0" err="1" smtClean="0">
                <a:solidFill>
                  <a:schemeClr val="accent2">
                    <a:lumMod val="50000"/>
                  </a:schemeClr>
                </a:solidFill>
              </a:rPr>
              <a:t>усе”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Принцип самовдосконалення: “У бідності самовдосконалюйся, коли справи на підйомі, вдосконалюй  </a:t>
            </a:r>
            <a:r>
              <a:rPr lang="uk-UA" b="1" i="1" dirty="0" err="1" smtClean="0">
                <a:solidFill>
                  <a:schemeClr val="accent2">
                    <a:lumMod val="50000"/>
                  </a:schemeClr>
                </a:solidFill>
              </a:rPr>
              <a:t>Піднебесну”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Принцип жертовності.  </a:t>
            </a:r>
          </a:p>
          <a:p>
            <a:pPr>
              <a:buNone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   Одна з важливих якостей – стояти на смерть за добру справу, що означає безстрашно відстоювати правду. Конфуцій говорив: “У гуманності не поступатися вчителю. Усім серцем бути відданим  чесності, вченню, чеснотам. Нема нічого дорожчого за життя, а вища моральність  – віддати своє життя за моральні </a:t>
            </a:r>
            <a:r>
              <a:rPr lang="uk-UA" b="1" i="1" dirty="0" err="1" smtClean="0">
                <a:solidFill>
                  <a:schemeClr val="accent2">
                    <a:lumMod val="50000"/>
                  </a:schemeClr>
                </a:solidFill>
              </a:rPr>
              <a:t>ідеали”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7346" name="Picture 2" descr="C:\Users\Usr\Desktop\Confucius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531" y="1449238"/>
            <a:ext cx="2090469" cy="4347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2" y="163773"/>
            <a:ext cx="8625385" cy="589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72" y="245661"/>
            <a:ext cx="8792308" cy="59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11699</TotalTime>
  <Words>2394</Words>
  <Application>Microsoft Office PowerPoint</Application>
  <PresentationFormat>Лист A4 (210x297 мм)</PresentationFormat>
  <Paragraphs>210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 .</vt:lpstr>
      <vt:lpstr>В творчому доробку письменника 11 романів, 70 повістей та оповідань, есе, також є п’єси і кіносценарії.</vt:lpstr>
      <vt:lpstr> </vt:lpstr>
      <vt:lpstr>Слайд 4</vt:lpstr>
      <vt:lpstr>  Мо Янь («Не говори»)  </vt:lpstr>
      <vt:lpstr>Конфу́цій — давньокитайський філософ</vt:lpstr>
      <vt:lpstr>Принципи конфунціанства</vt:lpstr>
      <vt:lpstr>Слайд 8</vt:lpstr>
      <vt:lpstr>Слайд 9</vt:lpstr>
      <vt:lpstr>Слайд 10</vt:lpstr>
      <vt:lpstr> “Червоний ґаолян”                Світова прем'єра фільму відбулася в лютому 1988 року на 38-му Берлінському міжнародному кінофестивалі, де він здобув головний приз — Золотий ведмідь. </vt:lpstr>
      <vt:lpstr> Це невигадана історія рідного повіту Мо Яня і його роду. Історія війни. Історія про те, що війна завжди страшна, незалежно від часу і території. Про те, якими сильними і стійкими можуть бути люди, затиснуті в лещата. Про те, якими наляканими і слабкими вони можуть бути…</vt:lpstr>
      <vt:lpstr>Глибока, трагічна, неймовірно жорстока і приголомшливо красиво написана книга про китайську провінцію, окуповану японськими військами.   Твір залишив суперечливе враження. З одного боку, книга вмістила в себе цілу епоху, яка була жорстоко знищена. Це не тільки історія сімейного роду, це розповідь про націю, яка билася за свою свободу. Вона правдиво і достовірно показала сутність людини на війні. З іншого боку жоден з героїв не проник мені в душу, взаємини між ними мені не завжди зрозумілі, так як інший менталітет і традиції…</vt:lpstr>
      <vt:lpstr>“Червоний ґаолян”</vt:lpstr>
      <vt:lpstr>  Творчість Мо Яня. Оповідання “Геній”</vt:lpstr>
      <vt:lpstr>Оповідання «Геній» - історія  талановитого юнака, який наполегливо  шукає спосіб убезпечення  людей від  руйнівних землетрусів </vt:lpstr>
      <vt:lpstr>Бесіда за текстом твору</vt:lpstr>
      <vt:lpstr>Проводимо дослідження: шлях від заздрощів і ненависті до поваги</vt:lpstr>
      <vt:lpstr>«Стати вченим важче, ніж стати селянином…»</vt:lpstr>
      <vt:lpstr>Міркування:</vt:lpstr>
      <vt:lpstr>Міркування:</vt:lpstr>
      <vt:lpstr>Слайд 22</vt:lpstr>
      <vt:lpstr> Робота з репродукцією картини  вірменського художника «Геній і натовп» Егіше Тадевосяна. (1909р.) </vt:lpstr>
      <vt:lpstr>Слайд 24</vt:lpstr>
      <vt:lpstr>«Правила ведення дискусії» </vt:lpstr>
      <vt:lpstr>Слайд 26</vt:lpstr>
      <vt:lpstr>Слайд 27</vt:lpstr>
      <vt:lpstr>Експрес – опитування  за прочитаним  твором</vt:lpstr>
      <vt:lpstr>Складання характеристики образу Цзян Дачжі. Робота творчих груп (підбір цитат – характеристик героїв)</vt:lpstr>
      <vt:lpstr>Слайд 30</vt:lpstr>
      <vt:lpstr>« Коло думок»</vt:lpstr>
      <vt:lpstr>Яку відповідь дає Мо Янь: … А що ж таке людина?</vt:lpstr>
      <vt:lpstr>Л. Костенко про людину та її життєву позицію</vt:lpstr>
      <vt:lpstr>Як на це питання можуть відповідати європейці…</vt:lpstr>
      <vt:lpstr>Робота в зошиті Скласти ланцюжок основ поетики у творі : </vt:lpstr>
      <vt:lpstr>Пiдсумовуємо вивчене </vt:lpstr>
      <vt:lpstr>Слайд 37</vt:lpstr>
      <vt:lpstr>         ОЦІНКИ ТА ОБГОВОРЕННЯ</vt:lpstr>
      <vt:lpstr>Слайд 39</vt:lpstr>
      <vt:lpstr>Мо Янь і Україна…</vt:lpstr>
      <vt:lpstr>Слайд 41</vt:lpstr>
      <vt:lpstr>Щастя, коли тебе розуміють інші…</vt:lpstr>
      <vt:lpstr> Об’єднайтеся у групи і підготуйте повідомлення на одну з тем: </vt:lpstr>
      <vt:lpstr>Домашнє завдання:</vt:lpstr>
      <vt:lpstr>*Домашнє завдання:</vt:lpstr>
      <vt:lpstr>Література</vt:lpstr>
      <vt:lpstr>Інтернет - ресурси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 Manchak</dc:creator>
  <cp:lastModifiedBy>Usr</cp:lastModifiedBy>
  <cp:revision>303</cp:revision>
  <dcterms:created xsi:type="dcterms:W3CDTF">2018-09-14T14:24:13Z</dcterms:created>
  <dcterms:modified xsi:type="dcterms:W3CDTF">2020-03-12T13:08:03Z</dcterms:modified>
</cp:coreProperties>
</file>