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1"/>
  </p:sldMasterIdLst>
  <p:notesMasterIdLst>
    <p:notesMasterId r:id="rId7"/>
  </p:notesMasterIdLst>
  <p:sldIdLst>
    <p:sldId id="297" r:id="rId2"/>
    <p:sldId id="284" r:id="rId3"/>
    <p:sldId id="285" r:id="rId4"/>
    <p:sldId id="286" r:id="rId5"/>
    <p:sldId id="287" r:id="rId6"/>
  </p:sldIdLst>
  <p:sldSz cx="9906000" cy="6858000" type="A4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0000"/>
    <a:srgbClr val="FD8E7B"/>
    <a:srgbClr val="F2B4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290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8A703-DF2B-402A-93FE-4075AAC196CB}" type="datetimeFigureOut">
              <a:rPr lang="uk-UA" smtClean="0"/>
              <a:t>16.01.2020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2DB81-3F87-4FA0-815F-DE4146FFEDA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5310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2DB81-3F87-4FA0-815F-DE4146FFEDA7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6369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5592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CF05-97FD-4A25-8115-940C300FB80E}" type="datetimeFigureOut">
              <a:rPr lang="uk-UA" smtClean="0"/>
              <a:t>16.01.2020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064-DFAC-4FC5-A501-8714724B53A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6368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CF05-97FD-4A25-8115-940C300FB80E}" type="datetimeFigureOut">
              <a:rPr lang="uk-UA" smtClean="0"/>
              <a:t>16.01.2020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064-DFAC-4FC5-A501-8714724B53A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407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CF05-97FD-4A25-8115-940C300FB80E}" type="datetimeFigureOut">
              <a:rPr lang="uk-UA" smtClean="0"/>
              <a:t>16.01.2020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064-DFAC-4FC5-A501-8714724B53AB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9652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CF05-97FD-4A25-8115-940C300FB80E}" type="datetimeFigureOut">
              <a:rPr lang="uk-UA" smtClean="0"/>
              <a:t>16.01.2020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064-DFAC-4FC5-A501-8714724B53A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1054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CF05-97FD-4A25-8115-940C300FB80E}" type="datetimeFigureOut">
              <a:rPr lang="uk-UA" smtClean="0"/>
              <a:t>16.01.2020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064-DFAC-4FC5-A501-8714724B53AB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4929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CF05-97FD-4A25-8115-940C300FB80E}" type="datetimeFigureOut">
              <a:rPr lang="uk-UA" smtClean="0"/>
              <a:t>16.01.2020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064-DFAC-4FC5-A501-8714724B53A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7259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CF05-97FD-4A25-8115-940C300FB80E}" type="datetimeFigureOut">
              <a:rPr lang="uk-UA" smtClean="0"/>
              <a:t>16.01.2020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064-DFAC-4FC5-A501-8714724B53A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7381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CF05-97FD-4A25-8115-940C300FB80E}" type="datetimeFigureOut">
              <a:rPr lang="uk-UA" smtClean="0"/>
              <a:t>16.01.2020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064-DFAC-4FC5-A501-8714724B53A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9780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CF05-97FD-4A25-8115-940C300FB80E}" type="datetimeFigureOut">
              <a:rPr lang="uk-UA" smtClean="0"/>
              <a:t>16.01.2020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064-DFAC-4FC5-A501-8714724B53A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025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CF05-97FD-4A25-8115-940C300FB80E}" type="datetimeFigureOut">
              <a:rPr lang="uk-UA" smtClean="0"/>
              <a:t>16.01.2020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064-DFAC-4FC5-A501-8714724B53A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6987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CF05-97FD-4A25-8115-940C300FB80E}" type="datetimeFigureOut">
              <a:rPr lang="uk-UA" smtClean="0"/>
              <a:t>16.01.2020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064-DFAC-4FC5-A501-8714724B53A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089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CF05-97FD-4A25-8115-940C300FB80E}" type="datetimeFigureOut">
              <a:rPr lang="uk-UA" smtClean="0"/>
              <a:t>16.01.2020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064-DFAC-4FC5-A501-8714724B53A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087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CF05-97FD-4A25-8115-940C300FB80E}" type="datetimeFigureOut">
              <a:rPr lang="uk-UA" smtClean="0"/>
              <a:t>16.01.2020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064-DFAC-4FC5-A501-8714724B53A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5774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CF05-97FD-4A25-8115-940C300FB80E}" type="datetimeFigureOut">
              <a:rPr lang="uk-UA" smtClean="0"/>
              <a:t>16.01.2020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064-DFAC-4FC5-A501-8714724B53A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235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CF05-97FD-4A25-8115-940C300FB80E}" type="datetimeFigureOut">
              <a:rPr lang="uk-UA" smtClean="0"/>
              <a:t>16.01.2020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064-DFAC-4FC5-A501-8714724B53A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1513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FCF05-97FD-4A25-8115-940C300FB80E}" type="datetimeFigureOut">
              <a:rPr lang="uk-UA" smtClean="0"/>
              <a:t>16.01.2020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3064-DFAC-4FC5-A501-8714724B53A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5404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5593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FCF05-97FD-4A25-8115-940C300FB80E}" type="datetimeFigureOut">
              <a:rPr lang="uk-UA" smtClean="0"/>
              <a:t>16.01.2020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FC53064-DFAC-4FC5-A501-8714724B53A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32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  <p:sldLayoutId id="2147483886" r:id="rId13"/>
    <p:sldLayoutId id="2147483887" r:id="rId14"/>
    <p:sldLayoutId id="2147483888" r:id="rId15"/>
    <p:sldLayoutId id="21474838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kyivtest.org.ua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Прямокутник 7"/>
          <p:cNvSpPr>
            <a:spLocks noChangeArrowheads="1"/>
          </p:cNvSpPr>
          <p:nvPr/>
        </p:nvSpPr>
        <p:spPr bwMode="auto">
          <a:xfrm>
            <a:off x="272948" y="1276810"/>
            <a:ext cx="9360104" cy="5262979"/>
          </a:xfrm>
          <a:prstGeom prst="rect">
            <a:avLst/>
          </a:prstGeom>
          <a:solidFill>
            <a:schemeClr val="bg1">
              <a:lumMod val="85000"/>
              <a:alpha val="84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  <a:extLst/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uk-UA" altLang="uk-UA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 України від 01.07.2014 року №  1556-VІІ «Про вищу освіту» (статті 44 і 45)</a:t>
            </a:r>
          </a:p>
          <a:p>
            <a:pPr marL="0" indent="0" algn="just">
              <a:spcBef>
                <a:spcPct val="0"/>
              </a:spcBef>
              <a:buNone/>
            </a:pPr>
            <a:endParaRPr lang="uk-UA" altLang="uk-UA" sz="16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uk-UA" altLang="uk-UA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Наказ Міністерства освіти і науки України від 10.01.2017 № 25 «Деякі питання нормативного забезпечення зовнішнього незалежного оцінювання результатів навчання, здобутих на основі повної загальної середньої освіти», зареєстрований в Міністерстві юстиції України 27 січня 2017 р. за №118/29986 (із змінами і доповненнями, внесеними  наказом Міністерства освіти і науки України від 15 листопада 2017 року № 1487)</a:t>
            </a:r>
          </a:p>
          <a:p>
            <a:pPr marL="0" indent="0" algn="just">
              <a:spcBef>
                <a:spcPct val="0"/>
              </a:spcBef>
              <a:buNone/>
            </a:pPr>
            <a:endParaRPr lang="uk-UA" altLang="uk-UA" sz="16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uk-UA" altLang="uk-UA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Наказ Міністерства освіти і науки України від 07.12.2018 № 1353 «Про внесення змін до деяких нормативно-правових актів щодо зовнішнього незалежного оцінювання»</a:t>
            </a:r>
          </a:p>
          <a:p>
            <a:pPr marL="0" indent="0" algn="just">
              <a:spcBef>
                <a:spcPct val="0"/>
              </a:spcBef>
              <a:buNone/>
            </a:pPr>
            <a:endParaRPr lang="uk-UA" altLang="uk-UA" sz="16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uk-UA" altLang="ru-RU" sz="1600" kern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Календарний </a:t>
            </a:r>
            <a:r>
              <a:rPr lang="uk-UA" altLang="ru-RU" sz="1600" kern="0" dirty="0">
                <a:solidFill>
                  <a:srgbClr val="002060"/>
                </a:solidFill>
                <a:latin typeface="Times New Roman" panose="02020603050405020304" pitchFamily="18" charset="0"/>
              </a:rPr>
              <a:t>план підготовки та проведення зовнішнього незалежного оцінювання результатів навчання, здобутих на основі повної загальної середньої освіти, затверджений наказом Міністерства освіти і науки України від 19.07.2019  № 947 «Про підготовку та проведення в 2020 році зовнішнього незалежного оцінювання результатів навчання, здобутих на основі повної загальної середньої освіти</a:t>
            </a:r>
            <a:r>
              <a:rPr lang="uk-UA" altLang="ru-RU" sz="1600" kern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»</a:t>
            </a:r>
          </a:p>
          <a:p>
            <a:pPr marL="0" indent="0" algn="just">
              <a:spcBef>
                <a:spcPct val="0"/>
              </a:spcBef>
              <a:buNone/>
            </a:pPr>
            <a:endParaRPr lang="uk-UA" altLang="ru-RU" sz="1600" kern="0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lvl="0" algn="just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uk-UA" altLang="ru-RU" sz="1600" kern="0" dirty="0">
                <a:solidFill>
                  <a:srgbClr val="002060"/>
                </a:solidFill>
                <a:latin typeface="Times New Roman" panose="02020603050405020304" pitchFamily="18" charset="0"/>
              </a:rPr>
              <a:t>Наказ МОН України від </a:t>
            </a:r>
            <a:r>
              <a:rPr lang="uk-UA" altLang="ru-RU" sz="1600" kern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11.05.2019 </a:t>
            </a:r>
            <a:r>
              <a:rPr lang="uk-UA" altLang="ru-RU" sz="1600" kern="0" dirty="0">
                <a:solidFill>
                  <a:srgbClr val="002060"/>
                </a:solidFill>
                <a:latin typeface="Times New Roman" panose="02020603050405020304" pitchFamily="18" charset="0"/>
              </a:rPr>
              <a:t>№ 635 «Деякі питання проведення в 2020 році зовнішнього незалежного оцінювання результатів навчання, здобутих на основі повної загальної середньої освіти</a:t>
            </a:r>
            <a:r>
              <a:rPr lang="uk-UA" altLang="ru-RU" sz="1600" kern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»</a:t>
            </a:r>
          </a:p>
          <a:p>
            <a:pPr marL="0" lvl="0" indent="0" algn="just">
              <a:spcBef>
                <a:spcPct val="0"/>
              </a:spcBef>
              <a:buNone/>
            </a:pPr>
            <a:endParaRPr lang="uk-UA" altLang="ru-RU" sz="1600" kern="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lvl="0" algn="just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uk-UA" altLang="ru-RU" sz="1600" kern="0" dirty="0">
                <a:solidFill>
                  <a:srgbClr val="002060"/>
                </a:solidFill>
                <a:latin typeface="Times New Roman" panose="02020603050405020304" pitchFamily="18" charset="0"/>
              </a:rPr>
              <a:t>Наказ Українського центру оцінювання якості освіти від 10.10.2019 №139 «Про проведення пробного зовнішнього незалежного оцінювання в 2020 році</a:t>
            </a:r>
            <a:r>
              <a:rPr lang="uk-UA" altLang="ru-RU" sz="1600" kern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»</a:t>
            </a:r>
            <a:endParaRPr lang="uk-UA" altLang="ru-RU" sz="1600" kern="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9614" y="772942"/>
            <a:ext cx="8015654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НОРМАТИВНІ ДОКУМЕНТИ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66" y="0"/>
            <a:ext cx="1416695" cy="100773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00021" y="372832"/>
            <a:ext cx="8015654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ЗНО-2020</a:t>
            </a:r>
            <a:endParaRPr lang="uk-UA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61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948" y="1061810"/>
            <a:ext cx="8910099" cy="5796189"/>
          </a:xfrm>
          <a:prstGeom prst="rect">
            <a:avLst/>
          </a:prstGeom>
        </p:spPr>
      </p:pic>
      <p:sp>
        <p:nvSpPr>
          <p:cNvPr id="60" name="Овал 59"/>
          <p:cNvSpPr/>
          <p:nvPr/>
        </p:nvSpPr>
        <p:spPr>
          <a:xfrm>
            <a:off x="2915191" y="230849"/>
            <a:ext cx="3853544" cy="84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7705" y="409835"/>
            <a:ext cx="2808515" cy="542316"/>
          </a:xfrm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sz="3200" dirty="0">
                <a:solidFill>
                  <a:srgbClr val="7030A0"/>
                </a:solidFill>
                <a:latin typeface="Century Schoolbook" panose="02040604050505020304" pitchFamily="18" charset="0"/>
              </a:rPr>
              <a:t>Пробне ЗНО</a:t>
            </a:r>
            <a:endParaRPr lang="ru-RU" sz="3200" dirty="0">
              <a:solidFill>
                <a:srgbClr val="7030A0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731" y="173759"/>
            <a:ext cx="1486439" cy="899015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1268104" y="1281128"/>
            <a:ext cx="7794024" cy="467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altLang="ru-RU" dirty="0">
                <a:solidFill>
                  <a:srgbClr val="002060"/>
                </a:solidFill>
                <a:latin typeface="Times New Roman" panose="02020603050405020304" pitchFamily="18" charset="0"/>
                <a:ea typeface="Gulim"/>
                <a:cs typeface="Times New Roman" panose="02020603050405020304" pitchFamily="18" charset="0"/>
              </a:rPr>
              <a:t>             </a:t>
            </a:r>
            <a:r>
              <a:rPr lang="en-US" alt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Gulim"/>
                <a:cs typeface="Times New Roman" panose="02020603050405020304" pitchFamily="18" charset="0"/>
              </a:rPr>
              <a:t>         </a:t>
            </a:r>
            <a:r>
              <a:rPr lang="uk-UA" alt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Gulim"/>
                <a:cs typeface="Times New Roman" panose="02020603050405020304" pitchFamily="18" charset="0"/>
              </a:rPr>
              <a:t> </a:t>
            </a:r>
            <a:r>
              <a:rPr lang="uk-UA" altLang="ru-RU" sz="24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Gulim"/>
                <a:cs typeface="Times New Roman" panose="02020603050405020304" pitchFamily="18" charset="0"/>
              </a:rPr>
              <a:t>Пробне ЗНО дає можливість</a:t>
            </a:r>
            <a:r>
              <a:rPr lang="uk-UA" altLang="ru-RU" sz="28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Gulim"/>
                <a:cs typeface="Times New Roman" panose="02020603050405020304" pitchFamily="18" charset="0"/>
              </a:rPr>
              <a:t>:</a:t>
            </a:r>
            <a:r>
              <a:rPr lang="uk-UA" altLang="ru-RU" sz="42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Gulim"/>
                <a:cs typeface="Times New Roman" panose="02020603050405020304" pitchFamily="18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uk-UA" altLang="ru-RU" i="1" kern="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Gulim"/>
              <a:cs typeface="Times New Roman" panose="02020603050405020304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60000"/>
              </a:spcAft>
              <a:buClr>
                <a:srgbClr val="003399"/>
              </a:buClr>
              <a:buFont typeface="Wingdings" panose="05000000000000000000" pitchFamily="2" charset="2"/>
              <a:buChar char="Ø"/>
              <a:defRPr/>
            </a:pPr>
            <a:r>
              <a:rPr lang="uk-UA" altLang="ru-RU" kern="0" dirty="0">
                <a:solidFill>
                  <a:srgbClr val="002060"/>
                </a:solidFill>
                <a:latin typeface="Times New Roman" panose="02020603050405020304" pitchFamily="18" charset="0"/>
                <a:ea typeface="Gulim"/>
                <a:cs typeface="Times New Roman" panose="02020603050405020304" pitchFamily="18" charset="0"/>
              </a:rPr>
              <a:t> </a:t>
            </a:r>
            <a:r>
              <a:rPr lang="uk-UA" altLang="ru-RU" kern="0" dirty="0">
                <a:latin typeface="Times New Roman" panose="02020603050405020304" pitchFamily="18" charset="0"/>
                <a:ea typeface="Gulim"/>
                <a:cs typeface="Times New Roman" panose="02020603050405020304" pitchFamily="18" charset="0"/>
              </a:rPr>
              <a:t>ознайомитися з процедурою проведення ЗНО</a:t>
            </a:r>
          </a:p>
          <a:p>
            <a:pPr lvl="0" fontAlgn="base">
              <a:spcBef>
                <a:spcPct val="0"/>
              </a:spcBef>
              <a:spcAft>
                <a:spcPct val="60000"/>
              </a:spcAft>
              <a:buClr>
                <a:srgbClr val="003399"/>
              </a:buClr>
              <a:buFont typeface="Wingdings" panose="05000000000000000000" pitchFamily="2" charset="2"/>
              <a:buChar char="Ø"/>
              <a:defRPr/>
            </a:pPr>
            <a:r>
              <a:rPr lang="uk-UA" altLang="ru-RU" kern="0" dirty="0">
                <a:latin typeface="Times New Roman" panose="02020603050405020304" pitchFamily="18" charset="0"/>
                <a:ea typeface="Gulim"/>
                <a:cs typeface="Times New Roman" panose="02020603050405020304" pitchFamily="18" charset="0"/>
              </a:rPr>
              <a:t> підготуватися психологічно до проходження ЗНО</a:t>
            </a:r>
            <a:endParaRPr lang="en-US" altLang="ru-RU" kern="0" dirty="0">
              <a:latin typeface="Times New Roman" panose="02020603050405020304" pitchFamily="18" charset="0"/>
              <a:ea typeface="Gulim"/>
              <a:cs typeface="Times New Roman" panose="02020603050405020304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60000"/>
              </a:spcAft>
              <a:buClr>
                <a:srgbClr val="003399"/>
              </a:buClr>
              <a:buFont typeface="Wingdings" panose="05000000000000000000" pitchFamily="2" charset="2"/>
              <a:buChar char="Ø"/>
              <a:defRPr/>
            </a:pPr>
            <a:r>
              <a:rPr lang="uk-UA" altLang="ru-RU" kern="0" dirty="0">
                <a:latin typeface="Times New Roman" panose="02020603050405020304" pitchFamily="18" charset="0"/>
                <a:ea typeface="Gulim"/>
                <a:cs typeface="Times New Roman" panose="02020603050405020304" pitchFamily="18" charset="0"/>
              </a:rPr>
              <a:t> ознайомитися з форматами сертифікаційних робіт</a:t>
            </a:r>
          </a:p>
          <a:p>
            <a:pPr lvl="0" fontAlgn="base">
              <a:spcBef>
                <a:spcPct val="0"/>
              </a:spcBef>
              <a:spcAft>
                <a:spcPct val="60000"/>
              </a:spcAft>
              <a:buClr>
                <a:srgbClr val="003399"/>
              </a:buClr>
              <a:buFont typeface="Wingdings" panose="05000000000000000000" pitchFamily="2" charset="2"/>
              <a:buChar char="Ø"/>
              <a:defRPr/>
            </a:pPr>
            <a:r>
              <a:rPr lang="uk-UA" altLang="ru-RU" kern="0" dirty="0">
                <a:latin typeface="Times New Roman" panose="02020603050405020304" pitchFamily="18" charset="0"/>
                <a:ea typeface="Gulim"/>
                <a:cs typeface="Times New Roman" panose="02020603050405020304" pitchFamily="18" charset="0"/>
              </a:rPr>
              <a:t> орієнтуватися в різних формах завдань</a:t>
            </a:r>
          </a:p>
          <a:p>
            <a:pPr lvl="0" fontAlgn="base">
              <a:spcBef>
                <a:spcPct val="0"/>
              </a:spcBef>
              <a:spcAft>
                <a:spcPct val="60000"/>
              </a:spcAft>
              <a:buClr>
                <a:srgbClr val="003399"/>
              </a:buClr>
              <a:buFont typeface="Wingdings" panose="05000000000000000000" pitchFamily="2" charset="2"/>
              <a:buChar char="Ø"/>
              <a:defRPr/>
            </a:pPr>
            <a:r>
              <a:rPr lang="uk-UA" altLang="ru-RU" kern="0" dirty="0">
                <a:latin typeface="Times New Roman" panose="02020603050405020304" pitchFamily="18" charset="0"/>
                <a:ea typeface="Gulim"/>
                <a:cs typeface="Times New Roman" panose="02020603050405020304" pitchFamily="18" charset="0"/>
              </a:rPr>
              <a:t> розрахувати час на виконання частин сертифікаційної роботи</a:t>
            </a:r>
          </a:p>
          <a:p>
            <a:pPr lvl="0" fontAlgn="base">
              <a:spcBef>
                <a:spcPct val="0"/>
              </a:spcBef>
              <a:spcAft>
                <a:spcPct val="60000"/>
              </a:spcAft>
              <a:buClr>
                <a:srgbClr val="003399"/>
              </a:buClr>
              <a:buFont typeface="Wingdings" panose="05000000000000000000" pitchFamily="2" charset="2"/>
              <a:buChar char="Ø"/>
              <a:defRPr/>
            </a:pPr>
            <a:r>
              <a:rPr lang="uk-UA" altLang="ru-RU" kern="0" dirty="0">
                <a:latin typeface="Times New Roman" panose="02020603050405020304" pitchFamily="18" charset="0"/>
                <a:ea typeface="Gulim"/>
                <a:cs typeface="Times New Roman" panose="02020603050405020304" pitchFamily="18" charset="0"/>
              </a:rPr>
              <a:t> потренуватися в заповненні бланків відповідей</a:t>
            </a:r>
            <a:endParaRPr lang="en-US" altLang="ru-RU" kern="0" dirty="0">
              <a:latin typeface="Times New Roman" panose="02020603050405020304" pitchFamily="18" charset="0"/>
              <a:ea typeface="Gulim"/>
              <a:cs typeface="Times New Roman" panose="02020603050405020304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60000"/>
              </a:spcAft>
              <a:buClr>
                <a:srgbClr val="003399"/>
              </a:buClr>
              <a:buFont typeface="Wingdings" panose="05000000000000000000" pitchFamily="2" charset="2"/>
              <a:buChar char="Ø"/>
              <a:defRPr/>
            </a:pPr>
            <a:r>
              <a:rPr lang="uk-UA" altLang="ru-RU" kern="0" dirty="0">
                <a:latin typeface="Times New Roman" panose="02020603050405020304" pitchFamily="18" charset="0"/>
                <a:ea typeface="Gulim"/>
                <a:cs typeface="Times New Roman" panose="02020603050405020304" pitchFamily="18" charset="0"/>
              </a:rPr>
              <a:t> отримати результат за виконання завдань пробного ЗНО</a:t>
            </a:r>
          </a:p>
          <a:p>
            <a:pPr>
              <a:defRPr/>
            </a:pPr>
            <a:endParaRPr lang="uk-UA" altLang="ko-KR" dirty="0">
              <a:solidFill>
                <a:srgbClr val="002060"/>
              </a:solidFill>
              <a:latin typeface="Century Schoolbook" panose="02040604050505020304" pitchFamily="18" charset="0"/>
              <a:ea typeface="Gulim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uk-UA" altLang="ko-KR" dirty="0">
              <a:solidFill>
                <a:srgbClr val="002060"/>
              </a:solidFill>
              <a:latin typeface="Century Schoolbook" panose="02040604050505020304" pitchFamily="18" charset="0"/>
              <a:ea typeface="Gulim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22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кутник 16"/>
          <p:cNvSpPr/>
          <p:nvPr/>
        </p:nvSpPr>
        <p:spPr>
          <a:xfrm>
            <a:off x="1226787" y="2642156"/>
            <a:ext cx="5050064" cy="14919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0" name="Овал 59"/>
          <p:cNvSpPr/>
          <p:nvPr/>
        </p:nvSpPr>
        <p:spPr>
          <a:xfrm>
            <a:off x="2262052" y="201211"/>
            <a:ext cx="5577839" cy="84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98075" y="351014"/>
            <a:ext cx="3788229" cy="542316"/>
          </a:xfrm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sz="3200" dirty="0">
                <a:solidFill>
                  <a:srgbClr val="7030A0"/>
                </a:solidFill>
                <a:latin typeface="Century Schoolbook" panose="02040604050505020304" pitchFamily="18" charset="0"/>
              </a:rPr>
              <a:t>Пробне ЗНО–2020</a:t>
            </a:r>
            <a:endParaRPr lang="ru-RU" sz="3200" dirty="0">
              <a:solidFill>
                <a:srgbClr val="7030A0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731" y="173759"/>
            <a:ext cx="1486439" cy="899015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1386841" y="1204769"/>
            <a:ext cx="76417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altLang="ru-RU" dirty="0">
                <a:solidFill>
                  <a:srgbClr val="002060"/>
                </a:solidFill>
                <a:latin typeface="Century Schoolbook" panose="02040604050505020304" pitchFamily="18" charset="0"/>
                <a:ea typeface="Gulim"/>
                <a:cs typeface="Times New Roman" panose="02020603050405020304" pitchFamily="18" charset="0"/>
              </a:rPr>
              <a:t> </a:t>
            </a:r>
            <a:endParaRPr lang="uk-UA" altLang="ru-RU" kern="0" dirty="0">
              <a:solidFill>
                <a:srgbClr val="002060"/>
              </a:solidFill>
              <a:latin typeface="Century Schoolbook" panose="02040604050505020304" pitchFamily="18" charset="0"/>
              <a:ea typeface="Gulim"/>
            </a:endParaRPr>
          </a:p>
          <a:p>
            <a:pPr>
              <a:defRPr/>
            </a:pPr>
            <a:endParaRPr lang="uk-UA" altLang="ko-KR" dirty="0">
              <a:solidFill>
                <a:srgbClr val="002060"/>
              </a:solidFill>
              <a:latin typeface="Century Schoolbook" panose="02040604050505020304" pitchFamily="18" charset="0"/>
              <a:ea typeface="Gulim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uk-UA" altLang="ko-KR" dirty="0">
              <a:solidFill>
                <a:srgbClr val="002060"/>
              </a:solidFill>
              <a:latin typeface="Century Schoolbook" panose="02040604050505020304" pitchFamily="18" charset="0"/>
              <a:ea typeface="Gulim"/>
              <a:cs typeface="Times New Roman" panose="02020603050405020304" pitchFamily="18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1219200" y="1265010"/>
            <a:ext cx="293126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buClr>
                <a:srgbClr val="0000FF"/>
              </a:buClr>
              <a:defRPr/>
            </a:pPr>
            <a:r>
              <a:rPr lang="uk-UA" altLang="ru-RU" dirty="0">
                <a:solidFill>
                  <a:srgbClr val="002060"/>
                </a:solidFill>
                <a:latin typeface="Century Schoolbook" panose="02040604050505020304" pitchFamily="18" charset="0"/>
                <a:ea typeface="Gulim"/>
              </a:rPr>
              <a:t>Реєстрація</a:t>
            </a:r>
          </a:p>
          <a:p>
            <a:pPr lvl="0" algn="ctr" fontAlgn="base">
              <a:spcBef>
                <a:spcPct val="0"/>
              </a:spcBef>
              <a:buClr>
                <a:srgbClr val="0000FF"/>
              </a:buClr>
              <a:defRPr/>
            </a:pPr>
            <a:r>
              <a:rPr lang="uk-UA" altLang="ru-RU" dirty="0">
                <a:solidFill>
                  <a:srgbClr val="4D4D4D"/>
                </a:solidFill>
                <a:latin typeface="Century Schoolbook" panose="02040604050505020304" pitchFamily="18" charset="0"/>
                <a:ea typeface="Gulim"/>
              </a:rPr>
              <a:t> </a:t>
            </a:r>
            <a:r>
              <a:rPr lang="uk-UA" alt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  <a:ea typeface="Gulim"/>
              </a:rPr>
              <a:t>з 03 по 24 січня</a:t>
            </a:r>
          </a:p>
          <a:p>
            <a:pPr algn="ctr" fontAlgn="base">
              <a:spcBef>
                <a:spcPct val="0"/>
              </a:spcBef>
              <a:buClr>
                <a:srgbClr val="0000FF"/>
              </a:buClr>
              <a:defRPr/>
            </a:pPr>
            <a:r>
              <a:rPr lang="uk-UA" altLang="ru-RU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  <a:ea typeface="Gulim"/>
              </a:rPr>
              <a:t> </a:t>
            </a:r>
            <a:r>
              <a:rPr lang="uk-UA" altLang="ru-RU" dirty="0">
                <a:solidFill>
                  <a:srgbClr val="002060"/>
                </a:solidFill>
                <a:latin typeface="Century Schoolbook" panose="02040604050505020304" pitchFamily="18" charset="0"/>
                <a:ea typeface="Gulim"/>
              </a:rPr>
              <a:t>на сайті КРЦОЯО</a:t>
            </a:r>
          </a:p>
          <a:p>
            <a:pPr algn="ctr" fontAlgn="base">
              <a:spcBef>
                <a:spcPct val="0"/>
              </a:spcBef>
              <a:buClr>
                <a:srgbClr val="0000FF"/>
              </a:buClr>
              <a:defRPr/>
            </a:pPr>
            <a:r>
              <a:rPr lang="en-US" b="1" dirty="0">
                <a:hlinkClick r:id="rId4"/>
              </a:rPr>
              <a:t>https://kyivtest.org.ua</a:t>
            </a:r>
            <a:endParaRPr lang="uk-UA" altLang="ru-RU" dirty="0">
              <a:solidFill>
                <a:srgbClr val="002060"/>
              </a:solidFill>
              <a:latin typeface="Century Schoolbook" panose="02040604050505020304" pitchFamily="18" charset="0"/>
              <a:ea typeface="Guli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26787" y="4398908"/>
            <a:ext cx="7682049" cy="12618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2C16CC"/>
              </a:buClr>
              <a:defRPr/>
            </a:pPr>
            <a:r>
              <a:rPr lang="uk-UA" alt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21.03.2020</a:t>
            </a:r>
            <a:r>
              <a:rPr lang="uk-UA" altLang="ru-RU" sz="2000" b="1" dirty="0">
                <a:latin typeface="Century Schoolbook" panose="02040604050505020304" pitchFamily="18" charset="0"/>
              </a:rPr>
              <a:t> </a:t>
            </a:r>
            <a:r>
              <a:rPr lang="uk-UA" altLang="ru-RU" sz="2000" b="1" dirty="0">
                <a:solidFill>
                  <a:srgbClr val="690731"/>
                </a:solidFill>
                <a:latin typeface="Century Schoolbook" panose="02040604050505020304" pitchFamily="18" charset="0"/>
              </a:rPr>
              <a:t>– </a:t>
            </a:r>
            <a:r>
              <a:rPr lang="uk-UA" altLang="ru-RU" dirty="0">
                <a:latin typeface="Century Schoolbook" panose="02040604050505020304" pitchFamily="18" charset="0"/>
              </a:rPr>
              <a:t>українська мова і література</a:t>
            </a:r>
          </a:p>
          <a:p>
            <a:pPr marL="0" lvl="1">
              <a:buClr>
                <a:srgbClr val="000099"/>
              </a:buClr>
              <a:tabLst>
                <a:tab pos="892175" algn="l"/>
              </a:tabLst>
              <a:defRPr/>
            </a:pPr>
            <a:r>
              <a:rPr lang="uk-UA" alt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28.03.2020</a:t>
            </a:r>
            <a:r>
              <a:rPr lang="uk-UA" altLang="ru-RU" sz="2000" b="1" dirty="0">
                <a:solidFill>
                  <a:srgbClr val="A14F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 </a:t>
            </a:r>
            <a:r>
              <a:rPr lang="uk-UA" altLang="ru-RU" sz="2000" b="1" dirty="0">
                <a:solidFill>
                  <a:srgbClr val="690731"/>
                </a:solidFill>
                <a:latin typeface="Century Schoolbook" panose="02040604050505020304" pitchFamily="18" charset="0"/>
              </a:rPr>
              <a:t>– </a:t>
            </a:r>
            <a:r>
              <a:rPr lang="uk-UA" altLang="ru-RU" dirty="0">
                <a:latin typeface="Century Schoolbook" panose="02040604050505020304" pitchFamily="18" charset="0"/>
              </a:rPr>
              <a:t>математика, історія України, біологія, географія, хімія, фізика,  англійська</a:t>
            </a:r>
            <a:r>
              <a:rPr lang="en-US" altLang="ru-RU" dirty="0">
                <a:latin typeface="Century Schoolbook" panose="02040604050505020304" pitchFamily="18" charset="0"/>
              </a:rPr>
              <a:t> </a:t>
            </a:r>
            <a:r>
              <a:rPr lang="uk-UA" altLang="ru-RU" dirty="0">
                <a:latin typeface="Century Schoolbook" panose="02040604050505020304" pitchFamily="18" charset="0"/>
              </a:rPr>
              <a:t>мова, німецька</a:t>
            </a:r>
            <a:r>
              <a:rPr lang="en-US" altLang="ru-RU" dirty="0">
                <a:latin typeface="Century Schoolbook" panose="02040604050505020304" pitchFamily="18" charset="0"/>
              </a:rPr>
              <a:t> </a:t>
            </a:r>
            <a:r>
              <a:rPr lang="uk-UA" altLang="ru-RU" dirty="0">
                <a:latin typeface="Century Schoolbook" panose="02040604050505020304" pitchFamily="18" charset="0"/>
              </a:rPr>
              <a:t>мова, французька мова</a:t>
            </a:r>
            <a:r>
              <a:rPr lang="en-US" altLang="ru-RU" dirty="0">
                <a:latin typeface="Century Schoolbook" panose="02040604050505020304" pitchFamily="18" charset="0"/>
              </a:rPr>
              <a:t>,</a:t>
            </a:r>
            <a:r>
              <a:rPr lang="uk-UA" altLang="ru-RU" dirty="0">
                <a:latin typeface="Century Schoolbook" panose="02040604050505020304" pitchFamily="18" charset="0"/>
              </a:rPr>
              <a:t> іспанська</a:t>
            </a:r>
            <a:r>
              <a:rPr lang="en-US" altLang="ru-RU" dirty="0">
                <a:latin typeface="Century Schoolbook" panose="02040604050505020304" pitchFamily="18" charset="0"/>
              </a:rPr>
              <a:t> </a:t>
            </a:r>
            <a:r>
              <a:rPr lang="uk-UA" altLang="ru-RU" dirty="0">
                <a:latin typeface="Century Schoolbook" panose="02040604050505020304" pitchFamily="18" charset="0"/>
              </a:rPr>
              <a:t>мова</a:t>
            </a:r>
          </a:p>
        </p:txBody>
      </p:sp>
      <p:sp>
        <p:nvSpPr>
          <p:cNvPr id="8" name="Прямокутник 7"/>
          <p:cNvSpPr/>
          <p:nvPr/>
        </p:nvSpPr>
        <p:spPr>
          <a:xfrm>
            <a:off x="4222888" y="1381586"/>
            <a:ext cx="4973365" cy="954107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buClr>
                <a:srgbClr val="0000FF"/>
              </a:buClr>
              <a:defRPr/>
            </a:pPr>
            <a:r>
              <a:rPr lang="uk-UA" altLang="ru-RU" dirty="0">
                <a:solidFill>
                  <a:srgbClr val="002060"/>
                </a:solidFill>
                <a:latin typeface="Century Schoolbook" panose="02040604050505020304" pitchFamily="18" charset="0"/>
                <a:ea typeface="Gulim"/>
              </a:rPr>
              <a:t>Реєстрація для проходження ПЗНО </a:t>
            </a:r>
          </a:p>
          <a:p>
            <a:pPr lvl="0" algn="ctr" fontAlgn="base">
              <a:spcBef>
                <a:spcPct val="0"/>
              </a:spcBef>
              <a:buClr>
                <a:srgbClr val="0000FF"/>
              </a:buClr>
              <a:defRPr/>
            </a:pPr>
            <a:r>
              <a:rPr lang="uk-UA" altLang="ru-RU" sz="2000" b="1" dirty="0">
                <a:solidFill>
                  <a:srgbClr val="002060"/>
                </a:solidFill>
                <a:latin typeface="Century Schoolbook" panose="02040604050505020304" pitchFamily="18" charset="0"/>
                <a:ea typeface="Gulim"/>
              </a:rPr>
              <a:t>не передбачає </a:t>
            </a:r>
            <a:r>
              <a:rPr lang="uk-UA" altLang="ru-RU" dirty="0">
                <a:solidFill>
                  <a:srgbClr val="002060"/>
                </a:solidFill>
                <a:latin typeface="Century Schoolbook" panose="02040604050505020304" pitchFamily="18" charset="0"/>
                <a:ea typeface="Gulim"/>
              </a:rPr>
              <a:t>автоматичної  реєстрації для участі в основній сесії ЗНО</a:t>
            </a:r>
          </a:p>
        </p:txBody>
      </p:sp>
      <p:sp>
        <p:nvSpPr>
          <p:cNvPr id="9" name="Прямокутник 8"/>
          <p:cNvSpPr/>
          <p:nvPr/>
        </p:nvSpPr>
        <p:spPr>
          <a:xfrm>
            <a:off x="1330223" y="2774932"/>
            <a:ext cx="632384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altLang="ru-RU" b="1" dirty="0">
                <a:solidFill>
                  <a:srgbClr val="002060"/>
                </a:solidFill>
                <a:latin typeface="Century Schoolbook" panose="02040604050505020304" pitchFamily="18" charset="0"/>
                <a:ea typeface="Gulim"/>
              </a:rPr>
              <a:t>Щоб стати учасником ПЗНО потрібно: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altLang="ru-RU" dirty="0">
                <a:solidFill>
                  <a:srgbClr val="002060"/>
                </a:solidFill>
                <a:latin typeface="Century Schoolbook" panose="02040604050505020304" pitchFamily="18" charset="0"/>
                <a:ea typeface="Gulim"/>
              </a:rPr>
              <a:t>зареєструватися</a:t>
            </a:r>
            <a:r>
              <a:rPr lang="uk-UA" altLang="ru-RU" b="1" dirty="0">
                <a:solidFill>
                  <a:srgbClr val="002060"/>
                </a:solidFill>
                <a:latin typeface="Century Schoolbook" panose="02040604050505020304" pitchFamily="18" charset="0"/>
                <a:ea typeface="Gulim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altLang="ru-RU" dirty="0">
                <a:solidFill>
                  <a:srgbClr val="002060"/>
                </a:solidFill>
                <a:latin typeface="Century Schoolbook" panose="02040604050505020304" pitchFamily="18" charset="0"/>
                <a:ea typeface="Gulim"/>
              </a:rPr>
              <a:t>здійснити оплату не пізніше </a:t>
            </a:r>
            <a:r>
              <a:rPr lang="uk-UA" alt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  <a:ea typeface="Gulim"/>
              </a:rPr>
              <a:t>26.01.2020</a:t>
            </a:r>
            <a:r>
              <a:rPr lang="uk-UA" alt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  <a:ea typeface="Gulim"/>
              </a:rPr>
              <a:t> </a:t>
            </a:r>
            <a:endParaRPr lang="ru-RU" altLang="ru-RU" dirty="0">
              <a:solidFill>
                <a:srgbClr val="4D4D4D"/>
              </a:solidFill>
              <a:latin typeface="Century Schoolbook" panose="02040604050505020304" pitchFamily="18" charset="0"/>
              <a:ea typeface="Gulim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uk-UA" altLang="ru-RU" b="1" dirty="0">
              <a:solidFill>
                <a:srgbClr val="002060"/>
              </a:solidFill>
              <a:latin typeface="Century Schoolbook" panose="02040604050505020304" pitchFamily="18" charset="0"/>
              <a:ea typeface="Gulim"/>
            </a:endParaRPr>
          </a:p>
          <a:p>
            <a:endParaRPr lang="uk-UA" b="1" dirty="0"/>
          </a:p>
        </p:txBody>
      </p:sp>
      <p:sp>
        <p:nvSpPr>
          <p:cNvPr id="12" name="Прямокутник 11"/>
          <p:cNvSpPr/>
          <p:nvPr/>
        </p:nvSpPr>
        <p:spPr>
          <a:xfrm>
            <a:off x="6031137" y="2956545"/>
            <a:ext cx="29974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Aft>
                <a:spcPct val="0"/>
              </a:spcAft>
              <a:defRPr/>
            </a:pPr>
            <a:r>
              <a:rPr lang="uk-UA" altLang="ru-RU" sz="2000" b="1" dirty="0">
                <a:solidFill>
                  <a:srgbClr val="A14F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  <a:ea typeface="Gulim"/>
              </a:rPr>
              <a:t>Вартість</a:t>
            </a:r>
            <a:r>
              <a:rPr lang="ru-RU" altLang="ru-RU" sz="2000" b="1" dirty="0">
                <a:solidFill>
                  <a:srgbClr val="A14F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  <a:ea typeface="Gulim"/>
              </a:rPr>
              <a:t> ПЗНО  </a:t>
            </a:r>
          </a:p>
          <a:p>
            <a:pPr lvl="0" algn="ctr" fontAlgn="base">
              <a:spcAft>
                <a:spcPct val="0"/>
              </a:spcAft>
              <a:defRPr/>
            </a:pPr>
            <a:r>
              <a:rPr lang="uk-UA" altLang="ru-RU" sz="2000" b="1" dirty="0">
                <a:solidFill>
                  <a:srgbClr val="A14F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  <a:ea typeface="Gulim"/>
              </a:rPr>
              <a:t>150 грн 00 коп.</a:t>
            </a:r>
            <a:endParaRPr lang="ru-RU" altLang="ru-RU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  <a:ea typeface="Gulim"/>
            </a:endParaRPr>
          </a:p>
        </p:txBody>
      </p:sp>
      <p:sp>
        <p:nvSpPr>
          <p:cNvPr id="14" name="Прямокутник 13"/>
          <p:cNvSpPr/>
          <p:nvPr/>
        </p:nvSpPr>
        <p:spPr>
          <a:xfrm>
            <a:off x="1226787" y="5995712"/>
            <a:ext cx="7363024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ct val="40000"/>
              </a:spcAft>
              <a:buClr>
                <a:srgbClr val="2C16CC"/>
              </a:buClr>
              <a:defRPr/>
            </a:pPr>
            <a:r>
              <a:rPr lang="uk-UA" altLang="ru-RU" b="1" dirty="0">
                <a:solidFill>
                  <a:srgbClr val="002060"/>
                </a:solidFill>
                <a:latin typeface="Century Schoolbook" panose="02040604050505020304" pitchFamily="18" charset="0"/>
              </a:rPr>
              <a:t>Можна скласти лише один предмет в день тестування</a:t>
            </a: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3035" y="5753283"/>
            <a:ext cx="231930" cy="484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41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1250836" y="4245816"/>
            <a:ext cx="7830028" cy="158418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0" name="Прямокутник 9"/>
          <p:cNvSpPr/>
          <p:nvPr/>
        </p:nvSpPr>
        <p:spPr>
          <a:xfrm>
            <a:off x="1222839" y="2716178"/>
            <a:ext cx="7849632" cy="10809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" name="Прямокутник 4"/>
          <p:cNvSpPr/>
          <p:nvPr/>
        </p:nvSpPr>
        <p:spPr>
          <a:xfrm>
            <a:off x="1222839" y="1676506"/>
            <a:ext cx="7886022" cy="6961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0" name="Овал 59"/>
          <p:cNvSpPr/>
          <p:nvPr/>
        </p:nvSpPr>
        <p:spPr>
          <a:xfrm>
            <a:off x="1979429" y="233149"/>
            <a:ext cx="7501692" cy="10312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1748" y="502964"/>
            <a:ext cx="6191795" cy="518882"/>
          </a:xfrm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2800" dirty="0">
                <a:solidFill>
                  <a:srgbClr val="7030A0"/>
                </a:solidFill>
                <a:latin typeface="Century Schoolbook" panose="02040604050505020304" pitchFamily="18" charset="0"/>
              </a:rPr>
              <a:t>У день проходження ПЗНО–2020</a:t>
            </a:r>
            <a:endParaRPr lang="ru-RU" sz="2800" dirty="0">
              <a:solidFill>
                <a:srgbClr val="7030A0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949" y="173759"/>
            <a:ext cx="1433547" cy="899015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1186448" y="846535"/>
            <a:ext cx="7830028" cy="5250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altLang="ru-RU" dirty="0">
                <a:solidFill>
                  <a:srgbClr val="002060"/>
                </a:solidFill>
                <a:latin typeface="Century Schoolbook" panose="02040604050505020304" pitchFamily="18" charset="0"/>
                <a:ea typeface="Gulim"/>
                <a:cs typeface="Times New Roman" panose="02020603050405020304" pitchFamily="18" charset="0"/>
              </a:rPr>
              <a:t> </a:t>
            </a:r>
            <a:endParaRPr lang="uk-UA" altLang="ru-RU" sz="4200" b="1" i="1" u="sng" kern="0" dirty="0">
              <a:solidFill>
                <a:srgbClr val="2C16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anose="02040604050505020304" pitchFamily="18" charset="0"/>
              <a:ea typeface="Gulim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altLang="ru-RU" i="1" kern="0" dirty="0">
                <a:solidFill>
                  <a:srgbClr val="2C1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anose="02040604050505020304" pitchFamily="18" charset="0"/>
                <a:ea typeface="Gulim"/>
              </a:rPr>
              <a:t> </a:t>
            </a:r>
            <a:endParaRPr lang="uk-UA" altLang="ru-RU" kern="0" dirty="0">
              <a:solidFill>
                <a:srgbClr val="002060"/>
              </a:solidFill>
              <a:latin typeface="Century Schoolbook" panose="02040604050505020304" pitchFamily="18" charset="0"/>
              <a:ea typeface="Gulim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2C16CC"/>
              </a:buClr>
              <a:defRPr/>
            </a:pPr>
            <a:r>
              <a:rPr lang="uk-UA" altLang="ru-RU" sz="1600" i="1" kern="0" dirty="0">
                <a:solidFill>
                  <a:srgbClr val="002060"/>
                </a:solidFill>
                <a:latin typeface="Century Schoolbook" panose="02040604050505020304" pitchFamily="18" charset="0"/>
              </a:rPr>
              <a:t> </a:t>
            </a:r>
            <a:br>
              <a:rPr lang="uk-UA" altLang="ru-RU" sz="1600" i="1" kern="0" dirty="0">
                <a:solidFill>
                  <a:srgbClr val="002060"/>
                </a:solidFill>
                <a:latin typeface="Century Schoolbook" panose="02040604050505020304" pitchFamily="18" charset="0"/>
              </a:rPr>
            </a:br>
            <a:r>
              <a:rPr lang="uk-UA" altLang="ru-RU" kern="0" dirty="0">
                <a:solidFill>
                  <a:srgbClr val="002060"/>
                </a:solidFill>
                <a:latin typeface="Century Schoolbook" panose="02040604050505020304" pitchFamily="18" charset="0"/>
              </a:rPr>
              <a:t>До </a:t>
            </a:r>
            <a:r>
              <a:rPr lang="uk-UA" altLang="ru-RU" sz="2000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02.03.2020</a:t>
            </a:r>
            <a:r>
              <a:rPr lang="uk-UA" altLang="ru-RU" kern="0" dirty="0">
                <a:solidFill>
                  <a:srgbClr val="002060"/>
                </a:solidFill>
                <a:latin typeface="Century Schoolbook" panose="02040604050505020304" pitchFamily="18" charset="0"/>
              </a:rPr>
              <a:t> з</a:t>
            </a:r>
            <a:r>
              <a:rPr lang="ru-RU" altLang="ru-RU" kern="0" dirty="0">
                <a:solidFill>
                  <a:srgbClr val="002060"/>
                </a:solidFill>
                <a:latin typeface="Century Schoolbook" panose="02040604050505020304" pitchFamily="18" charset="0"/>
              </a:rPr>
              <a:t>а</a:t>
            </a:r>
            <a:r>
              <a:rPr lang="uk-UA" altLang="ru-RU" kern="0" dirty="0">
                <a:solidFill>
                  <a:srgbClr val="002060"/>
                </a:solidFill>
                <a:latin typeface="Century Schoolbook" panose="02040604050505020304" pitchFamily="18" charset="0"/>
              </a:rPr>
              <a:t>прошення  у “Особистому кабінеті учасника пробного ЗНО” на сайті КРЦОЯО</a:t>
            </a:r>
          </a:p>
          <a:p>
            <a:pPr marL="34290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2C16CC"/>
              </a:buClr>
              <a:defRPr/>
            </a:pPr>
            <a:endParaRPr lang="uk-UA" altLang="ru-RU" sz="1600" i="1" kern="0" dirty="0">
              <a:solidFill>
                <a:srgbClr val="002060"/>
              </a:solidFill>
              <a:latin typeface="Century Schoolbook" panose="02040604050505020304" pitchFamily="18" charset="0"/>
            </a:endParaRP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2C16CC"/>
              </a:buClr>
              <a:defRPr/>
            </a:pPr>
            <a:r>
              <a:rPr lang="uk-UA" altLang="ru-RU" sz="1600" kern="0" dirty="0">
                <a:solidFill>
                  <a:srgbClr val="002060"/>
                </a:solidFill>
                <a:latin typeface="Century Schoolbook" panose="02040604050505020304" pitchFamily="18" charset="0"/>
              </a:rPr>
              <a:t> 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2C16CC"/>
              </a:buClr>
              <a:defRPr/>
            </a:pPr>
            <a:r>
              <a:rPr lang="uk-UA" altLang="ru-RU" kern="0" dirty="0">
                <a:solidFill>
                  <a:srgbClr val="002060"/>
                </a:solidFill>
                <a:latin typeface="Century Schoolbook" panose="02040604050505020304" pitchFamily="18" charset="0"/>
              </a:rPr>
              <a:t>У пункті проведення ПЗНО учасник повинен пред’явити: </a:t>
            </a:r>
          </a:p>
          <a:p>
            <a:pPr marL="742950" lvl="1" indent="-28575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0000"/>
              <a:buFont typeface="Wingdings" panose="05000000000000000000" pitchFamily="2" charset="2"/>
              <a:buChar char="Ø"/>
              <a:defRPr/>
            </a:pPr>
            <a:r>
              <a:rPr lang="uk-UA" altLang="ru-RU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паспортний документ;</a:t>
            </a:r>
          </a:p>
          <a:p>
            <a:pPr marL="742950" lvl="1" indent="-28575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0000"/>
              <a:buFont typeface="Wingdings" panose="05000000000000000000" pitchFamily="2" charset="2"/>
              <a:buChar char="Ø"/>
              <a:defRPr/>
            </a:pPr>
            <a:r>
              <a:rPr lang="uk-UA" altLang="ru-RU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запрошення</a:t>
            </a: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ABDC6"/>
              </a:buClr>
              <a:defRPr/>
            </a:pPr>
            <a:endParaRPr lang="uk-UA" altLang="ru-RU" sz="1600" i="1" kern="0" dirty="0">
              <a:solidFill>
                <a:srgbClr val="002060"/>
              </a:solidFill>
              <a:latin typeface="Century Schoolbook" panose="020406040505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2C16CC"/>
              </a:buClr>
              <a:defRPr/>
            </a:pPr>
            <a:r>
              <a:rPr lang="uk-UA" altLang="ru-RU" sz="1600" i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anose="02040604050505020304" pitchFamily="18" charset="0"/>
              </a:rPr>
              <a:t> </a:t>
            </a:r>
          </a:p>
          <a:p>
            <a:pPr lvl="0" fontAlgn="base">
              <a:spcAft>
                <a:spcPct val="0"/>
              </a:spcAft>
              <a:buClr>
                <a:srgbClr val="2C16CC"/>
              </a:buClr>
              <a:defRPr/>
            </a:pPr>
            <a:endParaRPr lang="uk-UA" altLang="ru-RU" sz="1600" i="1" kern="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anose="02040604050505020304" pitchFamily="18" charset="0"/>
            </a:endParaRPr>
          </a:p>
          <a:p>
            <a:pPr lvl="0" algn="ctr" fontAlgn="base">
              <a:spcAft>
                <a:spcPct val="0"/>
              </a:spcAft>
              <a:buClr>
                <a:srgbClr val="2C16CC"/>
              </a:buClr>
              <a:defRPr/>
            </a:pPr>
            <a:r>
              <a:rPr lang="uk-UA" altLang="ru-RU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    </a:t>
            </a:r>
            <a:r>
              <a:rPr lang="uk-UA" altLang="ru-RU" b="1" kern="0" dirty="0">
                <a:solidFill>
                  <a:srgbClr val="C00000"/>
                </a:solidFill>
                <a:latin typeface="Century Schoolbook" panose="02040604050505020304" pitchFamily="18" charset="0"/>
              </a:rPr>
              <a:t>У разі неучасті особи в ПЗНО сплачені кошти НЕ повертаються</a:t>
            </a:r>
          </a:p>
          <a:p>
            <a:pPr lvl="0" fontAlgn="base">
              <a:spcAft>
                <a:spcPct val="0"/>
              </a:spcAft>
              <a:buClr>
                <a:srgbClr val="2C16CC"/>
              </a:buClr>
              <a:defRPr/>
            </a:pPr>
            <a:endParaRPr lang="uk-UA" altLang="ru-RU" kern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  <a:p>
            <a:pPr lvl="0" algn="ctr" fontAlgn="base">
              <a:spcAft>
                <a:spcPct val="0"/>
              </a:spcAft>
              <a:buClr>
                <a:srgbClr val="2C16CC"/>
              </a:buClr>
              <a:defRPr/>
            </a:pPr>
            <a:r>
              <a:rPr lang="uk-UA" altLang="ru-RU" kern="0" dirty="0">
                <a:solidFill>
                  <a:srgbClr val="002060"/>
                </a:solidFill>
                <a:latin typeface="Century Schoolbook" panose="02040604050505020304" pitchFamily="18" charset="0"/>
              </a:rPr>
              <a:t> Учасник має право отримати комплект тестових матеріалів, звернувшись у триденний термін за адресою, указаною в запроше</a:t>
            </a:r>
            <a:r>
              <a:rPr lang="uk-UA" altLang="ru-RU" kern="0" dirty="0">
                <a:solidFill>
                  <a:srgbClr val="002060"/>
                </a:solidFill>
                <a:latin typeface="Times New Roman" panose="02020603050405020304" pitchFamily="18" charset="0"/>
              </a:rPr>
              <a:t>нні</a:t>
            </a:r>
            <a:endParaRPr lang="uk-UA" altLang="ru-RU" i="1" kern="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algn="ctr">
              <a:defRPr/>
            </a:pPr>
            <a:endParaRPr lang="uk-UA" altLang="ko-KR" dirty="0">
              <a:solidFill>
                <a:srgbClr val="002060"/>
              </a:solidFill>
              <a:latin typeface="Century Schoolbook" panose="02040604050505020304" pitchFamily="18" charset="0"/>
              <a:ea typeface="Gulim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uk-UA" altLang="ko-KR" dirty="0">
              <a:solidFill>
                <a:srgbClr val="002060"/>
              </a:solidFill>
              <a:latin typeface="Century Schoolbook" panose="02040604050505020304" pitchFamily="18" charset="0"/>
              <a:ea typeface="Gulim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4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кутник 11"/>
          <p:cNvSpPr/>
          <p:nvPr/>
        </p:nvSpPr>
        <p:spPr>
          <a:xfrm>
            <a:off x="923036" y="4950646"/>
            <a:ext cx="8297163" cy="16978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3" name="Прямокутник 12"/>
          <p:cNvSpPr/>
          <p:nvPr/>
        </p:nvSpPr>
        <p:spPr>
          <a:xfrm>
            <a:off x="952533" y="3061566"/>
            <a:ext cx="8267667" cy="16978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7" name="Прямокутник 6"/>
          <p:cNvSpPr/>
          <p:nvPr/>
        </p:nvSpPr>
        <p:spPr>
          <a:xfrm>
            <a:off x="990600" y="1273938"/>
            <a:ext cx="8229600" cy="16978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0" name="Овал 59"/>
          <p:cNvSpPr/>
          <p:nvPr/>
        </p:nvSpPr>
        <p:spPr>
          <a:xfrm>
            <a:off x="1923434" y="134077"/>
            <a:ext cx="7501692" cy="10312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83" y="395412"/>
            <a:ext cx="6191795" cy="518882"/>
          </a:xfrm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2800" dirty="0">
                <a:solidFill>
                  <a:srgbClr val="7030A0"/>
                </a:solidFill>
                <a:latin typeface="Century Schoolbook" panose="02040604050505020304" pitchFamily="18" charset="0"/>
              </a:rPr>
              <a:t>Результати пробного ЗНО–2020</a:t>
            </a:r>
            <a:endParaRPr lang="ru-RU" sz="2800" dirty="0">
              <a:solidFill>
                <a:srgbClr val="7030A0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731" y="173759"/>
            <a:ext cx="1486439" cy="899015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838201" y="713129"/>
            <a:ext cx="8554065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altLang="ru-RU" dirty="0">
                <a:solidFill>
                  <a:srgbClr val="002060"/>
                </a:solidFill>
                <a:latin typeface="Century Schoolbook" panose="02040604050505020304" pitchFamily="18" charset="0"/>
                <a:ea typeface="Gulim"/>
                <a:cs typeface="Times New Roman" panose="02020603050405020304" pitchFamily="18" charset="0"/>
              </a:rPr>
              <a:t> </a:t>
            </a:r>
            <a:endParaRPr lang="uk-UA" altLang="ru-RU" sz="4200" b="1" i="1" u="sng" kern="0" dirty="0">
              <a:solidFill>
                <a:srgbClr val="2C16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anose="02040604050505020304" pitchFamily="18" charset="0"/>
              <a:ea typeface="Gulim"/>
            </a:endParaRPr>
          </a:p>
          <a:p>
            <a:pPr lvl="0" fontAlgn="base">
              <a:defRPr/>
            </a:pPr>
            <a:r>
              <a:rPr lang="uk-UA" altLang="ru-RU" i="1" kern="0" dirty="0">
                <a:solidFill>
                  <a:srgbClr val="2C1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anose="02040604050505020304" pitchFamily="18" charset="0"/>
                <a:ea typeface="Gulim"/>
              </a:rPr>
              <a:t> </a:t>
            </a:r>
            <a:endParaRPr lang="uk-UA" altLang="ru-RU" kern="0" dirty="0">
              <a:solidFill>
                <a:srgbClr val="002060"/>
              </a:solidFill>
              <a:latin typeface="Century Schoolbook" panose="02040604050505020304" pitchFamily="18" charset="0"/>
              <a:ea typeface="Gulim"/>
            </a:endParaRPr>
          </a:p>
          <a:p>
            <a:pPr lvl="0" algn="ctr" fontAlgn="base">
              <a:buClr>
                <a:srgbClr val="2C16CC"/>
              </a:buClr>
              <a:defRPr/>
            </a:pPr>
            <a:r>
              <a:rPr lang="ru-RU" altLang="ru-RU" kern="0" dirty="0">
                <a:solidFill>
                  <a:srgbClr val="002060"/>
                </a:solidFill>
                <a:latin typeface="Century Schoolbook" panose="02040604050505020304" pitchFamily="18" charset="0"/>
              </a:rPr>
              <a:t>Уведення відповідей до сервісу </a:t>
            </a:r>
          </a:p>
          <a:p>
            <a:pPr lvl="0" algn="ctr" fontAlgn="base">
              <a:buClr>
                <a:srgbClr val="2C16CC"/>
              </a:buClr>
              <a:defRPr/>
            </a:pPr>
            <a:r>
              <a:rPr lang="ru-RU" altLang="ru-RU" kern="0" dirty="0">
                <a:solidFill>
                  <a:srgbClr val="002060"/>
                </a:solidFill>
                <a:latin typeface="Century Schoolbook" panose="02040604050505020304" pitchFamily="18" charset="0"/>
              </a:rPr>
              <a:t>«Визначення результатів пробного зовнішнього незалежного оцінювання» </a:t>
            </a:r>
          </a:p>
          <a:p>
            <a:pPr lvl="0" algn="ctr" fontAlgn="base">
              <a:buClr>
                <a:srgbClr val="2C16CC"/>
              </a:buClr>
              <a:defRPr/>
            </a:pPr>
            <a:r>
              <a:rPr lang="ru-RU" altLang="ru-RU" kern="0" dirty="0">
                <a:solidFill>
                  <a:srgbClr val="002060"/>
                </a:solidFill>
                <a:latin typeface="Century Schoolbook" panose="02040604050505020304" pitchFamily="18" charset="0"/>
              </a:rPr>
              <a:t>(в «Особистому кабінеті учасника пробного ЗНО»)</a:t>
            </a:r>
          </a:p>
          <a:p>
            <a:pPr lvl="0" algn="ctr" fontAlgn="base">
              <a:buClr>
                <a:srgbClr val="2C16CC"/>
              </a:buClr>
              <a:defRPr/>
            </a:pPr>
            <a:endParaRPr lang="ru-RU" altLang="ru-RU" kern="0" dirty="0">
              <a:latin typeface="Century Schoolbook" panose="02040604050505020304" pitchFamily="18" charset="0"/>
            </a:endParaRPr>
          </a:p>
          <a:p>
            <a:pPr marL="285750" lvl="1" indent="-20638">
              <a:buClr>
                <a:srgbClr val="2532B1"/>
              </a:buClr>
              <a:buFont typeface="Wingdings" panose="05000000000000000000" pitchFamily="2" charset="2"/>
              <a:buChar char="ü"/>
              <a:defRPr/>
            </a:pPr>
            <a:r>
              <a:rPr lang="uk-UA" sz="1600" dirty="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  <a:cs typeface="Times New Roman" panose="02020603050405020304" pitchFamily="18" charset="0"/>
              </a:rPr>
              <a:t>з української мови і літератури </a:t>
            </a:r>
            <a:r>
              <a:rPr lang="uk-UA" sz="1600" b="1" dirty="0">
                <a:solidFill>
                  <a:srgbClr val="BE3418"/>
                </a:solidFill>
                <a:latin typeface="Century Schoolbook" panose="02040604050505020304" pitchFamily="18" charset="0"/>
                <a:cs typeface="Times New Roman" panose="02020603050405020304" pitchFamily="18" charset="0"/>
              </a:rPr>
              <a:t>21.03-23.03.2020</a:t>
            </a:r>
          </a:p>
          <a:p>
            <a:pPr marL="285750" lvl="1" indent="-20638">
              <a:buClr>
                <a:srgbClr val="2532B1"/>
              </a:buClr>
              <a:buFont typeface="Wingdings" panose="05000000000000000000" pitchFamily="2" charset="2"/>
              <a:buChar char="ü"/>
              <a:defRPr/>
            </a:pPr>
            <a:r>
              <a:rPr lang="uk-UA" sz="1600" dirty="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  <a:cs typeface="Times New Roman" panose="02020603050405020304" pitchFamily="18" charset="0"/>
              </a:rPr>
              <a:t>з усіх інших предметів  </a:t>
            </a:r>
            <a:r>
              <a:rPr lang="uk-UA" sz="1600" b="1" dirty="0">
                <a:solidFill>
                  <a:srgbClr val="BE3418"/>
                </a:solidFill>
                <a:latin typeface="Century Schoolbook" panose="02040604050505020304" pitchFamily="18" charset="0"/>
                <a:cs typeface="Times New Roman" panose="02020603050405020304" pitchFamily="18" charset="0"/>
              </a:rPr>
              <a:t>28.03-30.03.2020</a:t>
            </a:r>
            <a:r>
              <a:rPr lang="uk-UA" sz="1600" dirty="0">
                <a:solidFill>
                  <a:srgbClr val="002060"/>
                </a:solidFill>
                <a:latin typeface="Century Schoolbook" panose="02040604050505020304" pitchFamily="18" charset="0"/>
                <a:cs typeface="Times New Roman" panose="02020603050405020304" pitchFamily="18" charset="0"/>
              </a:rPr>
              <a:t/>
            </a:r>
            <a:br>
              <a:rPr lang="uk-UA" sz="1600" dirty="0">
                <a:solidFill>
                  <a:srgbClr val="002060"/>
                </a:solidFill>
                <a:latin typeface="Century Schoolbook" panose="02040604050505020304" pitchFamily="18" charset="0"/>
                <a:cs typeface="Times New Roman" panose="02020603050405020304" pitchFamily="18" charset="0"/>
              </a:rPr>
            </a:br>
            <a:endParaRPr lang="uk-UA" sz="1600" dirty="0">
              <a:solidFill>
                <a:srgbClr val="002060"/>
              </a:solidFill>
              <a:latin typeface="Century Schoolbook" panose="020406040505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buClr>
                <a:srgbClr val="2C16CC"/>
              </a:buClr>
              <a:defRPr/>
            </a:pPr>
            <a:r>
              <a:rPr lang="ru-RU" altLang="ru-RU" sz="1600" b="1" kern="0" dirty="0">
                <a:solidFill>
                  <a:srgbClr val="026974"/>
                </a:solidFill>
                <a:latin typeface="Century Schoolbook" panose="02040604050505020304" pitchFamily="18" charset="0"/>
              </a:rPr>
              <a:t> </a:t>
            </a:r>
            <a:r>
              <a:rPr lang="ru-RU" altLang="ru-RU" kern="0" dirty="0">
                <a:solidFill>
                  <a:srgbClr val="002060"/>
                </a:solidFill>
                <a:latin typeface="Century Schoolbook" panose="02040604050505020304" pitchFamily="18" charset="0"/>
              </a:rPr>
              <a:t>Оприлюднення правильних відповідей </a:t>
            </a:r>
          </a:p>
          <a:p>
            <a:pPr lvl="0" algn="ctr" fontAlgn="base">
              <a:buClr>
                <a:srgbClr val="2C16CC"/>
              </a:buClr>
              <a:defRPr/>
            </a:pPr>
            <a:r>
              <a:rPr lang="ru-RU" altLang="ru-RU" kern="0" dirty="0">
                <a:solidFill>
                  <a:srgbClr val="002060"/>
                </a:solidFill>
                <a:latin typeface="Century Schoolbook" panose="02040604050505020304" pitchFamily="18" charset="0"/>
              </a:rPr>
              <a:t>на сайт</a:t>
            </a:r>
            <a:r>
              <a:rPr lang="uk-UA" altLang="ru-RU" kern="0" dirty="0">
                <a:solidFill>
                  <a:srgbClr val="002060"/>
                </a:solidFill>
                <a:latin typeface="Century Schoolbook" panose="02040604050505020304" pitchFamily="18" charset="0"/>
              </a:rPr>
              <a:t>і УЦОЯО </a:t>
            </a:r>
            <a:r>
              <a:rPr lang="en-US" altLang="ru-RU" kern="0" dirty="0">
                <a:solidFill>
                  <a:srgbClr val="AF560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http</a:t>
            </a:r>
            <a:r>
              <a:rPr lang="uk-UA" altLang="ru-RU" kern="0" dirty="0">
                <a:solidFill>
                  <a:srgbClr val="AF560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://</a:t>
            </a:r>
            <a:r>
              <a:rPr lang="ru-RU" altLang="ru-RU" kern="0" dirty="0">
                <a:solidFill>
                  <a:srgbClr val="AF560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testportal.gov.ua</a:t>
            </a:r>
          </a:p>
          <a:p>
            <a:pPr marL="0" lvl="1" fontAlgn="base">
              <a:buClr>
                <a:srgbClr val="000099"/>
              </a:buClr>
              <a:buSzPct val="60000"/>
              <a:defRPr/>
            </a:pPr>
            <a:endParaRPr lang="uk-UA" altLang="ru-RU" sz="1600" i="1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anose="02040604050505020304" pitchFamily="18" charset="0"/>
            </a:endParaRPr>
          </a:p>
          <a:p>
            <a:pPr marL="285750" lvl="1" indent="157163" fontAlgn="base">
              <a:buClr>
                <a:srgbClr val="000099"/>
              </a:buClr>
              <a:buSzPct val="97000"/>
              <a:buFont typeface="Wingdings" panose="05000000000000000000" pitchFamily="2" charset="2"/>
              <a:buChar char="ü"/>
              <a:defRPr/>
            </a:pPr>
            <a:r>
              <a:rPr lang="ru-RU" altLang="ru-RU" sz="1600" kern="0" dirty="0">
                <a:solidFill>
                  <a:srgbClr val="002060"/>
                </a:solidFill>
                <a:latin typeface="Century Schoolbook" panose="02040604050505020304" pitchFamily="18" charset="0"/>
              </a:rPr>
              <a:t>з української мови і літератури </a:t>
            </a:r>
            <a:r>
              <a:rPr lang="ru-RU" altLang="ru-RU" sz="1600" b="1" kern="0" dirty="0">
                <a:solidFill>
                  <a:srgbClr val="C00000"/>
                </a:solidFill>
                <a:latin typeface="Century Schoolbook" panose="02040604050505020304" pitchFamily="18" charset="0"/>
              </a:rPr>
              <a:t>24.03.2020</a:t>
            </a:r>
          </a:p>
          <a:p>
            <a:pPr marL="285750" lvl="1" indent="157163" fontAlgn="base">
              <a:buClr>
                <a:srgbClr val="000099"/>
              </a:buClr>
              <a:buSzPct val="94000"/>
              <a:buFont typeface="Wingdings" panose="05000000000000000000" pitchFamily="2" charset="2"/>
              <a:buChar char="ü"/>
              <a:defRPr/>
            </a:pPr>
            <a:r>
              <a:rPr lang="ru-RU" altLang="ru-RU" sz="1600" kern="0" dirty="0">
                <a:solidFill>
                  <a:srgbClr val="002060"/>
                </a:solidFill>
                <a:latin typeface="Century Schoolbook" panose="02040604050505020304" pitchFamily="18" charset="0"/>
              </a:rPr>
              <a:t>з усіх інших предметів  </a:t>
            </a:r>
            <a:r>
              <a:rPr lang="ru-RU" altLang="ru-RU" sz="1600" b="1" kern="0" dirty="0">
                <a:solidFill>
                  <a:srgbClr val="C00000"/>
                </a:solidFill>
                <a:latin typeface="Century Schoolbook" panose="02040604050505020304" pitchFamily="18" charset="0"/>
              </a:rPr>
              <a:t>31.03.2020</a:t>
            </a:r>
            <a:r>
              <a:rPr lang="ru-RU" altLang="ru-RU" sz="1600" i="1" kern="0" dirty="0">
                <a:solidFill>
                  <a:srgbClr val="026974"/>
                </a:solidFill>
                <a:latin typeface="Century Schoolbook" panose="02040604050505020304" pitchFamily="18" charset="0"/>
              </a:rPr>
              <a:t/>
            </a:r>
            <a:br>
              <a:rPr lang="ru-RU" altLang="ru-RU" sz="1600" i="1" kern="0" dirty="0">
                <a:solidFill>
                  <a:srgbClr val="026974"/>
                </a:solidFill>
                <a:latin typeface="Century Schoolbook" panose="02040604050505020304" pitchFamily="18" charset="0"/>
              </a:rPr>
            </a:br>
            <a:endParaRPr lang="ru-RU" altLang="ru-RU" sz="1600" i="1" kern="0" dirty="0">
              <a:solidFill>
                <a:srgbClr val="026974"/>
              </a:solidFill>
              <a:latin typeface="Century Schoolbook" panose="02040604050505020304" pitchFamily="18" charset="0"/>
            </a:endParaRPr>
          </a:p>
          <a:p>
            <a:pPr marL="0" lvl="1" fontAlgn="base">
              <a:buClr>
                <a:srgbClr val="000099"/>
              </a:buClr>
              <a:buSzPct val="60000"/>
              <a:defRPr/>
            </a:pPr>
            <a:endParaRPr lang="ru-RU" altLang="ru-RU" sz="1600" b="1" i="1" kern="0" dirty="0">
              <a:solidFill>
                <a:srgbClr val="026974"/>
              </a:solidFill>
              <a:latin typeface="Century Schoolbook" panose="02040604050505020304" pitchFamily="18" charset="0"/>
            </a:endParaRPr>
          </a:p>
          <a:p>
            <a:pPr marL="0" lvl="1" fontAlgn="base">
              <a:buClr>
                <a:srgbClr val="000099"/>
              </a:buClr>
              <a:buSzPct val="60000"/>
              <a:defRPr/>
            </a:pPr>
            <a:endParaRPr lang="ru-RU" altLang="ru-RU" sz="1600" b="1" i="1" kern="0" dirty="0">
              <a:solidFill>
                <a:srgbClr val="026974"/>
              </a:solidFill>
              <a:latin typeface="Century Schoolbook" panose="02040604050505020304" pitchFamily="18" charset="0"/>
            </a:endParaRPr>
          </a:p>
          <a:p>
            <a:pPr marL="442913" lvl="1" indent="-177800" algn="just" fontAlgn="base">
              <a:buClr>
                <a:srgbClr val="000099"/>
              </a:buClr>
              <a:buSzPct val="97000"/>
              <a:buFont typeface="Wingdings" panose="05000000000000000000" pitchFamily="2" charset="2"/>
              <a:buChar char="ü"/>
              <a:defRPr/>
            </a:pPr>
            <a:endParaRPr lang="ru-RU" altLang="ru-RU" sz="1600" b="1" kern="0" dirty="0">
              <a:solidFill>
                <a:srgbClr val="002060"/>
              </a:solidFill>
              <a:latin typeface="Century Schoolbook" panose="02040604050505020304" pitchFamily="18" charset="0"/>
            </a:endParaRPr>
          </a:p>
          <a:p>
            <a:pPr marL="442913" lvl="1" indent="-177800" algn="just" fontAlgn="base">
              <a:buClr>
                <a:srgbClr val="000099"/>
              </a:buClr>
              <a:buSzPct val="97000"/>
              <a:buFont typeface="Wingdings" panose="05000000000000000000" pitchFamily="2" charset="2"/>
              <a:buChar char="ü"/>
              <a:defRPr/>
            </a:pPr>
            <a:endParaRPr lang="ru-RU" altLang="ru-RU" sz="1600" b="1" kern="0" dirty="0">
              <a:solidFill>
                <a:srgbClr val="002060"/>
              </a:solidFill>
              <a:latin typeface="Century Schoolbook" panose="02040604050505020304" pitchFamily="18" charset="0"/>
            </a:endParaRPr>
          </a:p>
          <a:p>
            <a:pPr marL="442913" lvl="1" indent="-177800" algn="just" fontAlgn="base">
              <a:buClr>
                <a:srgbClr val="000099"/>
              </a:buClr>
              <a:buSzPct val="97000"/>
              <a:buFont typeface="Wingdings" panose="05000000000000000000" pitchFamily="2" charset="2"/>
              <a:buChar char="ü"/>
              <a:defRPr/>
            </a:pPr>
            <a:r>
              <a:rPr lang="ru-RU" altLang="ru-RU" sz="1600" kern="0" dirty="0">
                <a:solidFill>
                  <a:srgbClr val="002060"/>
                </a:solidFill>
                <a:latin typeface="Century Schoolbook" panose="02040604050505020304" pitchFamily="18" charset="0"/>
              </a:rPr>
              <a:t>з української мови і літератури </a:t>
            </a:r>
            <a:r>
              <a:rPr lang="ru-RU" altLang="ru-RU" sz="1600" b="1" kern="0" dirty="0">
                <a:solidFill>
                  <a:srgbClr val="C00000"/>
                </a:solidFill>
                <a:latin typeface="Century Schoolbook" panose="02040604050505020304" pitchFamily="18" charset="0"/>
              </a:rPr>
              <a:t>27.03.2020</a:t>
            </a:r>
          </a:p>
          <a:p>
            <a:pPr marL="442913" lvl="1" indent="-177800" algn="just" fontAlgn="base">
              <a:buClr>
                <a:srgbClr val="000099"/>
              </a:buClr>
              <a:buSzPct val="99000"/>
              <a:buFont typeface="Wingdings" panose="05000000000000000000" pitchFamily="2" charset="2"/>
              <a:buChar char="ü"/>
              <a:defRPr/>
            </a:pPr>
            <a:r>
              <a:rPr lang="ru-RU" altLang="ru-RU" sz="1600" kern="0" dirty="0">
                <a:solidFill>
                  <a:srgbClr val="002060"/>
                </a:solidFill>
                <a:latin typeface="Century Schoolbook" panose="02040604050505020304" pitchFamily="18" charset="0"/>
              </a:rPr>
              <a:t>з усіх інших предметів </a:t>
            </a:r>
            <a:r>
              <a:rPr lang="ru-RU" altLang="ru-RU" sz="1600" b="1" kern="0" dirty="0">
                <a:solidFill>
                  <a:srgbClr val="C00000"/>
                </a:solidFill>
                <a:latin typeface="Century Schoolbook" panose="02040604050505020304" pitchFamily="18" charset="0"/>
              </a:rPr>
              <a:t>03.04.2020</a:t>
            </a:r>
          </a:p>
          <a:p>
            <a:pPr marL="0" lvl="1" fontAlgn="base">
              <a:buClr>
                <a:srgbClr val="000099"/>
              </a:buClr>
              <a:buSzPct val="60000"/>
              <a:defRPr/>
            </a:pPr>
            <a:r>
              <a:rPr lang="ru-RU" altLang="ru-RU" sz="1600" b="1" i="1" kern="0" dirty="0">
                <a:solidFill>
                  <a:srgbClr val="002060"/>
                </a:solidFill>
                <a:latin typeface="Century Schoolbook" panose="02040604050505020304" pitchFamily="18" charset="0"/>
              </a:rPr>
              <a:t/>
            </a:r>
            <a:br>
              <a:rPr lang="ru-RU" altLang="ru-RU" sz="1600" b="1" i="1" kern="0" dirty="0">
                <a:solidFill>
                  <a:srgbClr val="002060"/>
                </a:solidFill>
                <a:latin typeface="Century Schoolbook" panose="02040604050505020304" pitchFamily="18" charset="0"/>
              </a:rPr>
            </a:br>
            <a:endParaRPr lang="ru-RU" altLang="ru-RU" sz="1600" b="1" i="1" kern="0" dirty="0">
              <a:solidFill>
                <a:srgbClr val="002060"/>
              </a:solidFill>
              <a:latin typeface="Century Schoolbook" panose="02040604050505020304" pitchFamily="18" charset="0"/>
            </a:endParaRPr>
          </a:p>
          <a:p>
            <a:pPr lvl="1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0000"/>
              <a:defRPr/>
            </a:pPr>
            <a:endParaRPr lang="uk-UA" altLang="ru-RU" sz="1600" b="1" i="1" kern="0" dirty="0">
              <a:solidFill>
                <a:srgbClr val="002060"/>
              </a:solidFill>
              <a:latin typeface="Century Schoolbook" panose="02040604050505020304" pitchFamily="18" charset="0"/>
            </a:endParaRP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ABDC6"/>
              </a:buClr>
              <a:defRPr/>
            </a:pPr>
            <a:r>
              <a:rPr lang="uk-UA" altLang="ru-RU" sz="1600" b="1" i="1" kern="0" dirty="0">
                <a:solidFill>
                  <a:srgbClr val="DDDDDD">
                    <a:lumMod val="10000"/>
                  </a:srgbClr>
                </a:solidFill>
                <a:latin typeface="Century Schoolbook" panose="02040604050505020304" pitchFamily="18" charset="0"/>
              </a:rPr>
              <a:t> </a:t>
            </a:r>
            <a:endParaRPr lang="uk-UA" altLang="ko-KR" dirty="0">
              <a:solidFill>
                <a:srgbClr val="002060"/>
              </a:solidFill>
              <a:latin typeface="Century Schoolbook" panose="02040604050505020304" pitchFamily="18" charset="0"/>
              <a:ea typeface="Gulim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uk-UA" altLang="ko-KR" dirty="0">
              <a:solidFill>
                <a:srgbClr val="002060"/>
              </a:solidFill>
              <a:latin typeface="Century Schoolbook" panose="02040604050505020304" pitchFamily="18" charset="0"/>
              <a:ea typeface="Gulim"/>
              <a:cs typeface="Times New Roman" panose="02020603050405020304" pitchFamily="18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3366198" y="5119073"/>
            <a:ext cx="3173605" cy="4180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Century Schoolbook" panose="02040604050505020304" pitchFamily="18" charset="0"/>
              </a:rPr>
              <a:t>Оголошення результатів</a:t>
            </a:r>
            <a:endParaRPr lang="uk-UA" dirty="0">
              <a:solidFill>
                <a:srgbClr val="002060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07144" y="4112841"/>
            <a:ext cx="2075821" cy="1562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828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Настроювані 4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FBE1A1"/>
      </a:accent2>
      <a:accent3>
        <a:srgbClr val="A5AB81"/>
      </a:accent3>
      <a:accent4>
        <a:srgbClr val="F9BD66"/>
      </a:accent4>
      <a:accent5>
        <a:srgbClr val="7BA79D"/>
      </a:accent5>
      <a:accent6>
        <a:srgbClr val="968C8C"/>
      </a:accent6>
      <a:hlink>
        <a:srgbClr val="F7B615"/>
      </a:hlink>
      <a:folHlink>
        <a:srgbClr val="F69D1A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1309</TotalTime>
  <Words>399</Words>
  <Application>Microsoft Office PowerPoint</Application>
  <PresentationFormat>Лист A4 (210x297 мм)</PresentationFormat>
  <Paragraphs>79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Gulim</vt:lpstr>
      <vt:lpstr>Arial</vt:lpstr>
      <vt:lpstr>Calibri</vt:lpstr>
      <vt:lpstr>Century Schoolbook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Пробне ЗНО</vt:lpstr>
      <vt:lpstr>Пробне ЗНО–2020</vt:lpstr>
      <vt:lpstr>У день проходження ПЗНО–2020</vt:lpstr>
      <vt:lpstr>Результати пробного ЗНО–2020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Київський регіональний центр оцінювання якості освіти</dc:title>
  <dc:creator>Анна Щілінська</dc:creator>
  <cp:lastModifiedBy>RePack by Diakov</cp:lastModifiedBy>
  <cp:revision>67</cp:revision>
  <dcterms:created xsi:type="dcterms:W3CDTF">2019-12-16T13:12:48Z</dcterms:created>
  <dcterms:modified xsi:type="dcterms:W3CDTF">2020-01-16T14:31:30Z</dcterms:modified>
</cp:coreProperties>
</file>