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1"/>
  </p:sldMasterIdLst>
  <p:notesMasterIdLst>
    <p:notesMasterId r:id="rId21"/>
  </p:notesMasterIdLst>
  <p:sldIdLst>
    <p:sldId id="297" r:id="rId2"/>
    <p:sldId id="261" r:id="rId3"/>
    <p:sldId id="262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</p:sldIdLst>
  <p:sldSz cx="9906000" cy="6858000" type="A4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000"/>
    <a:srgbClr val="FD8E7B"/>
    <a:srgbClr val="F2B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290" y="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A8F146-B434-4324-BF65-052EA87A4E3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67C8B8D-87A0-431E-ACD9-6A082894E705}">
      <dgm:prSet phldrT="[Текст]" custT="1"/>
      <dgm:spPr>
        <a:solidFill>
          <a:schemeClr val="accent1">
            <a:lumMod val="20000"/>
            <a:lumOff val="80000"/>
          </a:schemeClr>
        </a:solidFill>
        <a:effectLst>
          <a:glow rad="241300">
            <a:schemeClr val="tx2">
              <a:lumMod val="60000"/>
              <a:lumOff val="40000"/>
              <a:alpha val="61000"/>
            </a:schemeClr>
          </a:glow>
        </a:effectLst>
      </dgm:spPr>
      <dgm:t>
        <a:bodyPr vert="vert" lIns="36000" rIns="36000"/>
        <a:lstStyle/>
        <a:p>
          <a:r>
            <a:rPr lang="uk-UA" sz="3600" dirty="0" smtClean="0">
              <a:latin typeface="+mn-lt"/>
            </a:rPr>
            <a:t> </a:t>
          </a:r>
          <a:r>
            <a:rPr lang="uk-UA" sz="3600" dirty="0" smtClean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ЗЗСО</a:t>
          </a:r>
        </a:p>
        <a:p>
          <a:r>
            <a:rPr lang="uk-UA" sz="3600" dirty="0" smtClean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 ЗВО</a:t>
          </a:r>
        </a:p>
        <a:p>
          <a:r>
            <a:rPr lang="uk-UA" sz="3600" dirty="0" smtClean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 ЗПО</a:t>
          </a:r>
          <a:endParaRPr lang="uk-UA" sz="3600" dirty="0">
            <a:solidFill>
              <a:schemeClr val="tx1"/>
            </a:solidFill>
            <a:effectLst/>
            <a:latin typeface="+mn-lt"/>
            <a:cs typeface="Times New Roman" panose="02020603050405020304" pitchFamily="18" charset="0"/>
          </a:endParaRPr>
        </a:p>
      </dgm:t>
    </dgm:pt>
    <dgm:pt modelId="{88795A88-629A-4F77-9EFA-182DFBD591F3}" type="parTrans" cxnId="{2D56CD2D-9B2F-4B95-91D7-6536B2B53809}">
      <dgm:prSet/>
      <dgm:spPr/>
      <dgm:t>
        <a:bodyPr/>
        <a:lstStyle/>
        <a:p>
          <a:endParaRPr lang="uk-UA"/>
        </a:p>
      </dgm:t>
    </dgm:pt>
    <dgm:pt modelId="{1DE3D4CE-981D-436C-8CFD-E50F64DA5974}" type="sibTrans" cxnId="{2D56CD2D-9B2F-4B95-91D7-6536B2B53809}">
      <dgm:prSet/>
      <dgm:spPr/>
      <dgm:t>
        <a:bodyPr/>
        <a:lstStyle/>
        <a:p>
          <a:endParaRPr lang="uk-UA"/>
        </a:p>
      </dgm:t>
    </dgm:pt>
    <dgm:pt modelId="{77C042B6-CD7B-4955-9A85-200E2BAD6FE9}">
      <dgm:prSet phldrT="[Текст]" custT="1"/>
      <dgm:spPr>
        <a:solidFill>
          <a:schemeClr val="accent1">
            <a:lumMod val="20000"/>
            <a:lumOff val="80000"/>
          </a:schemeClr>
        </a:solidFill>
        <a:effectLst>
          <a:glow rad="228600">
            <a:schemeClr val="tx2">
              <a:lumMod val="40000"/>
              <a:lumOff val="60000"/>
              <a:alpha val="84000"/>
            </a:schemeClr>
          </a:glow>
        </a:effectLst>
      </dgm:spPr>
      <dgm:t>
        <a:bodyPr/>
        <a:lstStyle/>
        <a:p>
          <a:r>
            <a:rPr lang="uk-UA" sz="1800" b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Українська мова і література (українська мова)</a:t>
          </a:r>
          <a:endParaRPr lang="uk-UA" sz="1800" b="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259CAF2B-AF6E-44BC-B049-DCACBE85DEE8}" type="parTrans" cxnId="{A1BEEFCB-96A4-48D9-A970-D0DBB8F99B7C}">
      <dgm:prSet/>
      <dgm:spPr/>
      <dgm:t>
        <a:bodyPr/>
        <a:lstStyle/>
        <a:p>
          <a:endParaRPr lang="uk-UA" dirty="0"/>
        </a:p>
      </dgm:t>
    </dgm:pt>
    <dgm:pt modelId="{E289C11E-1891-49B1-8E34-953F50035967}" type="sibTrans" cxnId="{A1BEEFCB-96A4-48D9-A970-D0DBB8F99B7C}">
      <dgm:prSet/>
      <dgm:spPr/>
      <dgm:t>
        <a:bodyPr/>
        <a:lstStyle/>
        <a:p>
          <a:endParaRPr lang="uk-UA"/>
        </a:p>
      </dgm:t>
    </dgm:pt>
    <dgm:pt modelId="{5A91B4EA-680C-4AA5-BA6E-F512ABB50B0C}">
      <dgm:prSet phldrT="[Текст]" custT="1"/>
      <dgm:spPr>
        <a:solidFill>
          <a:schemeClr val="accent1">
            <a:lumMod val="20000"/>
            <a:lumOff val="80000"/>
          </a:schemeClr>
        </a:solidFill>
        <a:effectLst>
          <a:glow rad="190500">
            <a:schemeClr val="tx2">
              <a:lumMod val="40000"/>
              <a:lumOff val="60000"/>
              <a:alpha val="85000"/>
            </a:schemeClr>
          </a:glow>
        </a:effectLst>
      </dgm:spPr>
      <dgm:t>
        <a:bodyPr/>
        <a:lstStyle/>
        <a:p>
          <a:r>
            <a:rPr lang="uk-UA" sz="1800" b="0" dirty="0" smtClean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Математика або історія України (</a:t>
          </a:r>
          <a:r>
            <a:rPr lang="en-US" sz="1800" b="0" dirty="0" smtClean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XX-XXI </a:t>
          </a:r>
          <a:r>
            <a:rPr lang="uk-UA" sz="1800" b="0" dirty="0" smtClean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ст.) за вибором учня, студента</a:t>
          </a:r>
          <a:endParaRPr lang="uk-UA" sz="1800" b="0" dirty="0">
            <a:solidFill>
              <a:schemeClr val="tx1"/>
            </a:solidFill>
            <a:effectLst/>
            <a:latin typeface="+mn-lt"/>
            <a:cs typeface="Times New Roman" panose="02020603050405020304" pitchFamily="18" charset="0"/>
          </a:endParaRPr>
        </a:p>
      </dgm:t>
    </dgm:pt>
    <dgm:pt modelId="{11D09E05-FC6F-4417-8C72-AAAA6F521733}" type="parTrans" cxnId="{EE6B911F-CB42-461D-8A8D-AF7738E08CA0}">
      <dgm:prSet/>
      <dgm:spPr/>
      <dgm:t>
        <a:bodyPr/>
        <a:lstStyle/>
        <a:p>
          <a:endParaRPr lang="uk-UA" dirty="0"/>
        </a:p>
      </dgm:t>
    </dgm:pt>
    <dgm:pt modelId="{852E0455-5642-40E5-BEA4-64A1AAEBC93B}" type="sibTrans" cxnId="{EE6B911F-CB42-461D-8A8D-AF7738E08CA0}">
      <dgm:prSet/>
      <dgm:spPr/>
      <dgm:t>
        <a:bodyPr/>
        <a:lstStyle/>
        <a:p>
          <a:endParaRPr lang="uk-UA"/>
        </a:p>
      </dgm:t>
    </dgm:pt>
    <dgm:pt modelId="{E52E8D29-ECD9-4D05-ADE6-03363A7696CB}">
      <dgm:prSet phldrT="[Текст]" custT="1"/>
      <dgm:spPr>
        <a:solidFill>
          <a:schemeClr val="accent1">
            <a:lumMod val="20000"/>
            <a:lumOff val="80000"/>
          </a:schemeClr>
        </a:solidFill>
        <a:effectLst>
          <a:glow rad="190500">
            <a:schemeClr val="tx2">
              <a:lumMod val="40000"/>
              <a:lumOff val="60000"/>
            </a:schemeClr>
          </a:glow>
        </a:effectLst>
      </dgm:spPr>
      <dgm:t>
        <a:bodyPr/>
        <a:lstStyle/>
        <a:p>
          <a:r>
            <a:rPr lang="uk-UA" sz="1600" b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Один предмет з переліку (історія України, математика, біологія, географія, фізика, хімія, англійська мова, іспанська мова, німецька мова, французька мова) за вибором учня, студента</a:t>
          </a:r>
          <a:endParaRPr lang="uk-UA" sz="1600" b="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D2CFA54D-E7C3-4732-AA9F-D2A5CBFD5373}" type="parTrans" cxnId="{376930CA-3AD4-459C-B067-4126D38CE9A3}">
      <dgm:prSet/>
      <dgm:spPr/>
      <dgm:t>
        <a:bodyPr/>
        <a:lstStyle/>
        <a:p>
          <a:endParaRPr lang="uk-UA" dirty="0"/>
        </a:p>
      </dgm:t>
    </dgm:pt>
    <dgm:pt modelId="{305A8A69-CD87-4B35-99BB-BA6B97A0E5CE}" type="sibTrans" cxnId="{376930CA-3AD4-459C-B067-4126D38CE9A3}">
      <dgm:prSet/>
      <dgm:spPr/>
      <dgm:t>
        <a:bodyPr/>
        <a:lstStyle/>
        <a:p>
          <a:endParaRPr lang="uk-UA"/>
        </a:p>
      </dgm:t>
    </dgm:pt>
    <dgm:pt modelId="{D58BF1DA-2DBE-4AA1-AD89-F312CC70D578}" type="pres">
      <dgm:prSet presAssocID="{6CA8F146-B434-4324-BF65-052EA87A4E3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31F89F6-9BCB-41AF-8654-05A731EC60C7}" type="pres">
      <dgm:prSet presAssocID="{567C8B8D-87A0-431E-ACD9-6A082894E705}" presName="root1" presStyleCnt="0"/>
      <dgm:spPr/>
    </dgm:pt>
    <dgm:pt modelId="{94D92123-4638-474D-B363-6C9A761B0C41}" type="pres">
      <dgm:prSet presAssocID="{567C8B8D-87A0-431E-ACD9-6A082894E705}" presName="LevelOneTextNode" presStyleLbl="node0" presStyleIdx="0" presStyleCnt="1" custScaleX="200274" custLinFactNeighborX="-4176" custLinFactNeighborY="-9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60AE0C6-39D6-4369-AC7F-CC4A23147CA9}" type="pres">
      <dgm:prSet presAssocID="{567C8B8D-87A0-431E-ACD9-6A082894E705}" presName="level2hierChild" presStyleCnt="0"/>
      <dgm:spPr/>
    </dgm:pt>
    <dgm:pt modelId="{8A0FF036-510D-49F6-A5A9-DA129F3181BF}" type="pres">
      <dgm:prSet presAssocID="{259CAF2B-AF6E-44BC-B049-DCACBE85DEE8}" presName="conn2-1" presStyleLbl="parChTrans1D2" presStyleIdx="0" presStyleCnt="3"/>
      <dgm:spPr/>
      <dgm:t>
        <a:bodyPr/>
        <a:lstStyle/>
        <a:p>
          <a:endParaRPr lang="uk-UA"/>
        </a:p>
      </dgm:t>
    </dgm:pt>
    <dgm:pt modelId="{D922A54B-BE60-4B09-8661-A5E25741F319}" type="pres">
      <dgm:prSet presAssocID="{259CAF2B-AF6E-44BC-B049-DCACBE85DEE8}" presName="connTx" presStyleLbl="parChTrans1D2" presStyleIdx="0" presStyleCnt="3"/>
      <dgm:spPr/>
      <dgm:t>
        <a:bodyPr/>
        <a:lstStyle/>
        <a:p>
          <a:endParaRPr lang="uk-UA"/>
        </a:p>
      </dgm:t>
    </dgm:pt>
    <dgm:pt modelId="{912D7730-0125-4130-9C85-3976356978B5}" type="pres">
      <dgm:prSet presAssocID="{77C042B6-CD7B-4955-9A85-200E2BAD6FE9}" presName="root2" presStyleCnt="0"/>
      <dgm:spPr/>
    </dgm:pt>
    <dgm:pt modelId="{267B8606-5B12-4BFC-85D7-263581B93A5D}" type="pres">
      <dgm:prSet presAssocID="{77C042B6-CD7B-4955-9A85-200E2BAD6FE9}" presName="LevelTwoTextNode" presStyleLbl="node2" presStyleIdx="0" presStyleCnt="3" custScaleX="131904" custScaleY="15914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C620788-48D8-4524-83D9-262A3F5A3431}" type="pres">
      <dgm:prSet presAssocID="{77C042B6-CD7B-4955-9A85-200E2BAD6FE9}" presName="level3hierChild" presStyleCnt="0"/>
      <dgm:spPr/>
    </dgm:pt>
    <dgm:pt modelId="{EC0C5AB6-F8FF-43CD-A76F-554CCC019D21}" type="pres">
      <dgm:prSet presAssocID="{11D09E05-FC6F-4417-8C72-AAAA6F521733}" presName="conn2-1" presStyleLbl="parChTrans1D2" presStyleIdx="1" presStyleCnt="3"/>
      <dgm:spPr/>
      <dgm:t>
        <a:bodyPr/>
        <a:lstStyle/>
        <a:p>
          <a:endParaRPr lang="uk-UA"/>
        </a:p>
      </dgm:t>
    </dgm:pt>
    <dgm:pt modelId="{02A2C8F8-7248-4F51-87BB-3E55DB69DA21}" type="pres">
      <dgm:prSet presAssocID="{11D09E05-FC6F-4417-8C72-AAAA6F521733}" presName="connTx" presStyleLbl="parChTrans1D2" presStyleIdx="1" presStyleCnt="3"/>
      <dgm:spPr/>
      <dgm:t>
        <a:bodyPr/>
        <a:lstStyle/>
        <a:p>
          <a:endParaRPr lang="uk-UA"/>
        </a:p>
      </dgm:t>
    </dgm:pt>
    <dgm:pt modelId="{16EE6358-09DD-4A2F-8E84-18B7B8C93BEF}" type="pres">
      <dgm:prSet presAssocID="{5A91B4EA-680C-4AA5-BA6E-F512ABB50B0C}" presName="root2" presStyleCnt="0"/>
      <dgm:spPr/>
    </dgm:pt>
    <dgm:pt modelId="{B30CE01D-289E-4C3A-83A1-78F636AB896C}" type="pres">
      <dgm:prSet presAssocID="{5A91B4EA-680C-4AA5-BA6E-F512ABB50B0C}" presName="LevelTwoTextNode" presStyleLbl="node2" presStyleIdx="1" presStyleCnt="3" custScaleX="132369" custScaleY="16486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38A99C7-79D4-4282-B59F-305579135671}" type="pres">
      <dgm:prSet presAssocID="{5A91B4EA-680C-4AA5-BA6E-F512ABB50B0C}" presName="level3hierChild" presStyleCnt="0"/>
      <dgm:spPr/>
    </dgm:pt>
    <dgm:pt modelId="{E5C77A0B-2513-4117-88FB-EF9534550372}" type="pres">
      <dgm:prSet presAssocID="{D2CFA54D-E7C3-4732-AA9F-D2A5CBFD5373}" presName="conn2-1" presStyleLbl="parChTrans1D2" presStyleIdx="2" presStyleCnt="3"/>
      <dgm:spPr/>
      <dgm:t>
        <a:bodyPr/>
        <a:lstStyle/>
        <a:p>
          <a:endParaRPr lang="uk-UA"/>
        </a:p>
      </dgm:t>
    </dgm:pt>
    <dgm:pt modelId="{6D588E73-C7D8-4211-B1BA-6D89F41B2615}" type="pres">
      <dgm:prSet presAssocID="{D2CFA54D-E7C3-4732-AA9F-D2A5CBFD5373}" presName="connTx" presStyleLbl="parChTrans1D2" presStyleIdx="2" presStyleCnt="3"/>
      <dgm:spPr/>
      <dgm:t>
        <a:bodyPr/>
        <a:lstStyle/>
        <a:p>
          <a:endParaRPr lang="uk-UA"/>
        </a:p>
      </dgm:t>
    </dgm:pt>
    <dgm:pt modelId="{3EBD7653-DA12-4D36-B4FC-F39D3F7980BD}" type="pres">
      <dgm:prSet presAssocID="{E52E8D29-ECD9-4D05-ADE6-03363A7696CB}" presName="root2" presStyleCnt="0"/>
      <dgm:spPr/>
    </dgm:pt>
    <dgm:pt modelId="{90D6411B-0E94-4422-9DBE-200A235B3502}" type="pres">
      <dgm:prSet presAssocID="{E52E8D29-ECD9-4D05-ADE6-03363A7696CB}" presName="LevelTwoTextNode" presStyleLbl="node2" presStyleIdx="2" presStyleCnt="3" custScaleX="132370" custScaleY="16535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E43307F-04E9-4C16-9528-A0357881641C}" type="pres">
      <dgm:prSet presAssocID="{E52E8D29-ECD9-4D05-ADE6-03363A7696CB}" presName="level3hierChild" presStyleCnt="0"/>
      <dgm:spPr/>
    </dgm:pt>
  </dgm:ptLst>
  <dgm:cxnLst>
    <dgm:cxn modelId="{376930CA-3AD4-459C-B067-4126D38CE9A3}" srcId="{567C8B8D-87A0-431E-ACD9-6A082894E705}" destId="{E52E8D29-ECD9-4D05-ADE6-03363A7696CB}" srcOrd="2" destOrd="0" parTransId="{D2CFA54D-E7C3-4732-AA9F-D2A5CBFD5373}" sibTransId="{305A8A69-CD87-4B35-99BB-BA6B97A0E5CE}"/>
    <dgm:cxn modelId="{A1CEF636-4E86-4BED-A457-4D0E40787EB3}" type="presOf" srcId="{567C8B8D-87A0-431E-ACD9-6A082894E705}" destId="{94D92123-4638-474D-B363-6C9A761B0C41}" srcOrd="0" destOrd="0" presId="urn:microsoft.com/office/officeart/2008/layout/HorizontalMultiLevelHierarchy"/>
    <dgm:cxn modelId="{FF8E79D3-E1E9-4C3A-A96C-3A2D8192D4FB}" type="presOf" srcId="{259CAF2B-AF6E-44BC-B049-DCACBE85DEE8}" destId="{8A0FF036-510D-49F6-A5A9-DA129F3181BF}" srcOrd="0" destOrd="0" presId="urn:microsoft.com/office/officeart/2008/layout/HorizontalMultiLevelHierarchy"/>
    <dgm:cxn modelId="{2D56CD2D-9B2F-4B95-91D7-6536B2B53809}" srcId="{6CA8F146-B434-4324-BF65-052EA87A4E38}" destId="{567C8B8D-87A0-431E-ACD9-6A082894E705}" srcOrd="0" destOrd="0" parTransId="{88795A88-629A-4F77-9EFA-182DFBD591F3}" sibTransId="{1DE3D4CE-981D-436C-8CFD-E50F64DA5974}"/>
    <dgm:cxn modelId="{97B45DA5-9E56-4169-8FA1-05DF2B5A4B4B}" type="presOf" srcId="{5A91B4EA-680C-4AA5-BA6E-F512ABB50B0C}" destId="{B30CE01D-289E-4C3A-83A1-78F636AB896C}" srcOrd="0" destOrd="0" presId="urn:microsoft.com/office/officeart/2008/layout/HorizontalMultiLevelHierarchy"/>
    <dgm:cxn modelId="{A1BEEFCB-96A4-48D9-A970-D0DBB8F99B7C}" srcId="{567C8B8D-87A0-431E-ACD9-6A082894E705}" destId="{77C042B6-CD7B-4955-9A85-200E2BAD6FE9}" srcOrd="0" destOrd="0" parTransId="{259CAF2B-AF6E-44BC-B049-DCACBE85DEE8}" sibTransId="{E289C11E-1891-49B1-8E34-953F50035967}"/>
    <dgm:cxn modelId="{428BFA68-359F-42A5-A8A4-987313D74371}" type="presOf" srcId="{D2CFA54D-E7C3-4732-AA9F-D2A5CBFD5373}" destId="{E5C77A0B-2513-4117-88FB-EF9534550372}" srcOrd="0" destOrd="0" presId="urn:microsoft.com/office/officeart/2008/layout/HorizontalMultiLevelHierarchy"/>
    <dgm:cxn modelId="{37075A37-D1D5-4F61-9A3C-8B2EF443C66B}" type="presOf" srcId="{77C042B6-CD7B-4955-9A85-200E2BAD6FE9}" destId="{267B8606-5B12-4BFC-85D7-263581B93A5D}" srcOrd="0" destOrd="0" presId="urn:microsoft.com/office/officeart/2008/layout/HorizontalMultiLevelHierarchy"/>
    <dgm:cxn modelId="{EE6B911F-CB42-461D-8A8D-AF7738E08CA0}" srcId="{567C8B8D-87A0-431E-ACD9-6A082894E705}" destId="{5A91B4EA-680C-4AA5-BA6E-F512ABB50B0C}" srcOrd="1" destOrd="0" parTransId="{11D09E05-FC6F-4417-8C72-AAAA6F521733}" sibTransId="{852E0455-5642-40E5-BEA4-64A1AAEBC93B}"/>
    <dgm:cxn modelId="{FBA639C7-8A2F-4381-AEA2-1917547FCAF6}" type="presOf" srcId="{6CA8F146-B434-4324-BF65-052EA87A4E38}" destId="{D58BF1DA-2DBE-4AA1-AD89-F312CC70D578}" srcOrd="0" destOrd="0" presId="urn:microsoft.com/office/officeart/2008/layout/HorizontalMultiLevelHierarchy"/>
    <dgm:cxn modelId="{8508CEE6-D58B-424A-A2AA-07DF8F9FAC2F}" type="presOf" srcId="{D2CFA54D-E7C3-4732-AA9F-D2A5CBFD5373}" destId="{6D588E73-C7D8-4211-B1BA-6D89F41B2615}" srcOrd="1" destOrd="0" presId="urn:microsoft.com/office/officeart/2008/layout/HorizontalMultiLevelHierarchy"/>
    <dgm:cxn modelId="{641FBE8F-DF70-4364-B3F8-1F651DE1BAC0}" type="presOf" srcId="{11D09E05-FC6F-4417-8C72-AAAA6F521733}" destId="{EC0C5AB6-F8FF-43CD-A76F-554CCC019D21}" srcOrd="0" destOrd="0" presId="urn:microsoft.com/office/officeart/2008/layout/HorizontalMultiLevelHierarchy"/>
    <dgm:cxn modelId="{9FDEF632-15EC-4563-BF33-68489787F7BA}" type="presOf" srcId="{11D09E05-FC6F-4417-8C72-AAAA6F521733}" destId="{02A2C8F8-7248-4F51-87BB-3E55DB69DA21}" srcOrd="1" destOrd="0" presId="urn:microsoft.com/office/officeart/2008/layout/HorizontalMultiLevelHierarchy"/>
    <dgm:cxn modelId="{10F40A9D-42A1-427C-817E-208FEB5F7B4B}" type="presOf" srcId="{259CAF2B-AF6E-44BC-B049-DCACBE85DEE8}" destId="{D922A54B-BE60-4B09-8661-A5E25741F319}" srcOrd="1" destOrd="0" presId="urn:microsoft.com/office/officeart/2008/layout/HorizontalMultiLevelHierarchy"/>
    <dgm:cxn modelId="{89E216BE-08F7-41AF-B066-41E2C922271D}" type="presOf" srcId="{E52E8D29-ECD9-4D05-ADE6-03363A7696CB}" destId="{90D6411B-0E94-4422-9DBE-200A235B3502}" srcOrd="0" destOrd="0" presId="urn:microsoft.com/office/officeart/2008/layout/HorizontalMultiLevelHierarchy"/>
    <dgm:cxn modelId="{3C09D9F0-976C-4F6B-B162-CCDA9DD71D29}" type="presParOf" srcId="{D58BF1DA-2DBE-4AA1-AD89-F312CC70D578}" destId="{631F89F6-9BCB-41AF-8654-05A731EC60C7}" srcOrd="0" destOrd="0" presId="urn:microsoft.com/office/officeart/2008/layout/HorizontalMultiLevelHierarchy"/>
    <dgm:cxn modelId="{DCA46533-567B-4712-8BF6-8EF3ABCAC794}" type="presParOf" srcId="{631F89F6-9BCB-41AF-8654-05A731EC60C7}" destId="{94D92123-4638-474D-B363-6C9A761B0C41}" srcOrd="0" destOrd="0" presId="urn:microsoft.com/office/officeart/2008/layout/HorizontalMultiLevelHierarchy"/>
    <dgm:cxn modelId="{C61109E3-5711-4143-A67F-C6CB631A7E72}" type="presParOf" srcId="{631F89F6-9BCB-41AF-8654-05A731EC60C7}" destId="{960AE0C6-39D6-4369-AC7F-CC4A23147CA9}" srcOrd="1" destOrd="0" presId="urn:microsoft.com/office/officeart/2008/layout/HorizontalMultiLevelHierarchy"/>
    <dgm:cxn modelId="{4BC13CC4-46DE-469B-8B6A-D4060AC808E4}" type="presParOf" srcId="{960AE0C6-39D6-4369-AC7F-CC4A23147CA9}" destId="{8A0FF036-510D-49F6-A5A9-DA129F3181BF}" srcOrd="0" destOrd="0" presId="urn:microsoft.com/office/officeart/2008/layout/HorizontalMultiLevelHierarchy"/>
    <dgm:cxn modelId="{CB2EEF22-C1C5-40EA-A4ED-36338A700B7E}" type="presParOf" srcId="{8A0FF036-510D-49F6-A5A9-DA129F3181BF}" destId="{D922A54B-BE60-4B09-8661-A5E25741F319}" srcOrd="0" destOrd="0" presId="urn:microsoft.com/office/officeart/2008/layout/HorizontalMultiLevelHierarchy"/>
    <dgm:cxn modelId="{482AD2D0-452E-41A1-8342-D9757907885C}" type="presParOf" srcId="{960AE0C6-39D6-4369-AC7F-CC4A23147CA9}" destId="{912D7730-0125-4130-9C85-3976356978B5}" srcOrd="1" destOrd="0" presId="urn:microsoft.com/office/officeart/2008/layout/HorizontalMultiLevelHierarchy"/>
    <dgm:cxn modelId="{F4807E74-B9F6-4291-9C4D-9FD534137C28}" type="presParOf" srcId="{912D7730-0125-4130-9C85-3976356978B5}" destId="{267B8606-5B12-4BFC-85D7-263581B93A5D}" srcOrd="0" destOrd="0" presId="urn:microsoft.com/office/officeart/2008/layout/HorizontalMultiLevelHierarchy"/>
    <dgm:cxn modelId="{8AAD2E73-5203-4316-866F-7E5F050395A9}" type="presParOf" srcId="{912D7730-0125-4130-9C85-3976356978B5}" destId="{DC620788-48D8-4524-83D9-262A3F5A3431}" srcOrd="1" destOrd="0" presId="urn:microsoft.com/office/officeart/2008/layout/HorizontalMultiLevelHierarchy"/>
    <dgm:cxn modelId="{4B128CE4-E2AD-4CF0-AA0F-FF3412F81C0A}" type="presParOf" srcId="{960AE0C6-39D6-4369-AC7F-CC4A23147CA9}" destId="{EC0C5AB6-F8FF-43CD-A76F-554CCC019D21}" srcOrd="2" destOrd="0" presId="urn:microsoft.com/office/officeart/2008/layout/HorizontalMultiLevelHierarchy"/>
    <dgm:cxn modelId="{D1AFE24A-7DF9-41DC-A7D5-6FB1EC78C39E}" type="presParOf" srcId="{EC0C5AB6-F8FF-43CD-A76F-554CCC019D21}" destId="{02A2C8F8-7248-4F51-87BB-3E55DB69DA21}" srcOrd="0" destOrd="0" presId="urn:microsoft.com/office/officeart/2008/layout/HorizontalMultiLevelHierarchy"/>
    <dgm:cxn modelId="{773D2C96-D7F6-486A-9025-96514B0ED40E}" type="presParOf" srcId="{960AE0C6-39D6-4369-AC7F-CC4A23147CA9}" destId="{16EE6358-09DD-4A2F-8E84-18B7B8C93BEF}" srcOrd="3" destOrd="0" presId="urn:microsoft.com/office/officeart/2008/layout/HorizontalMultiLevelHierarchy"/>
    <dgm:cxn modelId="{D50D57BD-E938-4D2A-BB3C-63E093D5861C}" type="presParOf" srcId="{16EE6358-09DD-4A2F-8E84-18B7B8C93BEF}" destId="{B30CE01D-289E-4C3A-83A1-78F636AB896C}" srcOrd="0" destOrd="0" presId="urn:microsoft.com/office/officeart/2008/layout/HorizontalMultiLevelHierarchy"/>
    <dgm:cxn modelId="{A4F19654-5304-4CA5-AF9F-F09EB1E72F7D}" type="presParOf" srcId="{16EE6358-09DD-4A2F-8E84-18B7B8C93BEF}" destId="{F38A99C7-79D4-4282-B59F-305579135671}" srcOrd="1" destOrd="0" presId="urn:microsoft.com/office/officeart/2008/layout/HorizontalMultiLevelHierarchy"/>
    <dgm:cxn modelId="{73938E56-2DF9-4911-A2BD-421C76E76055}" type="presParOf" srcId="{960AE0C6-39D6-4369-AC7F-CC4A23147CA9}" destId="{E5C77A0B-2513-4117-88FB-EF9534550372}" srcOrd="4" destOrd="0" presId="urn:microsoft.com/office/officeart/2008/layout/HorizontalMultiLevelHierarchy"/>
    <dgm:cxn modelId="{E40C5390-BC05-4EE5-A80B-BB826EB5E237}" type="presParOf" srcId="{E5C77A0B-2513-4117-88FB-EF9534550372}" destId="{6D588E73-C7D8-4211-B1BA-6D89F41B2615}" srcOrd="0" destOrd="0" presId="urn:microsoft.com/office/officeart/2008/layout/HorizontalMultiLevelHierarchy"/>
    <dgm:cxn modelId="{DE7D0103-BE37-4693-A463-3EEA46610235}" type="presParOf" srcId="{960AE0C6-39D6-4369-AC7F-CC4A23147CA9}" destId="{3EBD7653-DA12-4D36-B4FC-F39D3F7980BD}" srcOrd="5" destOrd="0" presId="urn:microsoft.com/office/officeart/2008/layout/HorizontalMultiLevelHierarchy"/>
    <dgm:cxn modelId="{86C6694A-A7F3-49D7-8FF4-B9D9681F24A6}" type="presParOf" srcId="{3EBD7653-DA12-4D36-B4FC-F39D3F7980BD}" destId="{90D6411B-0E94-4422-9DBE-200A235B3502}" srcOrd="0" destOrd="0" presId="urn:microsoft.com/office/officeart/2008/layout/HorizontalMultiLevelHierarchy"/>
    <dgm:cxn modelId="{BF5EDB48-32CF-40FE-A20F-5DA312C70CB6}" type="presParOf" srcId="{3EBD7653-DA12-4D36-B4FC-F39D3F7980BD}" destId="{1E43307F-04E9-4C16-9528-A0357881641C}" srcOrd="1" destOrd="0" presId="urn:microsoft.com/office/officeart/2008/layout/HorizontalMultiLevelHierarchy"/>
  </dgm:cxnLst>
  <dgm:bg>
    <a:effectLst>
      <a:glow rad="127000">
        <a:schemeClr val="accent1"/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77A0B-2513-4117-88FB-EF9534550372}">
      <dsp:nvSpPr>
        <dsp:cNvPr id="0" name=""/>
        <dsp:cNvSpPr/>
      </dsp:nvSpPr>
      <dsp:spPr>
        <a:xfrm>
          <a:off x="2373474" y="2134728"/>
          <a:ext cx="552718" cy="1485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6359" y="0"/>
              </a:lnTo>
              <a:lnTo>
                <a:pt x="276359" y="1485437"/>
              </a:lnTo>
              <a:lnTo>
                <a:pt x="552718" y="148543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 dirty="0"/>
        </a:p>
      </dsp:txBody>
      <dsp:txXfrm>
        <a:off x="2610210" y="2837823"/>
        <a:ext cx="79246" cy="79246"/>
      </dsp:txXfrm>
    </dsp:sp>
    <dsp:sp modelId="{EC0C5AB6-F8FF-43CD-A76F-554CCC019D21}">
      <dsp:nvSpPr>
        <dsp:cNvPr id="0" name=""/>
        <dsp:cNvSpPr/>
      </dsp:nvSpPr>
      <dsp:spPr>
        <a:xfrm>
          <a:off x="2373474" y="2068526"/>
          <a:ext cx="5527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6202"/>
              </a:moveTo>
              <a:lnTo>
                <a:pt x="276359" y="66202"/>
              </a:lnTo>
              <a:lnTo>
                <a:pt x="276359" y="45720"/>
              </a:lnTo>
              <a:lnTo>
                <a:pt x="552718" y="457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 dirty="0"/>
        </a:p>
      </dsp:txBody>
      <dsp:txXfrm>
        <a:off x="2636006" y="2100419"/>
        <a:ext cx="27654" cy="27654"/>
      </dsp:txXfrm>
    </dsp:sp>
    <dsp:sp modelId="{8A0FF036-510D-49F6-A5A9-DA129F3181BF}">
      <dsp:nvSpPr>
        <dsp:cNvPr id="0" name=""/>
        <dsp:cNvSpPr/>
      </dsp:nvSpPr>
      <dsp:spPr>
        <a:xfrm>
          <a:off x="2373474" y="632895"/>
          <a:ext cx="552718" cy="1501833"/>
        </a:xfrm>
        <a:custGeom>
          <a:avLst/>
          <a:gdLst/>
          <a:ahLst/>
          <a:cxnLst/>
          <a:rect l="0" t="0" r="0" b="0"/>
          <a:pathLst>
            <a:path>
              <a:moveTo>
                <a:pt x="0" y="1501833"/>
              </a:moveTo>
              <a:lnTo>
                <a:pt x="276359" y="1501833"/>
              </a:lnTo>
              <a:lnTo>
                <a:pt x="276359" y="0"/>
              </a:lnTo>
              <a:lnTo>
                <a:pt x="552718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kern="1200" dirty="0"/>
        </a:p>
      </dsp:txBody>
      <dsp:txXfrm>
        <a:off x="2609825" y="1343804"/>
        <a:ext cx="80015" cy="80015"/>
      </dsp:txXfrm>
    </dsp:sp>
    <dsp:sp modelId="{94D92123-4638-474D-B363-6C9A761B0C41}">
      <dsp:nvSpPr>
        <dsp:cNvPr id="0" name=""/>
        <dsp:cNvSpPr/>
      </dsp:nvSpPr>
      <dsp:spPr>
        <a:xfrm rot="16200000">
          <a:off x="-504303" y="1341510"/>
          <a:ext cx="4169119" cy="158643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41300">
            <a:schemeClr val="tx2">
              <a:lumMod val="60000"/>
              <a:lumOff val="40000"/>
              <a:alpha val="61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36000" tIns="22860" rIns="3600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latin typeface="+mn-lt"/>
            </a:rPr>
            <a:t> </a:t>
          </a:r>
          <a:r>
            <a:rPr lang="uk-UA" sz="3600" kern="1200" dirty="0" smtClean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ЗЗСО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 ЗВО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 ЗПО</a:t>
          </a:r>
          <a:endParaRPr lang="uk-UA" sz="3600" kern="1200" dirty="0">
            <a:solidFill>
              <a:schemeClr val="tx1"/>
            </a:solidFill>
            <a:effectLst/>
            <a:latin typeface="+mn-lt"/>
            <a:cs typeface="Times New Roman" panose="02020603050405020304" pitchFamily="18" charset="0"/>
          </a:endParaRPr>
        </a:p>
      </dsp:txBody>
      <dsp:txXfrm>
        <a:off x="-504303" y="1341510"/>
        <a:ext cx="4169119" cy="1586435"/>
      </dsp:txXfrm>
    </dsp:sp>
    <dsp:sp modelId="{267B8606-5B12-4BFC-85D7-263581B93A5D}">
      <dsp:nvSpPr>
        <dsp:cNvPr id="0" name=""/>
        <dsp:cNvSpPr/>
      </dsp:nvSpPr>
      <dsp:spPr>
        <a:xfrm>
          <a:off x="2926192" y="2559"/>
          <a:ext cx="3427123" cy="126067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tx2">
              <a:lumMod val="40000"/>
              <a:lumOff val="60000"/>
              <a:alpha val="84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Українська мова і література (українська мова)</a:t>
          </a:r>
          <a:endParaRPr lang="uk-UA" sz="1800" b="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2926192" y="2559"/>
        <a:ext cx="3427123" cy="1260671"/>
      </dsp:txXfrm>
    </dsp:sp>
    <dsp:sp modelId="{B30CE01D-289E-4C3A-83A1-78F636AB896C}">
      <dsp:nvSpPr>
        <dsp:cNvPr id="0" name=""/>
        <dsp:cNvSpPr/>
      </dsp:nvSpPr>
      <dsp:spPr>
        <a:xfrm>
          <a:off x="2926192" y="1461263"/>
          <a:ext cx="3439204" cy="130596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90500">
            <a:schemeClr val="tx2">
              <a:lumMod val="40000"/>
              <a:lumOff val="60000"/>
              <a:alpha val="85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dirty="0" smtClean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Математика або історія України (</a:t>
          </a:r>
          <a:r>
            <a:rPr lang="en-US" sz="1800" b="0" kern="1200" dirty="0" smtClean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XX-XXI </a:t>
          </a:r>
          <a:r>
            <a:rPr lang="uk-UA" sz="1800" b="0" kern="1200" dirty="0" smtClean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ст.) за вибором учня, студента</a:t>
          </a:r>
          <a:endParaRPr lang="uk-UA" sz="1800" b="0" kern="1200" dirty="0">
            <a:solidFill>
              <a:schemeClr val="tx1"/>
            </a:solidFill>
            <a:effectLst/>
            <a:latin typeface="+mn-lt"/>
            <a:cs typeface="Times New Roman" panose="02020603050405020304" pitchFamily="18" charset="0"/>
          </a:endParaRPr>
        </a:p>
      </dsp:txBody>
      <dsp:txXfrm>
        <a:off x="2926192" y="1461263"/>
        <a:ext cx="3439204" cy="1305965"/>
      </dsp:txXfrm>
    </dsp:sp>
    <dsp:sp modelId="{90D6411B-0E94-4422-9DBE-200A235B3502}">
      <dsp:nvSpPr>
        <dsp:cNvPr id="0" name=""/>
        <dsp:cNvSpPr/>
      </dsp:nvSpPr>
      <dsp:spPr>
        <a:xfrm>
          <a:off x="2926192" y="2965262"/>
          <a:ext cx="3439230" cy="130980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90500">
            <a:schemeClr val="tx2">
              <a:lumMod val="40000"/>
              <a:lumOff val="6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Один предмет з переліку (історія України, математика, біологія, географія, фізика, хімія, англійська мова, іспанська мова, німецька мова, французька мова) за вибором учня, студента</a:t>
          </a:r>
          <a:endParaRPr lang="uk-UA" sz="1600" b="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2926192" y="2965262"/>
        <a:ext cx="3439230" cy="1309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8A703-DF2B-402A-93FE-4075AAC196CB}" type="datetimeFigureOut">
              <a:rPr lang="uk-UA" smtClean="0"/>
              <a:t>16.01.2020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2DB81-3F87-4FA0-815F-DE4146FFED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310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171" y="-8468"/>
            <a:ext cx="9935592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812" y="2404534"/>
            <a:ext cx="631227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812" y="4050835"/>
            <a:ext cx="631227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CF05-97FD-4A25-8115-940C300FB80E}" type="datetimeFigureOut">
              <a:rPr lang="uk-UA" smtClean="0"/>
              <a:t>16.01.2020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3064-DFAC-4FC5-A501-8714724B53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636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4470400"/>
            <a:ext cx="687669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CF05-97FD-4A25-8115-940C300FB80E}" type="datetimeFigureOut">
              <a:rPr lang="uk-UA" smtClean="0"/>
              <a:t>16.01.2020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3064-DFAC-4FC5-A501-8714724B53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407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92830" y="3632200"/>
            <a:ext cx="58714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470400"/>
            <a:ext cx="687669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CF05-97FD-4A25-8115-940C300FB80E}" type="datetimeFigureOut">
              <a:rPr lang="uk-UA" smtClean="0"/>
              <a:t>16.01.2020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3064-DFAC-4FC5-A501-8714724B53AB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9652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931988"/>
            <a:ext cx="687669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CF05-97FD-4A25-8115-940C300FB80E}" type="datetimeFigureOut">
              <a:rPr lang="uk-UA" smtClean="0"/>
              <a:t>16.01.2020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3064-DFAC-4FC5-A501-8714724B53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1054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CF05-97FD-4A25-8115-940C300FB80E}" type="datetimeFigureOut">
              <a:rPr lang="uk-UA" smtClean="0"/>
              <a:t>16.01.2020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3064-DFAC-4FC5-A501-8714724B53AB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4929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69" y="609600"/>
            <a:ext cx="686992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CF05-97FD-4A25-8115-940C300FB80E}" type="datetimeFigureOut">
              <a:rPr lang="uk-UA" smtClean="0"/>
              <a:t>16.01.2020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3064-DFAC-4FC5-A501-8714724B53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7259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CF05-97FD-4A25-8115-940C300FB80E}" type="datetimeFigureOut">
              <a:rPr lang="uk-UA" smtClean="0"/>
              <a:t>16.01.2020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3064-DFAC-4FC5-A501-8714724B53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7381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21" y="609601"/>
            <a:ext cx="1060380" cy="5251451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399" y="609601"/>
            <a:ext cx="5627945" cy="5251451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CF05-97FD-4A25-8115-940C300FB80E}" type="datetimeFigureOut">
              <a:rPr lang="uk-UA" smtClean="0"/>
              <a:t>16.01.2020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3064-DFAC-4FC5-A501-8714724B53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978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CF05-97FD-4A25-8115-940C300FB80E}" type="datetimeFigureOut">
              <a:rPr lang="uk-UA" smtClean="0"/>
              <a:t>16.01.2020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3064-DFAC-4FC5-A501-8714724B53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025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2700869"/>
            <a:ext cx="687669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CF05-97FD-4A25-8115-940C300FB80E}" type="datetimeFigureOut">
              <a:rPr lang="uk-UA" smtClean="0"/>
              <a:t>16.01.2020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3064-DFAC-4FC5-A501-8714724B53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698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13208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2160589"/>
            <a:ext cx="3345451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637" y="2160590"/>
            <a:ext cx="3345453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CF05-97FD-4A25-8115-940C300FB80E}" type="datetimeFigureOut">
              <a:rPr lang="uk-UA" smtClean="0"/>
              <a:t>16.01.2020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3064-DFAC-4FC5-A501-8714724B53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089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399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8860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8860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CF05-97FD-4A25-8115-940C300FB80E}" type="datetimeFigureOut">
              <a:rPr lang="uk-UA" smtClean="0"/>
              <a:t>16.01.2020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3064-DFAC-4FC5-A501-8714724B53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87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6876690" cy="13208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CF05-97FD-4A25-8115-940C300FB80E}" type="datetimeFigureOut">
              <a:rPr lang="uk-UA" smtClean="0"/>
              <a:t>16.01.2020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3064-DFAC-4FC5-A501-8714724B53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5774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CF05-97FD-4A25-8115-940C300FB80E}" type="datetimeFigureOut">
              <a:rPr lang="uk-UA" smtClean="0"/>
              <a:t>16.01.2020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3064-DFAC-4FC5-A501-8714724B53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2355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498604"/>
            <a:ext cx="3022697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882" y="514926"/>
            <a:ext cx="3668207" cy="552643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2777069"/>
            <a:ext cx="3022697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CF05-97FD-4A25-8115-940C300FB80E}" type="datetimeFigureOut">
              <a:rPr lang="uk-UA" smtClean="0"/>
              <a:t>16.01.2020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3064-DFAC-4FC5-A501-8714724B53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1513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4800600"/>
            <a:ext cx="687669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399" y="609600"/>
            <a:ext cx="6876690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5367338"/>
            <a:ext cx="687669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CF05-97FD-4A25-8115-940C300FB80E}" type="datetimeFigureOut">
              <a:rPr lang="uk-UA" smtClean="0"/>
              <a:t>16.01.2020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3064-DFAC-4FC5-A501-8714724B53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540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172" y="-8468"/>
            <a:ext cx="9935593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590"/>
            <a:ext cx="687669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5696" y="6041364"/>
            <a:ext cx="741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FCF05-97FD-4A25-8115-940C300FB80E}" type="datetimeFigureOut">
              <a:rPr lang="uk-UA" smtClean="0"/>
              <a:t>16.01.2020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399" y="6041364"/>
            <a:ext cx="5008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1732" y="6041364"/>
            <a:ext cx="555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FC53064-DFAC-4FC5-A501-8714724B53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32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3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Прямокутник 7"/>
          <p:cNvSpPr>
            <a:spLocks noChangeArrowheads="1"/>
          </p:cNvSpPr>
          <p:nvPr/>
        </p:nvSpPr>
        <p:spPr bwMode="auto">
          <a:xfrm>
            <a:off x="272948" y="1276810"/>
            <a:ext cx="9360104" cy="5262979"/>
          </a:xfrm>
          <a:prstGeom prst="rect">
            <a:avLst/>
          </a:prstGeom>
          <a:solidFill>
            <a:schemeClr val="bg1">
              <a:lumMod val="85000"/>
              <a:alpha val="84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uk-UA" altLang="uk-UA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України від 01.07.2014 року №  1556-VІІ «Про вищу освіту» (статті 44 і 45)</a:t>
            </a:r>
          </a:p>
          <a:p>
            <a:pPr marL="0" indent="0" algn="just">
              <a:spcBef>
                <a:spcPct val="0"/>
              </a:spcBef>
              <a:buNone/>
            </a:pPr>
            <a:endParaRPr lang="uk-UA" altLang="uk-UA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uk-UA" altLang="uk-UA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Міністерства освіти і науки України від 10.01.2017 № 25 «Деякі питання нормативного забезпечення зовнішнього незалежного оцінювання результатів навчання, здобутих на основі повної загальної середньої освіти», зареєстрований в Міністерстві юстиції України 27 січня 2017 р. за №118/29986 (із змінами і доповненнями, внесеними  наказом Міністерства освіти і науки України від 15 листопада 2017 року № 1487)</a:t>
            </a:r>
          </a:p>
          <a:p>
            <a:pPr marL="0" indent="0" algn="just">
              <a:spcBef>
                <a:spcPct val="0"/>
              </a:spcBef>
              <a:buNone/>
            </a:pPr>
            <a:endParaRPr lang="uk-UA" altLang="uk-UA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uk-UA" altLang="uk-UA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Міністерства освіти і науки України від 07.12.2018 № 1353 «Про внесення змін до деяких нормативно-правових актів щодо зовнішнього незалежного оцінювання»</a:t>
            </a:r>
          </a:p>
          <a:p>
            <a:pPr marL="0" indent="0" algn="just">
              <a:spcBef>
                <a:spcPct val="0"/>
              </a:spcBef>
              <a:buNone/>
            </a:pPr>
            <a:endParaRPr lang="uk-UA" altLang="uk-UA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uk-UA" altLang="ru-RU" sz="1600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Календарний </a:t>
            </a:r>
            <a:r>
              <a:rPr lang="uk-UA" altLang="ru-RU" sz="1600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план підготовки та проведення зовнішнього незалежного оцінювання результатів навчання, здобутих на основі повної загальної середньої освіти, затверджений наказом Міністерства освіти і науки України від 19.07.2019  № 947 «Про підготовку та проведення в 2020 році зовнішнього незалежного оцінювання результатів навчання, здобутих на основі повної загальної середньої освіти</a:t>
            </a:r>
            <a:r>
              <a:rPr lang="uk-UA" altLang="ru-RU" sz="1600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»</a:t>
            </a:r>
          </a:p>
          <a:p>
            <a:pPr marL="0" indent="0" algn="just">
              <a:spcBef>
                <a:spcPct val="0"/>
              </a:spcBef>
              <a:buNone/>
            </a:pPr>
            <a:endParaRPr lang="uk-UA" altLang="ru-RU" sz="1600" kern="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lvl="0"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uk-UA" altLang="ru-RU" sz="1600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Наказ МОН України від </a:t>
            </a:r>
            <a:r>
              <a:rPr lang="uk-UA" altLang="ru-RU" sz="1600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11.05.2019 </a:t>
            </a:r>
            <a:r>
              <a:rPr lang="uk-UA" altLang="ru-RU" sz="1600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№ 635 «Деякі питання проведення в 2020 році зовнішнього незалежного оцінювання результатів навчання, здобутих на основі повної загальної середньої освіти</a:t>
            </a:r>
            <a:r>
              <a:rPr lang="uk-UA" altLang="ru-RU" sz="1600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»</a:t>
            </a:r>
          </a:p>
          <a:p>
            <a:pPr marL="0" lvl="0" indent="0" algn="just">
              <a:spcBef>
                <a:spcPct val="0"/>
              </a:spcBef>
              <a:buNone/>
            </a:pPr>
            <a:endParaRPr lang="uk-UA" altLang="ru-RU" sz="1600" kern="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lvl="0"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uk-UA" altLang="ru-RU" sz="1600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Наказ Українського центру оцінювання якості освіти від 10.10.2019 №139 «Про проведення пробного зовнішнього незалежного оцінювання в 2020 році</a:t>
            </a:r>
            <a:r>
              <a:rPr lang="uk-UA" altLang="ru-RU" sz="1600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»</a:t>
            </a:r>
            <a:endParaRPr lang="uk-UA" altLang="ru-RU" sz="1600" kern="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9614" y="772942"/>
            <a:ext cx="801565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НОРМАТИВНІ ДОКУМЕНТИ</a:t>
            </a: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6" y="0"/>
            <a:ext cx="1416695" cy="10077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0021" y="372832"/>
            <a:ext cx="8015654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ЗНО-2020</a:t>
            </a:r>
            <a:endParaRPr lang="uk-UA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61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Овал 59"/>
          <p:cNvSpPr/>
          <p:nvPr/>
        </p:nvSpPr>
        <p:spPr>
          <a:xfrm>
            <a:off x="2137857" y="351216"/>
            <a:ext cx="5956663" cy="1068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0751" y="623265"/>
            <a:ext cx="4781007" cy="542316"/>
          </a:xfr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3200" dirty="0">
                <a:solidFill>
                  <a:srgbClr val="7030A0"/>
                </a:solidFill>
                <a:latin typeface="Century Schoolbook" panose="02040604050505020304" pitchFamily="18" charset="0"/>
              </a:rPr>
              <a:t>ЗНО–2020</a:t>
            </a:r>
            <a:endParaRPr lang="ru-RU" sz="3200" dirty="0">
              <a:solidFill>
                <a:srgbClr val="7030A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31" y="173759"/>
            <a:ext cx="1486439" cy="899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3818" y="1392251"/>
            <a:ext cx="8053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altLang="ko-KR" sz="2600" b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Формування комплектів реєстраційних документів</a:t>
            </a:r>
          </a:p>
          <a:p>
            <a:pPr algn="ctr">
              <a:defRPr/>
            </a:pPr>
            <a:r>
              <a:rPr lang="uk-UA" altLang="ko-KR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  <a:ea typeface="Gulim"/>
                <a:cs typeface="Times New Roman" panose="02020603050405020304" pitchFamily="18" charset="0"/>
              </a:rPr>
              <a:t> </a:t>
            </a:r>
            <a:endParaRPr lang="ru-RU" altLang="uk-UA" sz="2000" dirty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  <a:ea typeface="Gulim"/>
              <a:cs typeface="Times New Roman" panose="02020603050405020304" pitchFamily="18" charset="0"/>
            </a:endParaRPr>
          </a:p>
        </p:txBody>
      </p:sp>
      <p:pic>
        <p:nvPicPr>
          <p:cNvPr id="11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14166" r="49574"/>
          <a:stretch/>
        </p:blipFill>
        <p:spPr bwMode="auto">
          <a:xfrm>
            <a:off x="3916803" y="1968793"/>
            <a:ext cx="2499305" cy="16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3" t="15065"/>
          <a:stretch/>
        </p:blipFill>
        <p:spPr bwMode="auto">
          <a:xfrm>
            <a:off x="6710866" y="1968443"/>
            <a:ext cx="2545099" cy="166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нутий кут 12"/>
          <p:cNvSpPr/>
          <p:nvPr/>
        </p:nvSpPr>
        <p:spPr>
          <a:xfrm>
            <a:off x="781367" y="1968443"/>
            <a:ext cx="2950314" cy="3448791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tx2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копіях документів:</a:t>
            </a:r>
          </a:p>
          <a:p>
            <a:pPr lvl="0" algn="ctr">
              <a:defRPr/>
            </a:pP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 </a:t>
            </a:r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з оригіналом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uk-UA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особистий підпис, ініціали та прізвище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засвідчення копії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60629" y="3593612"/>
            <a:ext cx="87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latin typeface="Arial Black" panose="020B0A04020102020204" pitchFamily="34" charset="0"/>
              </a:rPr>
              <a:t>або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28112" y="2574310"/>
            <a:ext cx="17448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b="1" i="1" dirty="0">
                <a:latin typeface="AdonisC" panose="00000500000000000000" pitchFamily="50" charset="0"/>
              </a:rPr>
              <a:t>Згідно з оригіналом</a:t>
            </a:r>
          </a:p>
          <a:p>
            <a:r>
              <a:rPr lang="uk-UA" sz="1100" b="1" i="1" dirty="0">
                <a:latin typeface="AdonisC" panose="00000500000000000000" pitchFamily="50" charset="0"/>
              </a:rPr>
              <a:t>дата        підпис  </a:t>
            </a:r>
            <a:r>
              <a:rPr lang="uk-UA" sz="1100" b="1" i="1" dirty="0">
                <a:latin typeface="AdonisC" panose="00000500000000000000" pitchFamily="50" charset="0"/>
                <a:cs typeface="Times New Roman" panose="02020603050405020304" pitchFamily="18" charset="0"/>
              </a:rPr>
              <a:t>ПІБ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16349" y="2629206"/>
            <a:ext cx="17661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>
                <a:latin typeface="AdonisC" panose="00000500000000000000" pitchFamily="50" charset="0"/>
              </a:rPr>
              <a:t>Згідно з оригіналом</a:t>
            </a:r>
          </a:p>
          <a:p>
            <a:r>
              <a:rPr lang="uk-UA" sz="1100" dirty="0">
                <a:latin typeface="AdonisC" panose="00000500000000000000" pitchFamily="50" charset="0"/>
              </a:rPr>
              <a:t>дата        підпис  </a:t>
            </a:r>
            <a:r>
              <a:rPr lang="uk-UA" sz="1100" dirty="0">
                <a:latin typeface="AdonisC" panose="00000500000000000000" pitchFamily="50" charset="0"/>
                <a:cs typeface="Times New Roman" panose="02020603050405020304" pitchFamily="18" charset="0"/>
              </a:rPr>
              <a:t>ПІБ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22" y="3563642"/>
            <a:ext cx="2983768" cy="25466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695" y="4034993"/>
            <a:ext cx="2630702" cy="19164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3" r="57552" b="5687"/>
          <a:stretch/>
        </p:blipFill>
        <p:spPr>
          <a:xfrm>
            <a:off x="5560614" y="4264790"/>
            <a:ext cx="668810" cy="7284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3" r="57552" b="5687"/>
          <a:stretch/>
        </p:blipFill>
        <p:spPr>
          <a:xfrm>
            <a:off x="8308212" y="4321276"/>
            <a:ext cx="688011" cy="74931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91628" y="5238706"/>
            <a:ext cx="17661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>
                <a:latin typeface="AdonisC" panose="00000500000000000000" pitchFamily="50" charset="0"/>
              </a:rPr>
              <a:t>Згідно з оригіналом</a:t>
            </a:r>
          </a:p>
          <a:p>
            <a:r>
              <a:rPr lang="uk-UA" sz="1100" dirty="0">
                <a:latin typeface="AdonisC" panose="00000500000000000000" pitchFamily="50" charset="0"/>
              </a:rPr>
              <a:t>дата        підпис  </a:t>
            </a:r>
            <a:r>
              <a:rPr lang="uk-UA" sz="1100" dirty="0">
                <a:latin typeface="AdonisC" panose="00000500000000000000" pitchFamily="50" charset="0"/>
                <a:cs typeface="Times New Roman" panose="02020603050405020304" pitchFamily="18" charset="0"/>
              </a:rPr>
              <a:t>ПІБ</a:t>
            </a:r>
          </a:p>
        </p:txBody>
      </p:sp>
    </p:spTree>
    <p:extLst>
      <p:ext uri="{BB962C8B-B14F-4D97-AF65-F5344CB8AC3E}">
        <p14:creationId xmlns:p14="http://schemas.microsoft.com/office/powerpoint/2010/main" val="122576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25" y="462326"/>
            <a:ext cx="8626588" cy="58160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96330"/>
            <a:ext cx="1542811" cy="974824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11" name="Округлений прямокутник 10"/>
          <p:cNvSpPr/>
          <p:nvPr/>
        </p:nvSpPr>
        <p:spPr>
          <a:xfrm>
            <a:off x="900146" y="1392181"/>
            <a:ext cx="4731319" cy="6680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27000">
              <a:schemeClr val="accent5">
                <a:satMod val="175000"/>
                <a:alpha val="2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Реєстраційна картка</a:t>
            </a: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900146" y="2376577"/>
            <a:ext cx="4731319" cy="8131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27000">
              <a:schemeClr val="accent5">
                <a:satMod val="175000"/>
                <a:alpha val="2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копії документів, що посвідчують особу</a:t>
            </a:r>
          </a:p>
        </p:txBody>
      </p:sp>
      <p:sp>
        <p:nvSpPr>
          <p:cNvPr id="5" name="Прямокутник 4"/>
          <p:cNvSpPr/>
          <p:nvPr/>
        </p:nvSpPr>
        <p:spPr>
          <a:xfrm rot="20646607">
            <a:off x="4366116" y="3553837"/>
            <a:ext cx="380610" cy="96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sp>
        <p:nvSpPr>
          <p:cNvPr id="22" name="Прямокутник 21"/>
          <p:cNvSpPr/>
          <p:nvPr/>
        </p:nvSpPr>
        <p:spPr>
          <a:xfrm rot="20646607">
            <a:off x="3637183" y="5223173"/>
            <a:ext cx="380610" cy="96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sp>
        <p:nvSpPr>
          <p:cNvPr id="24" name="Прямокутник 23"/>
          <p:cNvSpPr/>
          <p:nvPr/>
        </p:nvSpPr>
        <p:spPr>
          <a:xfrm rot="20646607">
            <a:off x="4087847" y="4474802"/>
            <a:ext cx="380610" cy="96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sp>
        <p:nvSpPr>
          <p:cNvPr id="21" name="Овал 20"/>
          <p:cNvSpPr/>
          <p:nvPr/>
        </p:nvSpPr>
        <p:spPr>
          <a:xfrm>
            <a:off x="2442409" y="160274"/>
            <a:ext cx="5956663" cy="1068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3107326" y="458136"/>
            <a:ext cx="4595256" cy="542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>
                <a:solidFill>
                  <a:srgbClr val="7030A0"/>
                </a:solidFill>
                <a:latin typeface="Century Schoolbook" panose="02040604050505020304" pitchFamily="18" charset="0"/>
              </a:rPr>
              <a:t>ЗНО–2020</a:t>
            </a:r>
            <a:endParaRPr lang="ru-RU" sz="3200" dirty="0">
              <a:solidFill>
                <a:srgbClr val="7030A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27884" y="1387012"/>
            <a:ext cx="3424282" cy="1569660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ct val="40000"/>
              </a:spcAft>
              <a:buClr>
                <a:srgbClr val="0033CC"/>
              </a:buClr>
              <a:defRPr/>
            </a:pPr>
            <a:r>
              <a:rPr lang="uk-UA" altLang="ru-RU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 здобувачі ПЗСО </a:t>
            </a:r>
            <a:r>
              <a:rPr lang="uk-UA" altLang="ru-RU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подають реєстраційні документи до  закладу освіти</a:t>
            </a:r>
          </a:p>
        </p:txBody>
      </p:sp>
      <p:sp>
        <p:nvSpPr>
          <p:cNvPr id="27" name="Округлений прямокутник 26"/>
          <p:cNvSpPr/>
          <p:nvPr/>
        </p:nvSpPr>
        <p:spPr>
          <a:xfrm>
            <a:off x="485503" y="3496957"/>
            <a:ext cx="8863034" cy="11889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27000">
              <a:schemeClr val="accent5">
                <a:satMod val="175000"/>
                <a:alpha val="2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ru-RU" sz="155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*</a:t>
            </a:r>
            <a:r>
              <a:rPr lang="uk-UA" altLang="ru-RU" sz="155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 з особливими освітніми потребами: </a:t>
            </a:r>
          </a:p>
          <a:p>
            <a:pPr algn="ctr"/>
            <a:r>
              <a:rPr lang="uk-UA" altLang="ru-RU" sz="1550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медичний висновок </a:t>
            </a:r>
            <a:r>
              <a:rPr lang="uk-UA" sz="1550" dirty="0">
                <a:ln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55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 створення особливих (спеціальних) умов для проходження зовнішнього незалежного оцінювання за формою №086-3/о, </a:t>
            </a:r>
            <a:r>
              <a:rPr lang="uk-UA" altLang="ru-RU" sz="1550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наданий органами або закладами охорони здоров'я</a:t>
            </a:r>
            <a:endParaRPr lang="uk-UA" sz="155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круглений прямокутник 27"/>
          <p:cNvSpPr/>
          <p:nvPr/>
        </p:nvSpPr>
        <p:spPr>
          <a:xfrm>
            <a:off x="489133" y="4661645"/>
            <a:ext cx="8863033" cy="10443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2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buClr>
                <a:srgbClr val="0000FF"/>
              </a:buClr>
              <a:tabLst>
                <a:tab pos="1200150" algn="l"/>
              </a:tabLst>
              <a:defRPr/>
            </a:pPr>
            <a:r>
              <a:rPr lang="en-US" altLang="ru-RU" sz="155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uk-UA" altLang="ru-RU" sz="155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</a:t>
            </a:r>
            <a:r>
              <a:rPr lang="uk-UA" altLang="ru-RU" sz="155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ru-RU" sz="155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</a:t>
            </a:r>
            <a:r>
              <a:rPr lang="uk-UA" sz="15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навчаються за кордоном</a:t>
            </a:r>
            <a:r>
              <a:rPr lang="uk-UA" sz="1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5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братимуть участь у міжнародних змаганнях, олімпіадах тощо і реєструються для участі в додатковій сесії: </a:t>
            </a:r>
          </a:p>
          <a:p>
            <a:pPr lvl="1" algn="ctr">
              <a:buClr>
                <a:srgbClr val="0000FF"/>
              </a:buClr>
              <a:tabLst>
                <a:tab pos="1200150" algn="l"/>
              </a:tabLst>
              <a:defRPr/>
            </a:pPr>
            <a:r>
              <a:rPr lang="uk-UA" sz="155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заява на участь у додатковій сесії й документи, що підтверджують цей факт</a:t>
            </a:r>
          </a:p>
        </p:txBody>
      </p:sp>
      <p:sp>
        <p:nvSpPr>
          <p:cNvPr id="29" name="Округлений прямокутник 28"/>
          <p:cNvSpPr/>
          <p:nvPr/>
        </p:nvSpPr>
        <p:spPr>
          <a:xfrm>
            <a:off x="485504" y="5705987"/>
            <a:ext cx="8863033" cy="1112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14300">
              <a:schemeClr val="accent5">
                <a:satMod val="175000"/>
                <a:alpha val="2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buClr>
                <a:srgbClr val="0000FF"/>
              </a:buClr>
              <a:tabLst>
                <a:tab pos="1200150" algn="l"/>
              </a:tabLst>
              <a:defRPr/>
            </a:pPr>
            <a:r>
              <a:rPr lang="en-US" altLang="ru-RU" sz="15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uk-UA" altLang="ru-RU" sz="1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Особи, які подають документи, оформлені іноземною мовою: </a:t>
            </a:r>
          </a:p>
          <a:p>
            <a:pPr lvl="1" algn="ctr">
              <a:buClr>
                <a:srgbClr val="0000FF"/>
              </a:buClr>
              <a:tabLst>
                <a:tab pos="1200150" algn="l"/>
              </a:tabLst>
              <a:defRPr/>
            </a:pPr>
            <a:r>
              <a:rPr lang="uk-UA" altLang="ru-RU" sz="1600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копія нотаріально засвідченого перекладу українською мовою документів,</a:t>
            </a:r>
          </a:p>
          <a:p>
            <a:pPr lvl="1" algn="ctr">
              <a:buClr>
                <a:srgbClr val="0000FF"/>
              </a:buClr>
              <a:tabLst>
                <a:tab pos="1200150" algn="l"/>
              </a:tabLst>
              <a:defRPr/>
            </a:pPr>
            <a:r>
              <a:rPr lang="uk-UA" altLang="ru-RU" sz="1600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наданих для реєстрації</a:t>
            </a:r>
          </a:p>
        </p:txBody>
      </p:sp>
      <p:sp>
        <p:nvSpPr>
          <p:cNvPr id="18" name="Плюс 17"/>
          <p:cNvSpPr/>
          <p:nvPr/>
        </p:nvSpPr>
        <p:spPr>
          <a:xfrm>
            <a:off x="3146382" y="2041614"/>
            <a:ext cx="358818" cy="334963"/>
          </a:xfrm>
          <a:prstGeom prst="mathPlus">
            <a:avLst>
              <a:gd name="adj1" fmla="val 11364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>
              <a:schemeClr val="accent3">
                <a:lumMod val="40000"/>
                <a:lumOff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Плюс 16"/>
          <p:cNvSpPr/>
          <p:nvPr/>
        </p:nvSpPr>
        <p:spPr>
          <a:xfrm>
            <a:off x="3146382" y="3146479"/>
            <a:ext cx="358818" cy="334963"/>
          </a:xfrm>
          <a:prstGeom prst="mathPlus">
            <a:avLst>
              <a:gd name="adj1" fmla="val 11364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>
              <a:schemeClr val="accent3">
                <a:lumMod val="40000"/>
                <a:lumOff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73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круглений прямокутник 21"/>
          <p:cNvSpPr/>
          <p:nvPr/>
        </p:nvSpPr>
        <p:spPr>
          <a:xfrm>
            <a:off x="1004456" y="2233867"/>
            <a:ext cx="2568339" cy="9554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 dirty="0">
                <a:solidFill>
                  <a:srgbClr val="C00000"/>
                </a:solidFill>
                <a:latin typeface="Arial Black" panose="020B0A04020102020204" pitchFamily="34" charset="0"/>
              </a:rPr>
              <a:t>Перевіряє </a:t>
            </a:r>
            <a:r>
              <a:rPr lang="uk-UA" sz="1350" dirty="0">
                <a:solidFill>
                  <a:srgbClr val="002060"/>
                </a:solidFill>
                <a:latin typeface="Arial Black" panose="020B0A04020102020204" pitchFamily="34" charset="0"/>
              </a:rPr>
              <a:t>оформлення реєстраційної картки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0" y="73479"/>
            <a:ext cx="1618699" cy="1040632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12" name="Округлений прямокутник 11"/>
          <p:cNvSpPr/>
          <p:nvPr/>
        </p:nvSpPr>
        <p:spPr>
          <a:xfrm>
            <a:off x="2348245" y="3074291"/>
            <a:ext cx="3501736" cy="12347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1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 dirty="0">
                <a:solidFill>
                  <a:srgbClr val="C00000"/>
                </a:solidFill>
                <a:latin typeface="Arial Black" panose="020B0A04020102020204" pitchFamily="34" charset="0"/>
              </a:rPr>
              <a:t>Перевіряє </a:t>
            </a:r>
            <a:r>
              <a:rPr lang="uk-UA" sz="1350" dirty="0">
                <a:solidFill>
                  <a:srgbClr val="002060"/>
                </a:solidFill>
                <a:latin typeface="Arial Black" panose="020B0A04020102020204" pitchFamily="34" charset="0"/>
              </a:rPr>
              <a:t>копію документа, що посвідчує особу (чіткість, наявність напису «Згідно з оригіналом», дати, підпису, ПІБ)</a:t>
            </a: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4419600" y="4121893"/>
            <a:ext cx="3474160" cy="10979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uk-UA" sz="1350" dirty="0">
                <a:solidFill>
                  <a:srgbClr val="C00000"/>
                </a:solidFill>
                <a:latin typeface="Arial Black" panose="020B0A04020102020204" pitchFamily="34" charset="0"/>
              </a:rPr>
              <a:t>Формує</a:t>
            </a:r>
            <a:r>
              <a:rPr lang="uk-UA" sz="1350" dirty="0">
                <a:solidFill>
                  <a:srgbClr val="002060"/>
                </a:solidFill>
                <a:latin typeface="Arial Black" panose="020B0A04020102020204" pitchFamily="34" charset="0"/>
              </a:rPr>
              <a:t> список осіб, які проходитимуть ДПА у формі ЗНО </a:t>
            </a:r>
            <a:r>
              <a:rPr lang="uk-UA" sz="135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 сервісі «Керівникам закладів освіти»</a:t>
            </a:r>
          </a:p>
          <a:p>
            <a:pPr algn="ctr"/>
            <a:endParaRPr lang="uk-UA" sz="135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5849982" y="5149500"/>
            <a:ext cx="3217819" cy="11179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22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 dirty="0">
                <a:solidFill>
                  <a:srgbClr val="C00000"/>
                </a:solidFill>
                <a:latin typeface="Arial Black" panose="020B0A04020102020204" pitchFamily="34" charset="0"/>
              </a:rPr>
              <a:t>Передає/надсилає </a:t>
            </a:r>
            <a:r>
              <a:rPr lang="uk-UA" sz="1350" dirty="0">
                <a:solidFill>
                  <a:srgbClr val="002060"/>
                </a:solidFill>
                <a:latin typeface="Arial Black" panose="020B0A04020102020204" pitchFamily="34" charset="0"/>
              </a:rPr>
              <a:t>комплекти реєстраційних документів до Київського РЦОЯО</a:t>
            </a:r>
            <a:endParaRPr lang="uk-UA" sz="135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 descr="Ð ÐµÐ·ÑÐ»ÑÑÐ°Ñ Ð¿Ð¾ÑÑÐºÑ Ð·Ð¾Ð±ÑÐ°Ð¶ÐµÐ½Ñ Ð·Ð° Ð·Ð°Ð¿Ð¸ÑÐ¾Ð¼ &quot;ÐºÐ»Ð¸Ð¿Ð°ÑÑ Ð²ÐµÐºÑÐ¾Ñ ÑÐµÐ»Ð¾Ð²ÐµÐº Ð¿ÑÐ¾Ð²ÐµÑÑÐµÑ Ð´Ð¾ÐºÑÐ¼ÐµÐ½Ñ&quot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84" y="4470620"/>
            <a:ext cx="1651271" cy="156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вал 12"/>
          <p:cNvSpPr/>
          <p:nvPr/>
        </p:nvSpPr>
        <p:spPr>
          <a:xfrm>
            <a:off x="2137857" y="351216"/>
            <a:ext cx="5956663" cy="1068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878872" y="623265"/>
            <a:ext cx="4595256" cy="542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>
                <a:solidFill>
                  <a:srgbClr val="7030A0"/>
                </a:solidFill>
                <a:latin typeface="Century Schoolbook" panose="02040604050505020304" pitchFamily="18" charset="0"/>
              </a:rPr>
              <a:t>ЗНО–2020</a:t>
            </a:r>
            <a:endParaRPr lang="ru-RU" sz="3200" dirty="0">
              <a:solidFill>
                <a:srgbClr val="7030A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1786720" y="1417149"/>
            <a:ext cx="671469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b="1" noProof="1">
                <a:ln w="0"/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Відповідальна особа у закладі освіти</a:t>
            </a:r>
          </a:p>
        </p:txBody>
      </p:sp>
    </p:spTree>
    <p:extLst>
      <p:ext uri="{BB962C8B-B14F-4D97-AF65-F5344CB8AC3E}">
        <p14:creationId xmlns:p14="http://schemas.microsoft.com/office/powerpoint/2010/main" val="356862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20" y="432556"/>
            <a:ext cx="9037555" cy="61047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10" y="1901527"/>
            <a:ext cx="4762264" cy="38517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77715"/>
            <a:ext cx="1686609" cy="1112671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17" y="2150154"/>
            <a:ext cx="3450197" cy="255769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1284248" y="2645203"/>
            <a:ext cx="3521203" cy="23254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5">
                <a:satMod val="17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1391603" y="3465867"/>
            <a:ext cx="330649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формується в сервісі «Керівникам закладів освіти»</a:t>
            </a:r>
          </a:p>
          <a:p>
            <a:endParaRPr lang="uk-UA" sz="1350" b="1" dirty="0">
              <a:solidFill>
                <a:srgbClr val="3437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21296362">
            <a:off x="4426189" y="4213187"/>
            <a:ext cx="1245268" cy="58621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979228" y="4990097"/>
            <a:ext cx="223506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4" name="Овал 13"/>
          <p:cNvSpPr/>
          <p:nvPr/>
        </p:nvSpPr>
        <p:spPr>
          <a:xfrm>
            <a:off x="2137856" y="287220"/>
            <a:ext cx="5995072" cy="10249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875228" y="543494"/>
            <a:ext cx="4595256" cy="542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>
                <a:solidFill>
                  <a:srgbClr val="7030A0"/>
                </a:solidFill>
                <a:latin typeface="Century Schoolbook" panose="02040604050505020304" pitchFamily="18" charset="0"/>
              </a:rPr>
              <a:t>ЗНО–2020</a:t>
            </a:r>
            <a:endParaRPr lang="ru-RU" sz="3200" dirty="0">
              <a:solidFill>
                <a:srgbClr val="7030A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790434" y="1342106"/>
            <a:ext cx="8734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25000"/>
                  </a:schemeClr>
                </a:solidFill>
                <a:latin typeface="AGCrownStyle" pitchFamily="2" charset="0"/>
              </a:rPr>
              <a:t>Формування комплектів реєстраційних документів</a:t>
            </a:r>
          </a:p>
        </p:txBody>
      </p:sp>
    </p:spTree>
    <p:extLst>
      <p:ext uri="{BB962C8B-B14F-4D97-AF65-F5344CB8AC3E}">
        <p14:creationId xmlns:p14="http://schemas.microsoft.com/office/powerpoint/2010/main" val="201419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74"/>
          <a:stretch/>
        </p:blipFill>
        <p:spPr>
          <a:xfrm>
            <a:off x="4067630" y="1513690"/>
            <a:ext cx="4619170" cy="5258331"/>
          </a:xfrm>
          <a:prstGeom prst="rect">
            <a:avLst/>
          </a:prstGeom>
        </p:spPr>
      </p:pic>
      <p:sp>
        <p:nvSpPr>
          <p:cNvPr id="56" name="Округлений прямокутник 55"/>
          <p:cNvSpPr/>
          <p:nvPr/>
        </p:nvSpPr>
        <p:spPr>
          <a:xfrm>
            <a:off x="879889" y="3626766"/>
            <a:ext cx="3053474" cy="1454727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913"/>
            <a:ext cx="1596788" cy="1050369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13" name="Округлений прямокутник 12"/>
          <p:cNvSpPr/>
          <p:nvPr/>
        </p:nvSpPr>
        <p:spPr>
          <a:xfrm>
            <a:off x="2586793" y="1189867"/>
            <a:ext cx="5277357" cy="27277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100" b="1" dirty="0">
                <a:solidFill>
                  <a:schemeClr val="accent2">
                    <a:lumMod val="25000"/>
                  </a:schemeClr>
                </a:solidFill>
                <a:latin typeface="AGCrownStyle" pitchFamily="2" charset="0"/>
              </a:rPr>
              <a:t>ВАЖЛИВО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79889" y="3719985"/>
            <a:ext cx="3053474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треба сформувати в сервісі </a:t>
            </a:r>
          </a:p>
          <a:p>
            <a:pPr algn="ctr"/>
            <a:r>
              <a:rPr lang="uk-UA" b="1" dirty="0">
                <a:solidFill>
                  <a:srgbClr val="3437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«Кабінет керівника закладу освіти»</a:t>
            </a:r>
          </a:p>
          <a:p>
            <a:endParaRPr lang="uk-UA" sz="1350" b="1" dirty="0">
              <a:solidFill>
                <a:srgbClr val="3437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 зі стрілкою 17"/>
          <p:cNvCxnSpPr/>
          <p:nvPr/>
        </p:nvCxnSpPr>
        <p:spPr>
          <a:xfrm>
            <a:off x="3372671" y="2915269"/>
            <a:ext cx="686186" cy="148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/>
          <p:cNvCxnSpPr/>
          <p:nvPr/>
        </p:nvCxnSpPr>
        <p:spPr>
          <a:xfrm>
            <a:off x="3404516" y="2293347"/>
            <a:ext cx="62249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62960" y="2044911"/>
            <a:ext cx="2141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Кутовий штамп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</a:p>
        </p:txBody>
      </p:sp>
      <p:sp>
        <p:nvSpPr>
          <p:cNvPr id="24" name="Прямокутник 23"/>
          <p:cNvSpPr/>
          <p:nvPr/>
        </p:nvSpPr>
        <p:spPr>
          <a:xfrm>
            <a:off x="1172958" y="2681679"/>
            <a:ext cx="27189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Офіційний бланк 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4426219" y="4354129"/>
            <a:ext cx="1479921" cy="189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25" dirty="0">
                <a:solidFill>
                  <a:schemeClr val="tx1"/>
                </a:solidFill>
              </a:rPr>
              <a:t>Науменко Сергій Петрович</a:t>
            </a:r>
          </a:p>
        </p:txBody>
      </p:sp>
      <p:sp>
        <p:nvSpPr>
          <p:cNvPr id="15" name="Прямокутник 14"/>
          <p:cNvSpPr/>
          <p:nvPr/>
        </p:nvSpPr>
        <p:spPr>
          <a:xfrm>
            <a:off x="4457531" y="4543250"/>
            <a:ext cx="1448609" cy="233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25" dirty="0">
                <a:solidFill>
                  <a:schemeClr val="tx1"/>
                </a:solidFill>
              </a:rPr>
              <a:t>Науменко Сергій Петрович</a:t>
            </a:r>
          </a:p>
        </p:txBody>
      </p:sp>
      <p:sp>
        <p:nvSpPr>
          <p:cNvPr id="16" name="Овал 15"/>
          <p:cNvSpPr/>
          <p:nvPr/>
        </p:nvSpPr>
        <p:spPr>
          <a:xfrm>
            <a:off x="2198169" y="118682"/>
            <a:ext cx="5956663" cy="1068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878871" y="367058"/>
            <a:ext cx="4595256" cy="542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>
                <a:solidFill>
                  <a:srgbClr val="7030A0"/>
                </a:solidFill>
                <a:latin typeface="Century Schoolbook" panose="02040604050505020304" pitchFamily="18" charset="0"/>
              </a:rPr>
              <a:t>ЗНО–2020</a:t>
            </a:r>
            <a:endParaRPr lang="ru-RU" sz="3200" dirty="0">
              <a:solidFill>
                <a:srgbClr val="7030A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-983"/>
            <a:ext cx="1542811" cy="1091821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11" name="Округлений прямокутник 10"/>
          <p:cNvSpPr/>
          <p:nvPr/>
        </p:nvSpPr>
        <p:spPr>
          <a:xfrm>
            <a:off x="544662" y="2668923"/>
            <a:ext cx="2787044" cy="7643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88900">
              <a:schemeClr val="accent5">
                <a:satMod val="175000"/>
                <a:alpha val="2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Список осіб</a:t>
            </a:r>
          </a:p>
        </p:txBody>
      </p:sp>
      <p:sp>
        <p:nvSpPr>
          <p:cNvPr id="15" name="Овал 14"/>
          <p:cNvSpPr/>
          <p:nvPr/>
        </p:nvSpPr>
        <p:spPr>
          <a:xfrm>
            <a:off x="5622339" y="2155329"/>
            <a:ext cx="3698102" cy="8162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76200">
              <a:schemeClr val="accent5">
                <a:satMod val="175000"/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sp>
        <p:nvSpPr>
          <p:cNvPr id="16" name="TextBox 15"/>
          <p:cNvSpPr txBox="1"/>
          <p:nvPr/>
        </p:nvSpPr>
        <p:spPr>
          <a:xfrm>
            <a:off x="5594886" y="2284044"/>
            <a:ext cx="3698102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Рекомендуємо робити окремі списки для різних категорій</a:t>
            </a:r>
          </a:p>
          <a:p>
            <a:endParaRPr lang="uk-UA" sz="1350" b="1" dirty="0">
              <a:solidFill>
                <a:srgbClr val="3437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5453744" y="3029359"/>
            <a:ext cx="3974633" cy="29230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5483880" y="3051105"/>
            <a:ext cx="4041120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uk-UA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учасників, які подали документи на </a:t>
            </a:r>
            <a:r>
              <a:rPr lang="uk-UA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 підставах</a:t>
            </a:r>
            <a:endParaRPr lang="uk-UA" sz="13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uk-UA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учасників, які </a:t>
            </a:r>
            <a:r>
              <a:rPr lang="uk-UA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мають потрібних документів для реєстрації  </a:t>
            </a:r>
            <a:r>
              <a:rPr lang="uk-UA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(паспорта)  з клопотанням закладу освіти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uk-UA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учасників, які </a:t>
            </a:r>
            <a:r>
              <a:rPr lang="uk-UA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 створення особливих (спеціальних умов)</a:t>
            </a:r>
            <a:r>
              <a:rPr lang="uk-UA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проходження ЗНО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uk-UA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осіб, які </a:t>
            </a:r>
            <a:r>
              <a:rPr lang="uk-UA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реєструються для участі в </a:t>
            </a:r>
            <a:r>
              <a:rPr lang="uk-UA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додатковій сесії</a:t>
            </a:r>
            <a:r>
              <a:rPr lang="uk-UA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разом із заявами й документами, що підтверджують цей факт </a:t>
            </a:r>
            <a:endParaRPr lang="uk-UA" sz="1350" dirty="0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563586" y="3682078"/>
            <a:ext cx="2787045" cy="10925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27000">
              <a:schemeClr val="accent5">
                <a:satMod val="175000"/>
                <a:alpha val="2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Реєстраційна картка та копія паспорта кожного учасника із списку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74"/>
          <a:stretch/>
        </p:blipFill>
        <p:spPr>
          <a:xfrm rot="20473541">
            <a:off x="3522132" y="4541085"/>
            <a:ext cx="1389301" cy="15020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74"/>
          <a:stretch/>
        </p:blipFill>
        <p:spPr>
          <a:xfrm rot="20473541">
            <a:off x="3774943" y="3583317"/>
            <a:ext cx="1297310" cy="140261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74"/>
          <a:stretch/>
        </p:blipFill>
        <p:spPr>
          <a:xfrm rot="20473541">
            <a:off x="3822435" y="2548603"/>
            <a:ext cx="1393924" cy="1507071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 rot="20646607">
            <a:off x="4366116" y="3553837"/>
            <a:ext cx="380610" cy="96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sp>
        <p:nvSpPr>
          <p:cNvPr id="22" name="Прямокутник 21"/>
          <p:cNvSpPr/>
          <p:nvPr/>
        </p:nvSpPr>
        <p:spPr>
          <a:xfrm rot="20646607">
            <a:off x="3637183" y="5223173"/>
            <a:ext cx="380610" cy="96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sp>
        <p:nvSpPr>
          <p:cNvPr id="24" name="Прямокутник 23"/>
          <p:cNvSpPr/>
          <p:nvPr/>
        </p:nvSpPr>
        <p:spPr>
          <a:xfrm rot="20646607">
            <a:off x="4087847" y="4474802"/>
            <a:ext cx="380610" cy="96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sp>
        <p:nvSpPr>
          <p:cNvPr id="6" name="Прямокутник 5"/>
          <p:cNvSpPr/>
          <p:nvPr/>
        </p:nvSpPr>
        <p:spPr>
          <a:xfrm>
            <a:off x="2840464" y="1531956"/>
            <a:ext cx="44048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b="1" noProof="1">
                <a:solidFill>
                  <a:schemeClr val="accent2">
                    <a:lumMod val="25000"/>
                  </a:schemeClr>
                </a:solidFill>
                <a:latin typeface="FuturisXShadowC" panose="04000500000000000000" pitchFamily="82" charset="0"/>
              </a:rPr>
              <a:t>Комплект документів</a:t>
            </a:r>
          </a:p>
        </p:txBody>
      </p:sp>
      <p:sp>
        <p:nvSpPr>
          <p:cNvPr id="21" name="Овал 20"/>
          <p:cNvSpPr/>
          <p:nvPr/>
        </p:nvSpPr>
        <p:spPr>
          <a:xfrm>
            <a:off x="2137857" y="351216"/>
            <a:ext cx="5956663" cy="1068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2909184" y="592533"/>
            <a:ext cx="4595256" cy="542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>
                <a:solidFill>
                  <a:srgbClr val="7030A0"/>
                </a:solidFill>
                <a:latin typeface="Century Schoolbook" panose="02040604050505020304" pitchFamily="18" charset="0"/>
              </a:rPr>
              <a:t>ЗНО–2020</a:t>
            </a:r>
            <a:endParaRPr lang="ru-RU" sz="3200" dirty="0">
              <a:solidFill>
                <a:srgbClr val="7030A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63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931535" y="1947138"/>
            <a:ext cx="8550553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Комплекти реєстраційних документів можна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Tx/>
              <a:buAutoNum type="arabicParenR"/>
              <a:defRPr/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надіслати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рекомендованим листом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адресу </a:t>
            </a:r>
          </a:p>
          <a:p>
            <a:pPr>
              <a:spcAft>
                <a:spcPts val="600"/>
              </a:spcAft>
              <a:defRPr/>
            </a:pP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Київський РЦОЯО, а/с 86, м. Київ, 02192</a:t>
            </a:r>
          </a:p>
          <a:p>
            <a:pPr marL="342900" indent="-342900">
              <a:spcAft>
                <a:spcPts val="600"/>
              </a:spcAft>
              <a:buAutoNum type="arabicParenR" startAt="2"/>
              <a:defRPr/>
            </a:pPr>
            <a:r>
              <a:rPr lang="uk-UA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передати </a:t>
            </a: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нарочним </a:t>
            </a:r>
            <a:r>
              <a:rPr lang="uk-UA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адресою</a:t>
            </a:r>
          </a:p>
          <a:p>
            <a:pPr>
              <a:spcAft>
                <a:spcPts val="600"/>
              </a:spcAft>
              <a:defRPr/>
            </a:pP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Київського РЦОЯО</a:t>
            </a:r>
            <a:r>
              <a:rPr lang="uk-UA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(вулиця Міста Шалетт, 1а, м. Київ)</a:t>
            </a:r>
          </a:p>
          <a:p>
            <a:endParaRPr lang="uk-UA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Рекомендуємо подавати документи:</a:t>
            </a:r>
          </a:p>
          <a:p>
            <a:endParaRPr lang="uk-UA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15.02.2020 </a:t>
            </a:r>
            <a:r>
              <a:rPr 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 з кількістю здобувачів освіти </a:t>
            </a: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10 осіб</a:t>
            </a:r>
          </a:p>
          <a:p>
            <a:endParaRPr lang="uk-UA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25.02.2020</a:t>
            </a:r>
            <a:r>
              <a:rPr 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 з кількістю здобувачів освіти </a:t>
            </a: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30 осіб  </a:t>
            </a:r>
          </a:p>
          <a:p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05.03.2020 </a:t>
            </a:r>
            <a:r>
              <a:rPr 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 з кількістю здобувачів освіти </a:t>
            </a: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більше 30 осіб</a:t>
            </a:r>
            <a:endParaRPr lang="uk-UA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17056"/>
            <a:ext cx="1554024" cy="1046713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632952" y="1506415"/>
            <a:ext cx="8492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noProof="1">
                <a:solidFill>
                  <a:schemeClr val="accent2">
                    <a:lumMod val="25000"/>
                  </a:schemeClr>
                </a:solidFill>
                <a:latin typeface="AGCrownStyle" pitchFamily="2" charset="0"/>
              </a:rPr>
              <a:t>Відправлення комплектів реєстраційних документів</a:t>
            </a:r>
          </a:p>
        </p:txBody>
      </p:sp>
      <p:sp>
        <p:nvSpPr>
          <p:cNvPr id="19" name="Овал 18"/>
          <p:cNvSpPr/>
          <p:nvPr/>
        </p:nvSpPr>
        <p:spPr>
          <a:xfrm>
            <a:off x="2137856" y="287220"/>
            <a:ext cx="5995072" cy="10249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2909184" y="592533"/>
            <a:ext cx="4595256" cy="542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>
                <a:solidFill>
                  <a:srgbClr val="7030A0"/>
                </a:solidFill>
                <a:latin typeface="Century Schoolbook" panose="02040604050505020304" pitchFamily="18" charset="0"/>
              </a:rPr>
              <a:t>ЗНО–2020</a:t>
            </a:r>
            <a:endParaRPr lang="ru-RU" sz="3200" dirty="0">
              <a:solidFill>
                <a:srgbClr val="7030A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31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ий прямокутник 1"/>
          <p:cNvSpPr/>
          <p:nvPr/>
        </p:nvSpPr>
        <p:spPr>
          <a:xfrm>
            <a:off x="896943" y="1758453"/>
            <a:ext cx="4327878" cy="17422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0" y="184230"/>
            <a:ext cx="1733636" cy="1147019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907974" y="1927917"/>
            <a:ext cx="4227418" cy="1561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 освіти отримає:</a:t>
            </a:r>
          </a:p>
          <a:p>
            <a:pPr marL="171450" indent="-171450" algn="just">
              <a:buFontTx/>
              <a:buChar char="-"/>
            </a:pPr>
            <a:r>
              <a:rPr lang="uk-UA" sz="1600" kern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 конверти</a:t>
            </a:r>
            <a:r>
              <a:rPr lang="uk-UA" altLang="ru-RU" sz="1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здобувачів повної загальної середньої освіти </a:t>
            </a:r>
            <a:r>
              <a:rPr lang="uk-UA" altLang="ru-RU" sz="1600" kern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поточного року</a:t>
            </a:r>
            <a:r>
              <a:rPr lang="uk-UA" sz="1600" kern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</a:p>
          <a:p>
            <a:pPr marL="171450" indent="-171450" algn="just">
              <a:buFontTx/>
              <a:buChar char="-"/>
            </a:pPr>
            <a:r>
              <a:rPr lang="uk-UA" sz="1600" kern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відомість видачі індивідуальних конвертів </a:t>
            </a:r>
            <a:endParaRPr lang="uk-UA" sz="1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350" kern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2" descr="Результат пошуку зображень за запитом &quot;кліпарт конверт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871" y="1758452"/>
            <a:ext cx="262770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137643" y="2151943"/>
            <a:ext cx="2062163" cy="90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837" tIns="35918" rIns="71837" bIns="35918" anchor="ctr"/>
          <a:lstStyle>
            <a:lvl1pPr eaLnBrk="0" hangingPunct="0"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eaLnBrk="0" hangingPunct="0"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eaLnBrk="0" hangingPunct="0"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eaLnBrk="0" hangingPunct="0"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eaLnBrk="0" hangingPunct="0"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0ABDC6"/>
              </a:buClr>
              <a:buFont typeface="Wingdings" panose="05000000000000000000" pitchFamily="2" charset="2"/>
              <a:buNone/>
              <a:defRPr/>
            </a:pPr>
            <a:r>
              <a:rPr lang="uk-UA" altLang="ru-RU" sz="1275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Вміст конверта: </a:t>
            </a:r>
            <a:br>
              <a:rPr lang="uk-UA" altLang="ru-RU" sz="1275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uk-UA" altLang="ru-RU" sz="6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uk-UA" altLang="ru-RU" sz="6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uk-UA" altLang="ru-RU" sz="1275" b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1.</a:t>
            </a:r>
            <a:r>
              <a:rPr lang="uk-UA" altLang="ru-RU" sz="1275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uk-UA" altLang="ru-RU" sz="105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Сертифікат </a:t>
            </a:r>
            <a:br>
              <a:rPr lang="uk-UA" altLang="ru-RU" sz="105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uk-UA" altLang="ru-RU" sz="1050" b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2.</a:t>
            </a:r>
            <a:r>
              <a:rPr lang="uk-UA" altLang="ru-RU" sz="105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uk-UA" altLang="ru-RU" sz="105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Реєстраційне повідомлення</a:t>
            </a:r>
            <a:br>
              <a:rPr lang="uk-UA" altLang="ru-RU" sz="105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ru-RU" altLang="ru-RU" sz="105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990600" y="3639969"/>
            <a:ext cx="3696728" cy="900246"/>
          </a:xfrm>
          <a:prstGeom prst="rect">
            <a:avLst/>
          </a:prstGeom>
          <a:gradFill rotWithShape="1">
            <a:gsLst>
              <a:gs pos="0">
                <a:srgbClr val="F8DCF1"/>
              </a:gs>
              <a:gs pos="100000">
                <a:srgbClr val="DDDDDD"/>
              </a:gs>
            </a:gsLst>
            <a:lin ang="5400000" scaled="1"/>
          </a:gradFill>
          <a:ln w="19050">
            <a:solidFill>
              <a:srgbClr val="261ABC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9pPr>
          </a:lstStyle>
          <a:p>
            <a:pPr algn="ctr" eaLnBrk="1" hangingPunct="1"/>
            <a:r>
              <a:rPr lang="uk-UA" altLang="ru-RU" sz="1050" b="1" dirty="0">
                <a:solidFill>
                  <a:srgbClr val="002060"/>
                </a:solidFill>
              </a:rPr>
              <a:t>Для кожного учасника на </a:t>
            </a:r>
            <a:br>
              <a:rPr lang="uk-UA" altLang="ru-RU" sz="1050" b="1" dirty="0">
                <a:solidFill>
                  <a:srgbClr val="002060"/>
                </a:solidFill>
              </a:rPr>
            </a:br>
            <a:r>
              <a:rPr lang="uk-UA" altLang="ru-RU" sz="1050" b="1" dirty="0">
                <a:solidFill>
                  <a:srgbClr val="002060"/>
                </a:solidFill>
              </a:rPr>
              <a:t>веб-сайті УЦОЯО створюється </a:t>
            </a:r>
            <a:r>
              <a:rPr lang="uk-UA" altLang="ru-RU" sz="1050" b="1" dirty="0">
                <a:solidFill>
                  <a:srgbClr val="CC3300"/>
                </a:solidFill>
              </a:rPr>
              <a:t>інформаційна сторінка</a:t>
            </a:r>
            <a:r>
              <a:rPr lang="uk-UA" altLang="ru-RU" sz="1050" b="1" dirty="0">
                <a:solidFill>
                  <a:schemeClr val="tx1"/>
                </a:solidFill>
              </a:rPr>
              <a:t>, </a:t>
            </a:r>
            <a:r>
              <a:rPr lang="uk-UA" altLang="ru-RU" sz="1050" b="1" dirty="0">
                <a:solidFill>
                  <a:srgbClr val="002060"/>
                </a:solidFill>
              </a:rPr>
              <a:t>доступ до якої здійснюється за</a:t>
            </a:r>
          </a:p>
          <a:p>
            <a:pPr algn="ctr" eaLnBrk="1" hangingPunct="1"/>
            <a:r>
              <a:rPr lang="uk-UA" altLang="ru-RU" sz="1050" b="1" u="sng" dirty="0">
                <a:solidFill>
                  <a:srgbClr val="000099"/>
                </a:solidFill>
              </a:rPr>
              <a:t>номером Сертифіката</a:t>
            </a:r>
            <a:r>
              <a:rPr lang="uk-UA" altLang="ru-RU" sz="1050" b="1" dirty="0">
                <a:solidFill>
                  <a:schemeClr val="tx1"/>
                </a:solidFill>
              </a:rPr>
              <a:t> </a:t>
            </a:r>
            <a:r>
              <a:rPr lang="uk-UA" altLang="ru-RU" sz="1050" b="1" dirty="0">
                <a:solidFill>
                  <a:srgbClr val="002060"/>
                </a:solidFill>
              </a:rPr>
              <a:t>та </a:t>
            </a:r>
            <a:br>
              <a:rPr lang="uk-UA" altLang="ru-RU" sz="1050" b="1" dirty="0">
                <a:solidFill>
                  <a:srgbClr val="002060"/>
                </a:solidFill>
              </a:rPr>
            </a:br>
            <a:r>
              <a:rPr lang="en-US" altLang="ru-RU" sz="1050" b="1" u="sng" dirty="0">
                <a:solidFill>
                  <a:srgbClr val="002060"/>
                </a:solidFill>
              </a:rPr>
              <a:t>PIN</a:t>
            </a:r>
            <a:r>
              <a:rPr lang="uk-UA" altLang="ru-RU" sz="1050" b="1" u="sng" dirty="0">
                <a:solidFill>
                  <a:srgbClr val="002060"/>
                </a:solidFill>
              </a:rPr>
              <a:t>-кодом</a:t>
            </a:r>
            <a:r>
              <a:rPr lang="uk-UA" altLang="ru-RU" sz="1050" b="1" dirty="0">
                <a:solidFill>
                  <a:srgbClr val="002060"/>
                </a:solidFill>
              </a:rPr>
              <a:t>, указаним у ньому</a:t>
            </a:r>
            <a:endParaRPr lang="ru-RU" altLang="ru-RU" sz="1050" b="1" dirty="0">
              <a:solidFill>
                <a:srgbClr val="002060"/>
              </a:solidFill>
            </a:endParaRPr>
          </a:p>
        </p:txBody>
      </p:sp>
      <p:pic>
        <p:nvPicPr>
          <p:cNvPr id="17" name="Рисунок 16" descr="Фрагмент е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724401"/>
            <a:ext cx="3383797" cy="1905000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2137856" y="287220"/>
            <a:ext cx="5995072" cy="10249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909184" y="592533"/>
            <a:ext cx="4595256" cy="542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>
                <a:solidFill>
                  <a:srgbClr val="7030A0"/>
                </a:solidFill>
                <a:latin typeface="Century Schoolbook" panose="02040604050505020304" pitchFamily="18" charset="0"/>
              </a:rPr>
              <a:t>ЗНО–2020</a:t>
            </a:r>
            <a:endParaRPr lang="ru-RU" sz="3200" dirty="0">
              <a:solidFill>
                <a:srgbClr val="7030A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9" name="Прямокутник 18"/>
          <p:cNvSpPr/>
          <p:nvPr/>
        </p:nvSpPr>
        <p:spPr>
          <a:xfrm>
            <a:off x="846148" y="1312201"/>
            <a:ext cx="8492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noProof="1">
                <a:solidFill>
                  <a:schemeClr val="accent2">
                    <a:lumMod val="25000"/>
                  </a:schemeClr>
                </a:solidFill>
                <a:latin typeface="AGCrownStyle" pitchFamily="2" charset="0"/>
              </a:rPr>
              <a:t>Результати реєстрації</a:t>
            </a:r>
          </a:p>
        </p:txBody>
      </p:sp>
      <p:pic>
        <p:nvPicPr>
          <p:cNvPr id="16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967" y="4007150"/>
            <a:ext cx="3257132" cy="23169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59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8" y="98869"/>
            <a:ext cx="1485367" cy="956916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18" name="Овал 17"/>
          <p:cNvSpPr/>
          <p:nvPr/>
        </p:nvSpPr>
        <p:spPr>
          <a:xfrm>
            <a:off x="2314161" y="165972"/>
            <a:ext cx="5838507" cy="9144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837598" y="374159"/>
            <a:ext cx="4653419" cy="476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>
                <a:solidFill>
                  <a:srgbClr val="7030A0"/>
                </a:solidFill>
                <a:latin typeface="Century Schoolbook" panose="02040604050505020304" pitchFamily="18" charset="0"/>
              </a:rPr>
              <a:t>ЗНО–2020</a:t>
            </a:r>
            <a:endParaRPr lang="ru-RU" sz="3200" dirty="0">
              <a:solidFill>
                <a:srgbClr val="7030A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1" name="Прямокутник 20"/>
          <p:cNvSpPr/>
          <p:nvPr/>
        </p:nvSpPr>
        <p:spPr>
          <a:xfrm>
            <a:off x="917814" y="1001768"/>
            <a:ext cx="8492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noProof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Перереєстрація</a:t>
            </a:r>
          </a:p>
          <a:p>
            <a:pPr algn="ctr"/>
            <a:r>
              <a:rPr lang="uk-UA" sz="2000" b="1" noProof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 лютого - 24 березня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04" y="1683891"/>
            <a:ext cx="8049320" cy="498514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939151" y="5949028"/>
            <a:ext cx="1039245" cy="18000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9271391">
            <a:off x="1970303" y="5434060"/>
            <a:ext cx="1096736" cy="5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0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8" y="98869"/>
            <a:ext cx="1485367" cy="956916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42387" t="46073" r="43877" b="19791"/>
          <a:stretch/>
        </p:blipFill>
        <p:spPr>
          <a:xfrm>
            <a:off x="2532785" y="1977524"/>
            <a:ext cx="1143546" cy="14464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18646" t="34096" r="58907" b="20569"/>
          <a:stretch/>
        </p:blipFill>
        <p:spPr>
          <a:xfrm>
            <a:off x="4904041" y="4446455"/>
            <a:ext cx="1446179" cy="1642159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2314161" y="165972"/>
            <a:ext cx="5838507" cy="9144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837598" y="374159"/>
            <a:ext cx="4653419" cy="476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>
                <a:solidFill>
                  <a:srgbClr val="7030A0"/>
                </a:solidFill>
                <a:latin typeface="Century Schoolbook" panose="02040604050505020304" pitchFamily="18" charset="0"/>
              </a:rPr>
              <a:t>ЗНО–2020</a:t>
            </a:r>
            <a:endParaRPr lang="ru-RU" sz="3200" dirty="0">
              <a:solidFill>
                <a:srgbClr val="7030A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1" name="Прямокутник 20"/>
          <p:cNvSpPr/>
          <p:nvPr/>
        </p:nvSpPr>
        <p:spPr>
          <a:xfrm>
            <a:off x="917814" y="1128856"/>
            <a:ext cx="8492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noProof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Перереєстрація</a:t>
            </a:r>
          </a:p>
          <a:p>
            <a:pPr algn="ctr"/>
            <a:r>
              <a:rPr lang="uk-UA" sz="2000" b="1" noProof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 лютого - 24 березня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550208" y="2198154"/>
            <a:ext cx="18890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нова реєстраційна картка</a:t>
            </a: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636443" y="3328682"/>
            <a:ext cx="18746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копії документів, що посвідчують особу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683582" y="4541559"/>
            <a:ext cx="1632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отриманий Сертифікат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4605795" y="2742817"/>
            <a:ext cx="1993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відповідальний в закладі освіти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4613223" y="4095670"/>
            <a:ext cx="2034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новий список </a:t>
            </a: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14166" r="49574"/>
          <a:stretch/>
        </p:blipFill>
        <p:spPr bwMode="auto">
          <a:xfrm>
            <a:off x="2654408" y="3451626"/>
            <a:ext cx="1287553" cy="90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ава фігурна дужка 22"/>
          <p:cNvSpPr/>
          <p:nvPr/>
        </p:nvSpPr>
        <p:spPr>
          <a:xfrm>
            <a:off x="3828739" y="1931202"/>
            <a:ext cx="751480" cy="3991297"/>
          </a:xfrm>
          <a:prstGeom prst="rightBrace">
            <a:avLst>
              <a:gd name="adj1" fmla="val 73099"/>
              <a:gd name="adj2" fmla="val 48896"/>
            </a:avLst>
          </a:prstGeom>
          <a:ln w="28575">
            <a:solidFill>
              <a:schemeClr val="bg2">
                <a:lumMod val="50000"/>
              </a:schemeClr>
            </a:solidFill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4" name="Стрілка вправо 23"/>
          <p:cNvSpPr/>
          <p:nvPr/>
        </p:nvSpPr>
        <p:spPr>
          <a:xfrm>
            <a:off x="4203711" y="3731249"/>
            <a:ext cx="685203" cy="36030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8" name="Плюс 27"/>
          <p:cNvSpPr/>
          <p:nvPr/>
        </p:nvSpPr>
        <p:spPr>
          <a:xfrm>
            <a:off x="5369841" y="3576631"/>
            <a:ext cx="398651" cy="388885"/>
          </a:xfrm>
          <a:prstGeom prst="mathPlus">
            <a:avLst>
              <a:gd name="adj1" fmla="val 1621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1" name="Плюс 30"/>
          <p:cNvSpPr/>
          <p:nvPr/>
        </p:nvSpPr>
        <p:spPr>
          <a:xfrm>
            <a:off x="1308804" y="4252013"/>
            <a:ext cx="398651" cy="388885"/>
          </a:xfrm>
          <a:prstGeom prst="mathPlus">
            <a:avLst>
              <a:gd name="adj1" fmla="val 1621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2" name="Плюс 31"/>
          <p:cNvSpPr/>
          <p:nvPr/>
        </p:nvSpPr>
        <p:spPr>
          <a:xfrm>
            <a:off x="1322146" y="3076653"/>
            <a:ext cx="385309" cy="374973"/>
          </a:xfrm>
          <a:prstGeom prst="mathPlus">
            <a:avLst>
              <a:gd name="adj1" fmla="val 1621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3" name="Права фігурна дужка 32"/>
          <p:cNvSpPr/>
          <p:nvPr/>
        </p:nvSpPr>
        <p:spPr>
          <a:xfrm>
            <a:off x="6438982" y="1869851"/>
            <a:ext cx="751480" cy="4382513"/>
          </a:xfrm>
          <a:prstGeom prst="rightBrace">
            <a:avLst>
              <a:gd name="adj1" fmla="val 73099"/>
              <a:gd name="adj2" fmla="val 48896"/>
            </a:avLst>
          </a:prstGeom>
          <a:ln w="28575">
            <a:solidFill>
              <a:schemeClr val="bg2">
                <a:lumMod val="50000"/>
              </a:schemeClr>
            </a:solidFill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4" name="Стрілка вправо 33"/>
          <p:cNvSpPr/>
          <p:nvPr/>
        </p:nvSpPr>
        <p:spPr>
          <a:xfrm>
            <a:off x="6647896" y="3772037"/>
            <a:ext cx="749252" cy="360304"/>
          </a:xfrm>
          <a:prstGeom prst="rightArrow">
            <a:avLst>
              <a:gd name="adj1" fmla="val 56835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452" y="3299791"/>
            <a:ext cx="1580596" cy="115941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3076" name="Picture 4" descr="Ð ÐµÐ·ÑÐ»ÑÑÐ°Ñ Ð¿Ð¾ÑÑÐºÑ Ð·Ð¾Ð±ÑÐ°Ð¶ÐµÐ½Ñ Ð·Ð° Ð·Ð°Ð¿Ð¸ÑÐ¾Ð¼ &quot;ÐºÐ»Ð¸Ð¿Ð°ÑÑ Ð²ÐµÐºÑÐ¾Ñ ÑÐµÐ»Ð¾Ð²ÐµÐº Ð¾ÑÐ¿ÑÐ°Ð²Ð¸ÑÑ Ð¿Ð¸ÑÑÐ¼Ð¾ Ð¿Ð¾ÑÑÐ°&quot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B8E6E6"/>
              </a:clrFrom>
              <a:clrTo>
                <a:srgbClr val="B8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271" y="2945337"/>
            <a:ext cx="1593703" cy="97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246" y="4459210"/>
            <a:ext cx="1676210" cy="119234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98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Овал 59"/>
          <p:cNvSpPr/>
          <p:nvPr/>
        </p:nvSpPr>
        <p:spPr>
          <a:xfrm>
            <a:off x="2031638" y="538687"/>
            <a:ext cx="6062884" cy="1068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5686" y="801615"/>
            <a:ext cx="4781007" cy="542316"/>
          </a:xfr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3200" dirty="0">
                <a:solidFill>
                  <a:srgbClr val="7030A0"/>
                </a:solidFill>
                <a:latin typeface="Century Schoolbook" panose="02040604050505020304" pitchFamily="18" charset="0"/>
              </a:rPr>
              <a:t> ЗНО–2020</a:t>
            </a:r>
            <a:endParaRPr lang="ru-RU" sz="3200" dirty="0">
              <a:solidFill>
                <a:srgbClr val="7030A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75" y="102845"/>
            <a:ext cx="1486439" cy="899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2974" y="2226794"/>
            <a:ext cx="4898656" cy="13726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ct val="60000"/>
              </a:spcAft>
              <a:buClr>
                <a:srgbClr val="C00000"/>
              </a:buClr>
              <a:defRPr/>
            </a:pPr>
            <a:r>
              <a:rPr lang="uk-UA" altLang="ru-RU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Основна сесія  </a:t>
            </a:r>
          </a:p>
          <a:p>
            <a:pPr algn="ctr">
              <a:spcAft>
                <a:spcPct val="60000"/>
              </a:spcAft>
              <a:buClr>
                <a:srgbClr val="C00000"/>
              </a:buClr>
              <a:defRPr/>
            </a:pPr>
            <a:r>
              <a:rPr lang="uk-UA" altLang="ru-RU" sz="32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21.05</a:t>
            </a:r>
            <a:r>
              <a:rPr lang="uk-UA" altLang="ru-RU" sz="3200" kern="0" dirty="0">
                <a:solidFill>
                  <a:srgbClr val="CD2A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</a:t>
            </a:r>
            <a:r>
              <a:rPr lang="uk-UA" altLang="ru-RU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-</a:t>
            </a:r>
            <a:r>
              <a:rPr lang="uk-UA" altLang="ru-RU" sz="32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15.06.2020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22974" y="4219412"/>
            <a:ext cx="4898655" cy="13726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ct val="60000"/>
              </a:spcAft>
              <a:buClr>
                <a:srgbClr val="C00000"/>
              </a:buClr>
              <a:defRPr/>
            </a:pPr>
            <a:r>
              <a:rPr lang="uk-UA" altLang="ru-RU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Додаткова сесія</a:t>
            </a:r>
            <a:r>
              <a:rPr lang="uk-UA" altLang="ru-RU" sz="32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</a:t>
            </a:r>
          </a:p>
          <a:p>
            <a:pPr algn="ctr">
              <a:spcAft>
                <a:spcPct val="60000"/>
              </a:spcAft>
              <a:buClr>
                <a:srgbClr val="C00000"/>
              </a:buClr>
              <a:defRPr/>
            </a:pPr>
            <a:r>
              <a:rPr lang="uk-UA" altLang="ru-RU" sz="32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25.06 -17.07.2020</a:t>
            </a:r>
          </a:p>
        </p:txBody>
      </p:sp>
    </p:spTree>
    <p:extLst>
      <p:ext uri="{BB962C8B-B14F-4D97-AF65-F5344CB8AC3E}">
        <p14:creationId xmlns:p14="http://schemas.microsoft.com/office/powerpoint/2010/main" val="400195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Овал 59"/>
          <p:cNvSpPr/>
          <p:nvPr/>
        </p:nvSpPr>
        <p:spPr>
          <a:xfrm>
            <a:off x="2198169" y="360337"/>
            <a:ext cx="5956663" cy="1068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8872" y="623265"/>
            <a:ext cx="4595256" cy="542316"/>
          </a:xfr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3200" dirty="0">
                <a:solidFill>
                  <a:srgbClr val="7030A0"/>
                </a:solidFill>
                <a:latin typeface="Century Schoolbook" panose="02040604050505020304" pitchFamily="18" charset="0"/>
              </a:rPr>
              <a:t>ЗНО–2020</a:t>
            </a:r>
            <a:endParaRPr lang="ru-RU" sz="3200" dirty="0">
              <a:solidFill>
                <a:srgbClr val="7030A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31" y="173759"/>
            <a:ext cx="1486439" cy="8990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0170" y="1617052"/>
            <a:ext cx="5832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Century Schoolbook" panose="02040604050505020304" pitchFamily="18" charset="0"/>
              </a:rPr>
              <a:t>ГРАФІК ПРОВЕДЕННЯ </a:t>
            </a:r>
            <a:endParaRPr lang="uk-UA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92956" y="2205705"/>
            <a:ext cx="7830087" cy="4062651"/>
          </a:xfrm>
          <a:prstGeom prst="rect">
            <a:avLst/>
          </a:prstGeom>
          <a:gradFill>
            <a:gsLst>
              <a:gs pos="88000">
                <a:srgbClr val="D8D8D8"/>
              </a:gs>
              <a:gs pos="74699">
                <a:srgbClr val="E6E6E6"/>
              </a:gs>
              <a:gs pos="56750">
                <a:srgbClr val="F5F5F5"/>
              </a:gs>
              <a:gs pos="0">
                <a:schemeClr val="lt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lt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lt1">
                  <a:shade val="63000"/>
                  <a:satMod val="120000"/>
                </a:schemeClr>
              </a:gs>
            </a:gsLst>
          </a:gra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endParaRPr lang="uk-UA" sz="2000" dirty="0" smtClean="0">
              <a:latin typeface="Century Schoolbook" panose="02040604050505020304" pitchFamily="18" charset="0"/>
            </a:endParaRPr>
          </a:p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                                                   </a:t>
            </a:r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травня</a:t>
            </a: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 і література                       </a:t>
            </a:r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травня</a:t>
            </a: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фізика                                                             </a:t>
            </a:r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травня</a:t>
            </a: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іспанська мова                                               </a:t>
            </a:r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червня</a:t>
            </a: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німецька мова                                                </a:t>
            </a:r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червня</a:t>
            </a: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французька мова                                           </a:t>
            </a:r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червня</a:t>
            </a: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англійська мова                                             </a:t>
            </a:r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червня</a:t>
            </a: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України                                              </a:t>
            </a:r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 червня</a:t>
            </a: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біологія                                                           </a:t>
            </a:r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 червня</a:t>
            </a: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географія                                                        </a:t>
            </a:r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червня</a:t>
            </a: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хімія                                                                </a:t>
            </a:r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червня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63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Овал 59"/>
          <p:cNvSpPr/>
          <p:nvPr/>
        </p:nvSpPr>
        <p:spPr>
          <a:xfrm>
            <a:off x="2198169" y="360337"/>
            <a:ext cx="5956663" cy="1068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8872" y="623265"/>
            <a:ext cx="4595256" cy="542316"/>
          </a:xfr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3200" dirty="0">
                <a:solidFill>
                  <a:srgbClr val="7030A0"/>
                </a:solidFill>
                <a:latin typeface="Century Schoolbook" panose="02040604050505020304" pitchFamily="18" charset="0"/>
              </a:rPr>
              <a:t>ЗНО–2020</a:t>
            </a:r>
            <a:endParaRPr lang="ru-RU" sz="3200" dirty="0">
              <a:solidFill>
                <a:srgbClr val="7030A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31" y="173759"/>
            <a:ext cx="1486439" cy="899015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1352960" y="1548695"/>
            <a:ext cx="7470083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altLang="ko-KR" sz="2000" dirty="0"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Кількість предметів для складання ЗНО </a:t>
            </a:r>
            <a:r>
              <a:rPr lang="uk-UA" altLang="ko-KR" sz="2000" dirty="0">
                <a:solidFill>
                  <a:srgbClr val="C0000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НЕ БІЛЬШЕ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69777" y="6119943"/>
            <a:ext cx="521344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Програми ЗНО затверджені наказом МОН</a:t>
            </a: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902955" y="2211169"/>
            <a:ext cx="3421853" cy="364641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</a:p>
          <a:p>
            <a:pPr algn="ctr"/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сертифікаційних робіт з: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 України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біології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географії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хімії</a:t>
            </a:r>
          </a:p>
          <a:p>
            <a:pPr algn="just"/>
            <a:endParaRPr lang="uk-UA" dirty="0"/>
          </a:p>
          <a:p>
            <a:pPr algn="just"/>
            <a:endParaRPr lang="uk-UA" dirty="0"/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5925358" y="2200998"/>
            <a:ext cx="3347690" cy="365658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кримськотатарською мовою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молдовською мовою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польською мовою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російською мовою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румунською мовою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угорською мовою</a:t>
            </a:r>
          </a:p>
          <a:p>
            <a:pPr algn="ctr"/>
            <a:endParaRPr lang="uk-UA" dirty="0"/>
          </a:p>
        </p:txBody>
      </p:sp>
      <p:sp>
        <p:nvSpPr>
          <p:cNvPr id="12" name="Стрілка вправо 11"/>
          <p:cNvSpPr/>
          <p:nvPr/>
        </p:nvSpPr>
        <p:spPr>
          <a:xfrm>
            <a:off x="4142991" y="3429000"/>
            <a:ext cx="2051890" cy="759428"/>
          </a:xfrm>
          <a:prstGeom prst="rightArrow">
            <a:avLst/>
          </a:prstGeom>
          <a:solidFill>
            <a:schemeClr val="bg2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355600">
              <a:schemeClr val="bg2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будуть перекладені</a:t>
            </a:r>
          </a:p>
        </p:txBody>
      </p:sp>
    </p:spTree>
    <p:extLst>
      <p:ext uri="{BB962C8B-B14F-4D97-AF65-F5344CB8AC3E}">
        <p14:creationId xmlns:p14="http://schemas.microsoft.com/office/powerpoint/2010/main" val="7429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31" y="1691437"/>
            <a:ext cx="8495314" cy="5135705"/>
          </a:xfrm>
          <a:prstGeom prst="rect">
            <a:avLst/>
          </a:prstGeom>
        </p:spPr>
      </p:pic>
      <p:sp>
        <p:nvSpPr>
          <p:cNvPr id="60" name="Овал 59"/>
          <p:cNvSpPr/>
          <p:nvPr/>
        </p:nvSpPr>
        <p:spPr>
          <a:xfrm>
            <a:off x="2198169" y="360337"/>
            <a:ext cx="5956663" cy="1068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8872" y="623265"/>
            <a:ext cx="4595256" cy="542316"/>
          </a:xfr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3200" dirty="0">
                <a:solidFill>
                  <a:srgbClr val="7030A0"/>
                </a:solidFill>
                <a:latin typeface="Century Schoolbook" panose="02040604050505020304" pitchFamily="18" charset="0"/>
              </a:rPr>
              <a:t>ЗНО–2020</a:t>
            </a:r>
            <a:endParaRPr lang="ru-RU" sz="3200" dirty="0">
              <a:solidFill>
                <a:srgbClr val="7030A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31" y="173759"/>
            <a:ext cx="1486439" cy="899015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1250950" y="2047172"/>
            <a:ext cx="7391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altLang="ko-KR" sz="2600" dirty="0"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У</a:t>
            </a:r>
            <a:r>
              <a:rPr lang="uk-UA" altLang="ko-KR" sz="2600" dirty="0">
                <a:solidFill>
                  <a:srgbClr val="00206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 </a:t>
            </a:r>
            <a:r>
              <a:rPr lang="uk-UA" altLang="ko-KR" sz="2600" dirty="0">
                <a:solidFill>
                  <a:srgbClr val="C0000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2020 році </a:t>
            </a:r>
            <a:br>
              <a:rPr lang="uk-UA" altLang="ko-KR" sz="2600" dirty="0">
                <a:solidFill>
                  <a:srgbClr val="C0000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</a:br>
            <a:r>
              <a:rPr lang="uk-UA" altLang="ko-KR" sz="2600" dirty="0"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чинні сертифікати зовнішнього незалежного оцінювання</a:t>
            </a:r>
            <a:r>
              <a:rPr lang="uk-UA" altLang="ko-KR" sz="2600" dirty="0">
                <a:solidFill>
                  <a:srgbClr val="00206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uk-UA" altLang="ko-KR" sz="2600" dirty="0">
                <a:solidFill>
                  <a:srgbClr val="C0000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2017, 2018, 2019 </a:t>
            </a:r>
            <a:r>
              <a:rPr lang="uk-UA" altLang="ko-KR" sz="2600" dirty="0"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та</a:t>
            </a:r>
            <a:r>
              <a:rPr lang="uk-UA" altLang="ko-KR" sz="2600" dirty="0">
                <a:solidFill>
                  <a:srgbClr val="00206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 </a:t>
            </a:r>
            <a:r>
              <a:rPr lang="uk-UA" altLang="ko-KR" sz="2600" dirty="0">
                <a:solidFill>
                  <a:srgbClr val="C0000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2020 років</a:t>
            </a:r>
          </a:p>
          <a:p>
            <a:pPr algn="just">
              <a:defRPr/>
            </a:pPr>
            <a:endParaRPr lang="uk-UA" altLang="ko-KR" sz="2000" dirty="0">
              <a:solidFill>
                <a:srgbClr val="002060"/>
              </a:solidFill>
              <a:latin typeface="Century Schoolbook" panose="02040604050505020304" pitchFamily="18" charset="0"/>
              <a:ea typeface="Gulim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altLang="ko-KR" sz="2500" dirty="0"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Результати </a:t>
            </a:r>
            <a:r>
              <a:rPr lang="uk-UA" altLang="ko-KR" sz="2500" dirty="0">
                <a:solidFill>
                  <a:srgbClr val="C0000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з англійської, французької, німецької та іспанської мов </a:t>
            </a:r>
            <a:r>
              <a:rPr lang="uk-UA" altLang="ko-KR" sz="2500" dirty="0"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приймаються із сертифікатів зовнішнього незалежного оцінювання </a:t>
            </a:r>
          </a:p>
          <a:p>
            <a:pPr algn="ctr">
              <a:defRPr/>
            </a:pPr>
            <a:r>
              <a:rPr lang="uk-UA" altLang="ko-KR" sz="2500" dirty="0">
                <a:solidFill>
                  <a:srgbClr val="C0000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2018, 2019</a:t>
            </a:r>
            <a:r>
              <a:rPr lang="uk-UA" altLang="ko-KR" sz="2500" dirty="0">
                <a:solidFill>
                  <a:srgbClr val="00206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 </a:t>
            </a:r>
            <a:r>
              <a:rPr lang="uk-UA" altLang="ko-KR" sz="2500" dirty="0"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та</a:t>
            </a:r>
            <a:r>
              <a:rPr lang="uk-UA" altLang="ko-KR" sz="2500" dirty="0">
                <a:solidFill>
                  <a:srgbClr val="00206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 </a:t>
            </a:r>
            <a:r>
              <a:rPr lang="uk-UA" altLang="ko-KR" sz="2500" dirty="0">
                <a:solidFill>
                  <a:srgbClr val="C0000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2020 років</a:t>
            </a:r>
          </a:p>
        </p:txBody>
      </p:sp>
    </p:spTree>
    <p:extLst>
      <p:ext uri="{BB962C8B-B14F-4D97-AF65-F5344CB8AC3E}">
        <p14:creationId xmlns:p14="http://schemas.microsoft.com/office/powerpoint/2010/main" val="122161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78" y="1542040"/>
            <a:ext cx="8691969" cy="4964538"/>
          </a:xfrm>
          <a:prstGeom prst="rect">
            <a:avLst/>
          </a:prstGeom>
        </p:spPr>
      </p:pic>
      <p:sp>
        <p:nvSpPr>
          <p:cNvPr id="60" name="Овал 59"/>
          <p:cNvSpPr/>
          <p:nvPr/>
        </p:nvSpPr>
        <p:spPr>
          <a:xfrm>
            <a:off x="2137857" y="351216"/>
            <a:ext cx="5956663" cy="1068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0751" y="623265"/>
            <a:ext cx="4781007" cy="542316"/>
          </a:xfr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3200" dirty="0">
                <a:solidFill>
                  <a:srgbClr val="7030A0"/>
                </a:solidFill>
                <a:latin typeface="Century Schoolbook" panose="02040604050505020304" pitchFamily="18" charset="0"/>
              </a:rPr>
              <a:t>ЗНО–2020</a:t>
            </a:r>
            <a:endParaRPr lang="ru-RU" sz="3200" dirty="0">
              <a:solidFill>
                <a:srgbClr val="7030A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31" y="173759"/>
            <a:ext cx="1486439" cy="899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2311" y="1583287"/>
            <a:ext cx="639417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altLang="ko-KR" sz="2800" b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Реєстрація на ЗНО </a:t>
            </a:r>
          </a:p>
          <a:p>
            <a:pPr algn="ctr">
              <a:defRPr/>
            </a:pPr>
            <a:endParaRPr lang="uk-UA" altLang="ko-KR" sz="1400" dirty="0">
              <a:solidFill>
                <a:srgbClr val="F0751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altLang="ko-KR" sz="200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  <a:ea typeface="Gulim"/>
                <a:cs typeface="Times New Roman" panose="02020603050405020304" pitchFamily="18" charset="0"/>
              </a:rPr>
              <a:t> </a:t>
            </a:r>
            <a:r>
              <a:rPr lang="ru-RU" altLang="uk-UA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Schoolbook" panose="02040604050505020304" pitchFamily="18" charset="0"/>
                <a:ea typeface="Gulim"/>
                <a:cs typeface="Times New Roman" panose="02020603050405020304" pitchFamily="18" charset="0"/>
              </a:rPr>
              <a:t>Для учнів (слухачів, студентів), які складатимуть державну підсумкову атестацію у формі зовнішнього незалежного оцінювання: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2285" y="3429155"/>
            <a:ext cx="7040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30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altLang="uk-UA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03.02 - 17.03.2020 </a:t>
            </a:r>
            <a:r>
              <a:rPr lang="uk-UA" altLang="uk-UA" dirty="0">
                <a:solidFill>
                  <a:srgbClr val="7030A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alt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подання реєстраційних документів для участі у зовнішньому незалежному оцінюванні (до закладу освіти)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1632285" y="4488509"/>
            <a:ext cx="6704197" cy="68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alt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altLang="uk-UA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altLang="uk-UA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03.02 - 24.03.2020 </a:t>
            </a:r>
            <a:r>
              <a:rPr lang="uk-UA" altLang="uk-UA" dirty="0">
                <a:solidFill>
                  <a:srgbClr val="7030A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alt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унесення змін до реєстраційних даних (перереєстрація)</a:t>
            </a:r>
          </a:p>
        </p:txBody>
      </p:sp>
    </p:spTree>
    <p:extLst>
      <p:ext uri="{BB962C8B-B14F-4D97-AF65-F5344CB8AC3E}">
        <p14:creationId xmlns:p14="http://schemas.microsoft.com/office/powerpoint/2010/main" val="360115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Овал 59"/>
          <p:cNvSpPr/>
          <p:nvPr/>
        </p:nvSpPr>
        <p:spPr>
          <a:xfrm>
            <a:off x="2198169" y="360337"/>
            <a:ext cx="5956663" cy="1068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8872" y="623265"/>
            <a:ext cx="4595256" cy="542316"/>
          </a:xfr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3200" dirty="0">
                <a:solidFill>
                  <a:srgbClr val="7030A0"/>
                </a:solidFill>
                <a:latin typeface="Century Schoolbook" panose="02040604050505020304" pitchFamily="18" charset="0"/>
              </a:rPr>
              <a:t>ЗНО–2020</a:t>
            </a:r>
            <a:endParaRPr lang="ru-RU" sz="3200" dirty="0">
              <a:solidFill>
                <a:srgbClr val="7030A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31" y="173759"/>
            <a:ext cx="1486439" cy="899015"/>
          </a:xfrm>
          <a:prstGeom prst="rect">
            <a:avLst/>
          </a:prstGeom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505071457"/>
              </p:ext>
            </p:extLst>
          </p:nvPr>
        </p:nvGraphicFramePr>
        <p:xfrm>
          <a:off x="1994170" y="1970826"/>
          <a:ext cx="7185542" cy="4277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198169" y="1428510"/>
            <a:ext cx="5930219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ДПА у формі ЗНО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790436" y="3068996"/>
            <a:ext cx="1425379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altLang="ru-RU" sz="2000" kern="0" dirty="0"/>
              <a:t>Для </a:t>
            </a:r>
          </a:p>
          <a:p>
            <a:pPr algn="ctr"/>
            <a:r>
              <a:rPr lang="uk-UA" altLang="ru-RU" sz="2000" kern="0" dirty="0"/>
              <a:t>учнів (слухачів, студентів)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09592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Овал 59"/>
          <p:cNvSpPr/>
          <p:nvPr/>
        </p:nvSpPr>
        <p:spPr>
          <a:xfrm>
            <a:off x="2212920" y="236081"/>
            <a:ext cx="5956663" cy="943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0747" y="454055"/>
            <a:ext cx="4781007" cy="542316"/>
          </a:xfr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3200" dirty="0">
                <a:solidFill>
                  <a:srgbClr val="7030A0"/>
                </a:solidFill>
                <a:latin typeface="Century Schoolbook" panose="02040604050505020304" pitchFamily="18" charset="0"/>
              </a:rPr>
              <a:t>ЗНО–2020</a:t>
            </a:r>
            <a:endParaRPr lang="ru-RU" sz="3200" dirty="0">
              <a:solidFill>
                <a:srgbClr val="7030A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31" y="173759"/>
            <a:ext cx="1486439" cy="8990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57" y="1491502"/>
            <a:ext cx="8027939" cy="2117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957" y="4009794"/>
            <a:ext cx="8027940" cy="24073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42991" y="4052987"/>
            <a:ext cx="185683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200" b="1" u="sng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Реєстрація - 2020</a:t>
            </a:r>
          </a:p>
        </p:txBody>
      </p:sp>
      <p:cxnSp>
        <p:nvCxnSpPr>
          <p:cNvPr id="14" name="Пряма зі стрілкою 13"/>
          <p:cNvCxnSpPr/>
          <p:nvPr/>
        </p:nvCxnSpPr>
        <p:spPr>
          <a:xfrm>
            <a:off x="3512984" y="3338999"/>
            <a:ext cx="900010" cy="670795"/>
          </a:xfrm>
          <a:prstGeom prst="straightConnector1">
            <a:avLst/>
          </a:prstGeom>
          <a:ln w="28575">
            <a:solidFill>
              <a:srgbClr val="AE0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84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Округлений прямокутник 38"/>
          <p:cNvSpPr/>
          <p:nvPr/>
        </p:nvSpPr>
        <p:spPr>
          <a:xfrm>
            <a:off x="6714285" y="4073758"/>
            <a:ext cx="1436638" cy="487511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Округлений прямокутник 39"/>
          <p:cNvSpPr/>
          <p:nvPr/>
        </p:nvSpPr>
        <p:spPr>
          <a:xfrm>
            <a:off x="6737293" y="3384195"/>
            <a:ext cx="2519311" cy="557381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Округлений прямокутник 42"/>
          <p:cNvSpPr/>
          <p:nvPr/>
        </p:nvSpPr>
        <p:spPr>
          <a:xfrm>
            <a:off x="6711226" y="2793347"/>
            <a:ext cx="2093036" cy="455907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Округлений прямокутник 44"/>
          <p:cNvSpPr/>
          <p:nvPr/>
        </p:nvSpPr>
        <p:spPr>
          <a:xfrm>
            <a:off x="6714285" y="2173405"/>
            <a:ext cx="1436638" cy="557381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6372204" y="2209430"/>
            <a:ext cx="2135830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1350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Прізвище, ім</a:t>
            </a:r>
            <a:r>
              <a:rPr lang="en-US" sz="1350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’</a:t>
            </a:r>
            <a:r>
              <a:rPr lang="ru-RU" sz="1350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я, по батьков</a:t>
            </a:r>
            <a:r>
              <a:rPr lang="uk-UA" sz="1350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і</a:t>
            </a:r>
          </a:p>
        </p:txBody>
      </p:sp>
      <p:sp>
        <p:nvSpPr>
          <p:cNvPr id="26" name="Прямокутник 25"/>
          <p:cNvSpPr/>
          <p:nvPr/>
        </p:nvSpPr>
        <p:spPr>
          <a:xfrm>
            <a:off x="6681902" y="3414524"/>
            <a:ext cx="2618916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1350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Серія (за наявності), </a:t>
            </a:r>
            <a:endParaRPr lang="en-US" sz="1350" dirty="0">
              <a:ln/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350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номер паспортного документа</a:t>
            </a:r>
          </a:p>
        </p:txBody>
      </p:sp>
      <p:sp>
        <p:nvSpPr>
          <p:cNvPr id="33" name="Прямокутник 32"/>
          <p:cNvSpPr/>
          <p:nvPr/>
        </p:nvSpPr>
        <p:spPr>
          <a:xfrm>
            <a:off x="6737291" y="2876501"/>
            <a:ext cx="2066970" cy="27699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1350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Текст заяви, дата, підпис</a:t>
            </a:r>
          </a:p>
        </p:txBody>
      </p:sp>
      <p:pic>
        <p:nvPicPr>
          <p:cNvPr id="59" name="Рисунок 58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424" y="2120774"/>
            <a:ext cx="2592461" cy="365419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4069522" y="2667796"/>
            <a:ext cx="207716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525" dirty="0">
                <a:solidFill>
                  <a:srgbClr val="424491"/>
                </a:solidFill>
                <a:latin typeface="Monotype Corsiva" panose="03010101010201010101" pitchFamily="66" charset="0"/>
              </a:rPr>
              <a:t>Прошу зареєструвати мене для участі в зовнішньому незалежному оцінюванні 2019 року. Із порядком проведення зовнішнього незалежного оцінювання результатів навчання, здобутих на основі повної загальної середньої освіти ознайомлений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072440" y="2326269"/>
            <a:ext cx="671066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25" dirty="0">
                <a:solidFill>
                  <a:srgbClr val="424491"/>
                </a:solidFill>
                <a:latin typeface="Monotype Corsiva" panose="03010101010201010101" pitchFamily="66" charset="0"/>
              </a:rPr>
              <a:t>Ткаченко М.І.</a:t>
            </a: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260" y="3060135"/>
            <a:ext cx="458429" cy="158846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3" r="57552" b="5687"/>
          <a:stretch/>
        </p:blipFill>
        <p:spPr>
          <a:xfrm>
            <a:off x="4010958" y="2173404"/>
            <a:ext cx="464548" cy="532734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3" r="57552" b="5687"/>
          <a:stretch/>
        </p:blipFill>
        <p:spPr>
          <a:xfrm>
            <a:off x="5963113" y="5158894"/>
            <a:ext cx="470240" cy="549792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4232084" y="3055157"/>
            <a:ext cx="671066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25" dirty="0">
                <a:solidFill>
                  <a:srgbClr val="424491"/>
                </a:solidFill>
                <a:latin typeface="Monotype Corsiva" panose="03010101010201010101" pitchFamily="66" charset="0"/>
              </a:rPr>
              <a:t>09.02.2019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033994" y="3335659"/>
            <a:ext cx="139935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Ткаченко Мар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яна Іванівна</a:t>
            </a:r>
          </a:p>
        </p:txBody>
      </p:sp>
      <p:sp>
        <p:nvSpPr>
          <p:cNvPr id="8" name="Стрілка вліво 7"/>
          <p:cNvSpPr/>
          <p:nvPr/>
        </p:nvSpPr>
        <p:spPr>
          <a:xfrm>
            <a:off x="5677628" y="2383232"/>
            <a:ext cx="1004274" cy="51634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735" y="2074579"/>
            <a:ext cx="985557" cy="985557"/>
          </a:xfrm>
          <a:prstGeom prst="rect">
            <a:avLst/>
          </a:prstGeom>
        </p:spPr>
      </p:pic>
      <p:sp>
        <p:nvSpPr>
          <p:cNvPr id="31" name="Стрілка вліво 30"/>
          <p:cNvSpPr/>
          <p:nvPr/>
        </p:nvSpPr>
        <p:spPr>
          <a:xfrm>
            <a:off x="6112093" y="2943714"/>
            <a:ext cx="580120" cy="44285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sp>
        <p:nvSpPr>
          <p:cNvPr id="24" name="Стрілка вліво 23"/>
          <p:cNvSpPr/>
          <p:nvPr/>
        </p:nvSpPr>
        <p:spPr>
          <a:xfrm>
            <a:off x="5923967" y="3566733"/>
            <a:ext cx="795752" cy="58486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sp>
        <p:nvSpPr>
          <p:cNvPr id="28" name="Стрілка вліво 27"/>
          <p:cNvSpPr/>
          <p:nvPr/>
        </p:nvSpPr>
        <p:spPr>
          <a:xfrm rot="10800000">
            <a:off x="3737110" y="4325810"/>
            <a:ext cx="273850" cy="34289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sp>
        <p:nvSpPr>
          <p:cNvPr id="38" name="Стрілка вліво 37"/>
          <p:cNvSpPr/>
          <p:nvPr/>
        </p:nvSpPr>
        <p:spPr>
          <a:xfrm rot="10800000" flipV="1">
            <a:off x="3729651" y="5177407"/>
            <a:ext cx="351196" cy="34289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sp>
        <p:nvSpPr>
          <p:cNvPr id="42" name="Стрілка вліво 41"/>
          <p:cNvSpPr/>
          <p:nvPr/>
        </p:nvSpPr>
        <p:spPr>
          <a:xfrm rot="10800000" flipV="1">
            <a:off x="3714341" y="3776905"/>
            <a:ext cx="296618" cy="34289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sp>
        <p:nvSpPr>
          <p:cNvPr id="20" name="Стрілка вліво 19"/>
          <p:cNvSpPr/>
          <p:nvPr/>
        </p:nvSpPr>
        <p:spPr>
          <a:xfrm rot="10800000">
            <a:off x="3735877" y="3439041"/>
            <a:ext cx="289629" cy="44315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15957"/>
            <a:ext cx="1691157" cy="975865"/>
          </a:xfrm>
          <a:prstGeom prst="rect">
            <a:avLst/>
          </a:prstGeom>
        </p:spPr>
      </p:pic>
      <p:sp>
        <p:nvSpPr>
          <p:cNvPr id="48" name="Прямокутник 47"/>
          <p:cNvSpPr/>
          <p:nvPr/>
        </p:nvSpPr>
        <p:spPr>
          <a:xfrm>
            <a:off x="6519221" y="4165169"/>
            <a:ext cx="1826767" cy="27699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1350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Заклад освіти</a:t>
            </a:r>
          </a:p>
        </p:txBody>
      </p:sp>
      <p:sp>
        <p:nvSpPr>
          <p:cNvPr id="49" name="Стрілка вліво 48"/>
          <p:cNvSpPr/>
          <p:nvPr/>
        </p:nvSpPr>
        <p:spPr>
          <a:xfrm rot="994693">
            <a:off x="6129054" y="4089696"/>
            <a:ext cx="593031" cy="37209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19561865">
            <a:off x="3520000" y="2285381"/>
            <a:ext cx="617771" cy="46571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12895206">
            <a:off x="6397133" y="5329442"/>
            <a:ext cx="617771" cy="465713"/>
          </a:xfrm>
          <a:prstGeom prst="rect">
            <a:avLst/>
          </a:prstGeom>
        </p:spPr>
      </p:pic>
      <p:sp>
        <p:nvSpPr>
          <p:cNvPr id="2" name="Округлений прямокутник 1"/>
          <p:cNvSpPr/>
          <p:nvPr/>
        </p:nvSpPr>
        <p:spPr>
          <a:xfrm>
            <a:off x="6948054" y="5372666"/>
            <a:ext cx="1436638" cy="557381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Фотокартка розміром 3х4</a:t>
            </a:r>
          </a:p>
        </p:txBody>
      </p:sp>
      <p:sp>
        <p:nvSpPr>
          <p:cNvPr id="50" name="Округлений прямокутник 49"/>
          <p:cNvSpPr/>
          <p:nvPr/>
        </p:nvSpPr>
        <p:spPr>
          <a:xfrm>
            <a:off x="2223123" y="2220413"/>
            <a:ext cx="1436638" cy="557381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Фотокартка розміром 3х4</a:t>
            </a:r>
          </a:p>
        </p:txBody>
      </p:sp>
      <p:sp>
        <p:nvSpPr>
          <p:cNvPr id="54" name="Округлений прямокутник 53"/>
          <p:cNvSpPr/>
          <p:nvPr/>
        </p:nvSpPr>
        <p:spPr>
          <a:xfrm>
            <a:off x="2293012" y="3208389"/>
            <a:ext cx="1436638" cy="40623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Дата народження</a:t>
            </a:r>
          </a:p>
        </p:txBody>
      </p:sp>
      <p:sp>
        <p:nvSpPr>
          <p:cNvPr id="55" name="Округлений прямокутник 54"/>
          <p:cNvSpPr/>
          <p:nvPr/>
        </p:nvSpPr>
        <p:spPr>
          <a:xfrm>
            <a:off x="2425002" y="4113764"/>
            <a:ext cx="1294442" cy="453537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Перелік предметів</a:t>
            </a:r>
          </a:p>
        </p:txBody>
      </p:sp>
      <p:sp>
        <p:nvSpPr>
          <p:cNvPr id="56" name="Округлений прямокутник 55"/>
          <p:cNvSpPr/>
          <p:nvPr/>
        </p:nvSpPr>
        <p:spPr>
          <a:xfrm>
            <a:off x="759702" y="4637170"/>
            <a:ext cx="2954639" cy="1292876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Наявність медичного висновку </a:t>
            </a:r>
            <a:r>
              <a:rPr lang="uk-UA" sz="135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 створення особливих (спеціальних) умов для проходження зовнішнього незалежного оцінювання за формою №086-3/о</a:t>
            </a:r>
            <a:endParaRPr lang="uk-UA" sz="1350" dirty="0">
              <a:ln/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Округлений прямокутник 56"/>
          <p:cNvSpPr/>
          <p:nvPr/>
        </p:nvSpPr>
        <p:spPr>
          <a:xfrm>
            <a:off x="2261877" y="3663395"/>
            <a:ext cx="1436638" cy="360539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Домашня адреса</a:t>
            </a:r>
          </a:p>
        </p:txBody>
      </p:sp>
      <p:sp>
        <p:nvSpPr>
          <p:cNvPr id="58" name="Овал 57"/>
          <p:cNvSpPr/>
          <p:nvPr/>
        </p:nvSpPr>
        <p:spPr>
          <a:xfrm>
            <a:off x="2137857" y="351216"/>
            <a:ext cx="5956663" cy="1068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2725684" y="618856"/>
            <a:ext cx="4781007" cy="542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dirty="0">
                <a:solidFill>
                  <a:srgbClr val="7030A0"/>
                </a:solidFill>
                <a:latin typeface="Century Schoolbook" panose="02040604050505020304" pitchFamily="18" charset="0"/>
              </a:rPr>
              <a:t>ЗНО–2020</a:t>
            </a:r>
            <a:endParaRPr lang="ru-RU" sz="3200" dirty="0">
              <a:solidFill>
                <a:srgbClr val="7030A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072157" y="1423631"/>
            <a:ext cx="58330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altLang="ko-KR" sz="2400" b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Формування реєстраційної картки</a:t>
            </a:r>
          </a:p>
        </p:txBody>
      </p:sp>
    </p:spTree>
    <p:extLst>
      <p:ext uri="{BB962C8B-B14F-4D97-AF65-F5344CB8AC3E}">
        <p14:creationId xmlns:p14="http://schemas.microsoft.com/office/powerpoint/2010/main" val="190860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Настроювані 4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FBE1A1"/>
      </a:accent2>
      <a:accent3>
        <a:srgbClr val="A5AB81"/>
      </a:accent3>
      <a:accent4>
        <a:srgbClr val="F9BD66"/>
      </a:accent4>
      <a:accent5>
        <a:srgbClr val="7BA79D"/>
      </a:accent5>
      <a:accent6>
        <a:srgbClr val="968C8C"/>
      </a:accent6>
      <a:hlink>
        <a:srgbClr val="F7B615"/>
      </a:hlink>
      <a:folHlink>
        <a:srgbClr val="F69D1A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1308</TotalTime>
  <Words>950</Words>
  <Application>Microsoft Office PowerPoint</Application>
  <PresentationFormat>Лист A4 (210x297 мм)</PresentationFormat>
  <Paragraphs>190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5" baseType="lpstr">
      <vt:lpstr>Gulim</vt:lpstr>
      <vt:lpstr>AdonisC</vt:lpstr>
      <vt:lpstr>AGCrownStyle</vt:lpstr>
      <vt:lpstr>Arial</vt:lpstr>
      <vt:lpstr>Arial Black</vt:lpstr>
      <vt:lpstr>Calibri</vt:lpstr>
      <vt:lpstr>Cambria</vt:lpstr>
      <vt:lpstr>Century Schoolbook</vt:lpstr>
      <vt:lpstr>FuturisXShadowC</vt:lpstr>
      <vt:lpstr>Georgia</vt:lpstr>
      <vt:lpstr>Monotype Corsiva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 ЗНО–2020</vt:lpstr>
      <vt:lpstr>ЗНО–2020</vt:lpstr>
      <vt:lpstr>ЗНО–2020</vt:lpstr>
      <vt:lpstr>ЗНО–2020</vt:lpstr>
      <vt:lpstr>ЗНО–2020</vt:lpstr>
      <vt:lpstr>ЗНО–2020</vt:lpstr>
      <vt:lpstr>ЗНО–2020</vt:lpstr>
      <vt:lpstr>Презентация PowerPoint</vt:lpstr>
      <vt:lpstr>ЗНО–2020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Київський регіональний центр оцінювання якості освіти</dc:title>
  <dc:creator>Анна Щілінська</dc:creator>
  <cp:lastModifiedBy>RePack by Diakov</cp:lastModifiedBy>
  <cp:revision>67</cp:revision>
  <dcterms:created xsi:type="dcterms:W3CDTF">2019-12-16T13:12:48Z</dcterms:created>
  <dcterms:modified xsi:type="dcterms:W3CDTF">2020-01-16T14:33:35Z</dcterms:modified>
</cp:coreProperties>
</file>