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7" r:id="rId9"/>
    <p:sldId id="262" r:id="rId10"/>
    <p:sldId id="264" r:id="rId11"/>
    <p:sldId id="265" r:id="rId12"/>
    <p:sldId id="266" r:id="rId13"/>
    <p:sldId id="268" r:id="rId14"/>
    <p:sldId id="269" r:id="rId15"/>
    <p:sldId id="270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71" r:id="rId24"/>
    <p:sldId id="272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76" autoAdjust="0"/>
    <p:restoredTop sz="94660"/>
  </p:normalViewPr>
  <p:slideViewPr>
    <p:cSldViewPr>
      <p:cViewPr varScale="1">
        <p:scale>
          <a:sx n="70" d="100"/>
          <a:sy n="70" d="100"/>
        </p:scale>
        <p:origin x="-13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C574ECC-B50E-4709-9F28-0F78F07350D0}" type="datetimeFigureOut">
              <a:rPr lang="ru-RU" smtClean="0"/>
              <a:pPr/>
              <a:t>24.01.2012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FEEC1EF-6469-4951-85C0-F526C3AD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574ECC-B50E-4709-9F28-0F78F07350D0}" type="datetimeFigureOut">
              <a:rPr lang="ru-RU" smtClean="0"/>
              <a:pPr/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EEC1EF-6469-4951-85C0-F526C3AD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C574ECC-B50E-4709-9F28-0F78F07350D0}" type="datetimeFigureOut">
              <a:rPr lang="ru-RU" smtClean="0"/>
              <a:pPr/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FEEC1EF-6469-4951-85C0-F526C3AD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574ECC-B50E-4709-9F28-0F78F07350D0}" type="datetimeFigureOut">
              <a:rPr lang="ru-RU" smtClean="0"/>
              <a:pPr/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EEC1EF-6469-4951-85C0-F526C3AD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C574ECC-B50E-4709-9F28-0F78F07350D0}" type="datetimeFigureOut">
              <a:rPr lang="ru-RU" smtClean="0"/>
              <a:pPr/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FEEC1EF-6469-4951-85C0-F526C3AD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574ECC-B50E-4709-9F28-0F78F07350D0}" type="datetimeFigureOut">
              <a:rPr lang="ru-RU" smtClean="0"/>
              <a:pPr/>
              <a:t>24.01.2012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EEC1EF-6469-4951-85C0-F526C3AD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574ECC-B50E-4709-9F28-0F78F07350D0}" type="datetimeFigureOut">
              <a:rPr lang="ru-RU" smtClean="0"/>
              <a:pPr/>
              <a:t>24.01.2012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EEC1EF-6469-4951-85C0-F526C3AD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574ECC-B50E-4709-9F28-0F78F07350D0}" type="datetimeFigureOut">
              <a:rPr lang="ru-RU" smtClean="0"/>
              <a:pPr/>
              <a:t>24.01.2012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EEC1EF-6469-4951-85C0-F526C3AD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C574ECC-B50E-4709-9F28-0F78F07350D0}" type="datetimeFigureOut">
              <a:rPr lang="ru-RU" smtClean="0"/>
              <a:pPr/>
              <a:t>24.01.2012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EEC1EF-6469-4951-85C0-F526C3AD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574ECC-B50E-4709-9F28-0F78F07350D0}" type="datetimeFigureOut">
              <a:rPr lang="ru-RU" smtClean="0"/>
              <a:pPr/>
              <a:t>24.01.2012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EEC1EF-6469-4951-85C0-F526C3AD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574ECC-B50E-4709-9F28-0F78F07350D0}" type="datetimeFigureOut">
              <a:rPr lang="ru-RU" smtClean="0"/>
              <a:pPr/>
              <a:t>24.01.2012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EEC1EF-6469-4951-85C0-F526C3ADFD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C574ECC-B50E-4709-9F28-0F78F07350D0}" type="datetimeFigureOut">
              <a:rPr lang="ru-RU" smtClean="0"/>
              <a:pPr/>
              <a:t>24.01.2012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FEEC1EF-6469-4951-85C0-F526C3ADFD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Admin\Мои документы\Квілінг\Flow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500570"/>
            <a:ext cx="3878264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Documents and Settings\Admin\Мои документы\Квілінг\Открытки квилинг\77919185_il_fullxfull1363472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00496" cy="2540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86182" y="0"/>
            <a:ext cx="5143536" cy="2868168"/>
          </a:xfrm>
        </p:spPr>
        <p:txBody>
          <a:bodyPr/>
          <a:lstStyle/>
          <a:p>
            <a:r>
              <a:rPr lang="uk-UA" dirty="0" smtClean="0"/>
              <a:t>Квілінг, або паперова філігрань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3286124"/>
            <a:ext cx="6629424" cy="1752600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Майстер – клас </a:t>
            </a:r>
          </a:p>
          <a:p>
            <a:r>
              <a:rPr lang="uk-UA" dirty="0" smtClean="0"/>
              <a:t>вчителя обслуговуючої праці та технології </a:t>
            </a:r>
          </a:p>
          <a:p>
            <a:r>
              <a:rPr lang="uk-UA" dirty="0" smtClean="0"/>
              <a:t>Черкаської загальноосвітньої школи </a:t>
            </a:r>
            <a:r>
              <a:rPr lang="en-US" dirty="0" smtClean="0"/>
              <a:t>I-III </a:t>
            </a:r>
            <a:r>
              <a:rPr lang="uk-UA" dirty="0" smtClean="0"/>
              <a:t>ступенів №24 </a:t>
            </a:r>
          </a:p>
          <a:p>
            <a:r>
              <a:rPr lang="uk-UA" dirty="0" smtClean="0"/>
              <a:t>Якубенко Ірини Миколаївни</a:t>
            </a:r>
            <a:endParaRPr lang="ru-RU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Правила техніки безпеки та санітарно-гігієнічні вимоги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11680"/>
            <a:ext cx="7239000" cy="4846320"/>
          </a:xfrm>
        </p:spPr>
        <p:txBody>
          <a:bodyPr/>
          <a:lstStyle/>
          <a:p>
            <a:r>
              <a:rPr lang="uk-UA" dirty="0" smtClean="0"/>
              <a:t>Вміти раціонально організувати робоче місце;</a:t>
            </a:r>
          </a:p>
          <a:p>
            <a:r>
              <a:rPr lang="uk-UA" dirty="0" smtClean="0"/>
              <a:t>Ножиці передавати кільцями вперед;</a:t>
            </a:r>
          </a:p>
          <a:p>
            <a:r>
              <a:rPr lang="uk-UA" dirty="0" smtClean="0"/>
              <a:t>Користуватися клеєм ПВА акуратно;</a:t>
            </a:r>
          </a:p>
          <a:p>
            <a:r>
              <a:rPr lang="uk-UA" dirty="0" smtClean="0"/>
              <a:t>Матеріал використовувати економно;</a:t>
            </a:r>
          </a:p>
          <a:p>
            <a:r>
              <a:rPr lang="uk-UA" dirty="0" smtClean="0"/>
              <a:t>Слідкувати за чистотою і порядком в класі.</a:t>
            </a:r>
            <a:endParaRPr lang="uk-U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Основні елементи квілінгу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7515225" cy="5019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023" y="268503"/>
            <a:ext cx="7790313" cy="6018017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237" y="-460620"/>
            <a:ext cx="7239000" cy="1143000"/>
          </a:xfrm>
        </p:spPr>
        <p:txBody>
          <a:bodyPr/>
          <a:lstStyle/>
          <a:p>
            <a:pPr algn="ctr"/>
            <a:r>
              <a:rPr lang="uk-UA" dirty="0" smtClean="0"/>
              <a:t>Банк Ідей</a:t>
            </a:r>
            <a:endParaRPr lang="ru-RU" dirty="0"/>
          </a:p>
        </p:txBody>
      </p:sp>
      <p:pic>
        <p:nvPicPr>
          <p:cNvPr id="1026" name="Picture 2" descr="C:\Documents and Settings\Admin\Мои документы\Квілінг\Открытки квилинг\77919207_il_fullxfull2085029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3714776" cy="308396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7" name="Picture 3" descr="C:\Documents and Settings\Admin\Мои документы\Квілінг\Открытки квилинг\77919220_il_fullxfull255752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857232"/>
            <a:ext cx="3000396" cy="34290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Documents and Settings\Admin\Мои документы\Квілінг\Открытки квилинг\77919255_il_fullxfull2684015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000504"/>
            <a:ext cx="3714776" cy="264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32" name="Picture 8" descr="C:\Documents and Settings\Admin\Мои документы\Квілінг\Открытки квилинг\77919236_il_fullxfull2665140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4000504"/>
            <a:ext cx="3643338" cy="26655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asket_470x4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285728"/>
            <a:ext cx="2870509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1" name="Picture 3" descr="DSC054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85728"/>
            <a:ext cx="2022905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4" name="Picture 6" descr="u8d4s6avQ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857628"/>
            <a:ext cx="2857520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5" name="Picture 7" descr="661b366c696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3857628"/>
            <a:ext cx="2602384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6" name="Picture 8" descr="P101008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38702" y="3868911"/>
            <a:ext cx="1901812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8" name="Picture 10" descr="crw_18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214290"/>
            <a:ext cx="2278782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85776"/>
            <a:ext cx="7239000" cy="1143000"/>
          </a:xfrm>
        </p:spPr>
        <p:txBody>
          <a:bodyPr/>
          <a:lstStyle/>
          <a:p>
            <a:pPr algn="ctr"/>
            <a:r>
              <a:rPr lang="uk-UA" dirty="0" smtClean="0"/>
              <a:t>Об</a:t>
            </a:r>
            <a:r>
              <a:rPr lang="en-US" dirty="0" smtClean="0"/>
              <a:t>’</a:t>
            </a:r>
            <a:r>
              <a:rPr lang="uk-UA" dirty="0" smtClean="0"/>
              <a:t>ємний квілінг</a:t>
            </a:r>
            <a:endParaRPr lang="ru-RU" dirty="0"/>
          </a:p>
        </p:txBody>
      </p:sp>
      <p:pic>
        <p:nvPicPr>
          <p:cNvPr id="3073" name="Picture 1" descr="tv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857232"/>
            <a:ext cx="3714776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4" name="Picture 2" descr="IMG_15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9329" y="865767"/>
            <a:ext cx="3643338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 descr="img_476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073" y="3717564"/>
            <a:ext cx="3214710" cy="30169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6" name="Picture 4" descr="crw_237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56420" y="3725201"/>
            <a:ext cx="3143272" cy="30211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615262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Технологія виготовлення простої квітки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	</a:t>
            </a:r>
            <a:r>
              <a:rPr lang="uk-UA" sz="2400" dirty="0" smtClean="0"/>
              <a:t>Ми зробимо просту квітку у двох варіантах. В обох використовуються одні й ті ж елементи, відмінність тільки в їх розташуванні. Кому як більше подобається. Весь процес займає приблизно 30 хвилин.</a:t>
            </a:r>
            <a:endParaRPr lang="uk-UA" sz="2400" dirty="0"/>
          </a:p>
        </p:txBody>
      </p:sp>
      <p:pic>
        <p:nvPicPr>
          <p:cNvPr id="28674" name="Picture 2" descr="quilling-basics-01"/>
          <p:cNvPicPr>
            <a:picLocks noChangeAspect="1" noChangeArrowheads="1"/>
          </p:cNvPicPr>
          <p:nvPr/>
        </p:nvPicPr>
        <p:blipFill>
          <a:blip r:embed="rId2" cstate="print">
            <a:lum bright="24000"/>
          </a:blip>
          <a:srcRect/>
          <a:stretch>
            <a:fillRect/>
          </a:stretch>
        </p:blipFill>
        <p:spPr bwMode="auto">
          <a:xfrm>
            <a:off x="571472" y="3929066"/>
            <a:ext cx="2743200" cy="2743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8675" name="Picture 3" descr="quilling-basics-02"/>
          <p:cNvPicPr>
            <a:picLocks noChangeAspect="1" noChangeArrowheads="1"/>
          </p:cNvPicPr>
          <p:nvPr/>
        </p:nvPicPr>
        <p:blipFill>
          <a:blip r:embed="rId3" cstate="print">
            <a:lum bright="24000"/>
          </a:blip>
          <a:srcRect/>
          <a:stretch>
            <a:fillRect/>
          </a:stretch>
        </p:blipFill>
        <p:spPr bwMode="auto">
          <a:xfrm>
            <a:off x="4786314" y="3857628"/>
            <a:ext cx="2743200" cy="2743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7239000" cy="4846320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uk-UA" sz="4400" dirty="0" smtClean="0"/>
              <a:t>Існують інструменти, пристосування і спеціальний папір для квілінга, але ми постараємося обійтися тим, що зазвичай є під рукою. Знадобляться:</a:t>
            </a:r>
          </a:p>
          <a:p>
            <a:pPr lvl="1"/>
            <a:r>
              <a:rPr lang="uk-UA" sz="4400" dirty="0" smtClean="0">
                <a:solidFill>
                  <a:schemeClr val="tx1"/>
                </a:solidFill>
              </a:rPr>
              <a:t>Аркуші кольорового паперу двостороннього (формат А4)</a:t>
            </a:r>
          </a:p>
          <a:p>
            <a:pPr lvl="1"/>
            <a:r>
              <a:rPr lang="uk-UA" sz="4400" dirty="0" smtClean="0">
                <a:solidFill>
                  <a:schemeClr val="tx1"/>
                </a:solidFill>
              </a:rPr>
              <a:t>Дерев'яні зубочистки</a:t>
            </a:r>
          </a:p>
          <a:p>
            <a:pPr lvl="1"/>
            <a:r>
              <a:rPr lang="uk-UA" sz="4400" dirty="0" smtClean="0">
                <a:solidFill>
                  <a:schemeClr val="tx1"/>
                </a:solidFill>
              </a:rPr>
              <a:t>Металева лінійка</a:t>
            </a:r>
          </a:p>
          <a:p>
            <a:pPr lvl="1"/>
            <a:r>
              <a:rPr lang="uk-UA" sz="4400" dirty="0" smtClean="0">
                <a:solidFill>
                  <a:schemeClr val="tx1"/>
                </a:solidFill>
              </a:rPr>
              <a:t>Канцелярський ніж</a:t>
            </a:r>
          </a:p>
          <a:p>
            <a:pPr lvl="1"/>
            <a:r>
              <a:rPr lang="uk-UA" sz="4400" dirty="0" smtClean="0">
                <a:solidFill>
                  <a:schemeClr val="tx1"/>
                </a:solidFill>
              </a:rPr>
              <a:t>Олівець</a:t>
            </a:r>
          </a:p>
          <a:p>
            <a:pPr lvl="1"/>
            <a:r>
              <a:rPr lang="uk-UA" sz="4400" dirty="0" smtClean="0">
                <a:solidFill>
                  <a:schemeClr val="tx1"/>
                </a:solidFill>
              </a:rPr>
              <a:t>Клей ПВА</a:t>
            </a:r>
          </a:p>
          <a:p>
            <a:pPr lvl="1"/>
            <a:r>
              <a:rPr lang="uk-UA" sz="4400" dirty="0" smtClean="0">
                <a:solidFill>
                  <a:schemeClr val="tx1"/>
                </a:solidFill>
              </a:rPr>
              <a:t>Лінійка з круглими отворами різного діаметру (офіцерська)</a:t>
            </a:r>
          </a:p>
          <a:p>
            <a:pPr lvl="1"/>
            <a:r>
              <a:rPr lang="uk-UA" sz="4400" dirty="0" smtClean="0">
                <a:solidFill>
                  <a:schemeClr val="tx1"/>
                </a:solidFill>
              </a:rPr>
              <a:t>Дошка або килимок, на якому можна різати</a:t>
            </a:r>
          </a:p>
          <a:p>
            <a:pPr lvl="1"/>
            <a:r>
              <a:rPr lang="uk-UA" sz="4400" dirty="0" smtClean="0">
                <a:solidFill>
                  <a:schemeClr val="tx1"/>
                </a:solidFill>
              </a:rPr>
              <a:t>Будь-який відповідний папір з красивою фактурою для основи</a:t>
            </a:r>
            <a:endParaRPr lang="uk-UA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7239000" cy="614366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/>
              <a:t>1.</a:t>
            </a:r>
            <a:r>
              <a:rPr lang="uk-UA" sz="2000" dirty="0" smtClean="0"/>
              <a:t>Розмічаємо короткі сторони аркуша кольорового паперу поділками по 3 мм. Завжди починаємо відміряти з одного краю, на випадок якщо останній поділ вийде менший за інші.</a:t>
            </a:r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r>
              <a:rPr lang="uk-UA" sz="2000" dirty="0" smtClean="0"/>
              <a:t>2.По розмітці під лінійку відрізаємо канцелярським ножем смужки. Відрізаємо одним довгим рухом, добре натискаючи на ніж і намагаючись не порізати пальці і стіл. Отримуємо різнокольорові смужки паперу шириною 3 мм і довжиною приблизно 30 см.</a:t>
            </a:r>
            <a:endParaRPr lang="uk-UA" sz="2000" dirty="0"/>
          </a:p>
        </p:txBody>
      </p:sp>
      <p:pic>
        <p:nvPicPr>
          <p:cNvPr id="29698" name="Picture 2" descr="quilling-basics-03"/>
          <p:cNvPicPr>
            <a:picLocks noChangeAspect="1" noChangeArrowheads="1"/>
          </p:cNvPicPr>
          <p:nvPr/>
        </p:nvPicPr>
        <p:blipFill>
          <a:blip r:embed="rId2" cstate="print"/>
          <a:srcRect t="16968"/>
          <a:stretch>
            <a:fillRect/>
          </a:stretch>
        </p:blipFill>
        <p:spPr bwMode="auto">
          <a:xfrm>
            <a:off x="4857752" y="1357298"/>
            <a:ext cx="2786082" cy="2066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9" name="Picture 3" descr="quilling-basics-04"/>
          <p:cNvPicPr>
            <a:picLocks noChangeAspect="1" noChangeArrowheads="1"/>
          </p:cNvPicPr>
          <p:nvPr/>
        </p:nvPicPr>
        <p:blipFill>
          <a:blip r:embed="rId3" cstate="print">
            <a:lum bright="18000"/>
          </a:blip>
          <a:srcRect/>
          <a:stretch>
            <a:fillRect/>
          </a:stretch>
        </p:blipFill>
        <p:spPr bwMode="auto">
          <a:xfrm>
            <a:off x="4500562" y="4664704"/>
            <a:ext cx="3429024" cy="219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7239000" cy="5500726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uk-UA" sz="2000" dirty="0" smtClean="0"/>
              <a:t>3.Для виготовлення пелюстки беремо смужку потрібного кольору і щільно намотуємо на зубочистку. Кінчик зубочистки можна розщепити, щоб було легше зафіксувати кінець смужки.</a:t>
            </a:r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r>
              <a:rPr lang="uk-UA" sz="2000" dirty="0" smtClean="0"/>
              <a:t>4.Акуратно знімаємо рулончик з зубочистки і кладемо в отвір офіцерської лінійки діаметром 1.5-2 см. Відпускаємо, папір розгортається до розмірів отвору. Не тримайте знятий рулончик довго в руках, інакше він потім буде погано розвертатися.</a:t>
            </a:r>
            <a:endParaRPr lang="uk-UA" sz="2000" dirty="0"/>
          </a:p>
        </p:txBody>
      </p:sp>
      <p:pic>
        <p:nvPicPr>
          <p:cNvPr id="30722" name="Picture 2" descr="quilling-basics-05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5072066" y="1142984"/>
            <a:ext cx="285752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0723" name="Picture 3" descr="quilling-basics-06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5262284" y="4814470"/>
            <a:ext cx="2524426" cy="210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1800" b="0" dirty="0" smtClean="0"/>
              <a:t>Філігрань, за визначенням словника, - це тонкий кручений золотий, срібний чи мідний дріт, зігнутий у складний мереживний узор; ювелірний виріб. У квілінгу дріт замінила паперова смужка, а краса і вишуканість залишилась ювелірна</a:t>
            </a:r>
            <a:r>
              <a:rPr lang="uk-UA" sz="1600" b="0" dirty="0" smtClean="0"/>
              <a:t>.   </a:t>
            </a:r>
            <a:endParaRPr lang="ru-RU" sz="1600" b="0" dirty="0"/>
          </a:p>
        </p:txBody>
      </p:sp>
      <p:pic>
        <p:nvPicPr>
          <p:cNvPr id="2051" name="Picture 3" descr="C:\Documents and Settings\Admin\Мои документы\Квілінг\Flowers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1571612"/>
            <a:ext cx="7679131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7239000" cy="624144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/>
              <a:t>5.</a:t>
            </a:r>
            <a:r>
              <a:rPr lang="uk-UA" sz="2000" dirty="0" smtClean="0"/>
              <a:t>Підклеюємо зовнішній кінець смужки і даємо клею підсохнути. Для квілінга добре підходить густий клей ПВА.</a:t>
            </a:r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r>
              <a:rPr lang="uk-UA" sz="2000" dirty="0" smtClean="0"/>
              <a:t>6.Виймаємо</a:t>
            </a:r>
            <a:r>
              <a:rPr lang="uk-UA" sz="2000" dirty="0" smtClean="0"/>
              <a:t>.</a:t>
            </a:r>
            <a:r>
              <a:rPr lang="uk-UA" sz="2000" dirty="0" smtClean="0"/>
              <a:t> Вийшла спіралька </a:t>
            </a:r>
            <a:r>
              <a:rPr lang="uk-UA" sz="2000" dirty="0" smtClean="0"/>
              <a:t>і сильно защипуємо пальцями з одного боку. Ось ми і зробили один з базових елементів квілінга - "краплю" (або "сльозинку"). Існує близько 20 базових елементів, але принцип для всіх залишається тим же: згортаємо і защипуємо.</a:t>
            </a:r>
            <a:endParaRPr lang="uk-UA" sz="2000" dirty="0"/>
          </a:p>
        </p:txBody>
      </p:sp>
      <p:pic>
        <p:nvPicPr>
          <p:cNvPr id="31746" name="Picture 2" descr="quilling-basics-07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5228590" y="734403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1747" name="Picture 3" descr="quilling-basics-08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5357818" y="4500522"/>
            <a:ext cx="2643206" cy="2357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7239000" cy="6170008"/>
          </a:xfrm>
        </p:spPr>
        <p:txBody>
          <a:bodyPr/>
          <a:lstStyle/>
          <a:p>
            <a:pPr>
              <a:buNone/>
            </a:pPr>
            <a:r>
              <a:rPr lang="uk-UA" sz="2000" dirty="0" smtClean="0"/>
              <a:t>7.Точно так само виготовляємо ще 5 "крапельок" </a:t>
            </a:r>
          </a:p>
          <a:p>
            <a:r>
              <a:rPr lang="uk-UA" sz="2000" dirty="0" smtClean="0"/>
              <a:t>інші пелюстки квітки</a:t>
            </a:r>
            <a:r>
              <a:rPr lang="uk-UA" dirty="0" smtClean="0"/>
              <a:t>.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 algn="just">
              <a:buNone/>
            </a:pPr>
            <a:r>
              <a:rPr lang="uk-UA" sz="2000" dirty="0" smtClean="0"/>
              <a:t>8.А тепер зробимо листочок. Повторюємо пункти 3-5, потім виймаємо спіральку і защипуємо одночасно з двох протилежних сторін. Цей елемент називається "око".</a:t>
            </a:r>
          </a:p>
          <a:p>
            <a:pPr algn="just">
              <a:buNone/>
            </a:pPr>
            <a:endParaRPr lang="uk-UA" sz="2000" dirty="0"/>
          </a:p>
        </p:txBody>
      </p:sp>
      <p:pic>
        <p:nvPicPr>
          <p:cNvPr id="32770" name="Picture 2" descr="quilling-basics-09"/>
          <p:cNvPicPr>
            <a:picLocks noChangeAspect="1" noChangeArrowheads="1"/>
          </p:cNvPicPr>
          <p:nvPr/>
        </p:nvPicPr>
        <p:blipFill>
          <a:blip r:embed="rId2" cstate="print"/>
          <a:srcRect t="16736" b="12291"/>
          <a:stretch>
            <a:fillRect/>
          </a:stretch>
        </p:blipFill>
        <p:spPr bwMode="auto">
          <a:xfrm>
            <a:off x="4500562" y="857232"/>
            <a:ext cx="2743200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2771" name="Picture 3" descr="quilling-basics-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1148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2772" name="Picture 4" descr="quilling-basics-11"/>
          <p:cNvPicPr>
            <a:picLocks noChangeAspect="1" noChangeArrowheads="1"/>
          </p:cNvPicPr>
          <p:nvPr/>
        </p:nvPicPr>
        <p:blipFill>
          <a:blip r:embed="rId4" cstate="print"/>
          <a:srcRect l="12570" t="14630" r="10857" b="16574"/>
          <a:stretch>
            <a:fillRect/>
          </a:stretch>
        </p:blipFill>
        <p:spPr bwMode="auto">
          <a:xfrm>
            <a:off x="3181834" y="4270250"/>
            <a:ext cx="2879387" cy="258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7239000" cy="6241446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uk-UA" sz="2000" dirty="0" smtClean="0"/>
              <a:t>9.Для різноманітності використовуємо ще один елемент для другого листочка. Він так і називається - "лист". Для цього проробляємо все, як для "ока", але після защипування, не відпускаючи кінці, зрушуємо їх в різні сторони по відношенню один до одного.</a:t>
            </a:r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r>
              <a:rPr lang="uk-UA" sz="2000" dirty="0" smtClean="0"/>
              <a:t>10. Ну тепер виготовити серединку вже зовсім легко:  просто залиште спіральку як є, не защипуючи. Зробіть серединку меншого діаметра - скористайтеся меншим отвором в офіцерській лінійці (близько 1 см). До речі, цей елемент називають "вільної спіраллю".</a:t>
            </a:r>
          </a:p>
          <a:p>
            <a:pPr algn="just">
              <a:buNone/>
            </a:pPr>
            <a:r>
              <a:rPr lang="uk-UA" sz="2000" dirty="0" smtClean="0"/>
              <a:t>11. Намічаємо розташування елементів, акуратно намазуємо торці клеєм і наклеюємо на основу.</a:t>
            </a:r>
            <a:endParaRPr lang="uk-UA" sz="2000" dirty="0"/>
          </a:p>
        </p:txBody>
      </p:sp>
      <p:pic>
        <p:nvPicPr>
          <p:cNvPr id="33794" name="Picture 2" descr="quilling-basics-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6533" y="1470751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3795" name="Picture 3" descr="quilling-basics-13"/>
          <p:cNvPicPr>
            <a:picLocks noChangeAspect="1" noChangeArrowheads="1"/>
          </p:cNvPicPr>
          <p:nvPr/>
        </p:nvPicPr>
        <p:blipFill>
          <a:blip r:embed="rId3" cstate="print"/>
          <a:srcRect l="27060" t="12129" r="18773"/>
          <a:stretch>
            <a:fillRect/>
          </a:stretch>
        </p:blipFill>
        <p:spPr bwMode="auto">
          <a:xfrm rot="16200000">
            <a:off x="2786050" y="1357298"/>
            <a:ext cx="207170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Технологія виготовлення виробу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uk-UA" sz="3400" dirty="0" smtClean="0"/>
              <a:t>Валентинка в стилі </a:t>
            </a:r>
            <a:r>
              <a:rPr lang="uk-UA" sz="3400" dirty="0" err="1" smtClean="0"/>
              <a:t>“квілінг”</a:t>
            </a:r>
            <a:r>
              <a:rPr lang="uk-UA" sz="3400" dirty="0" smtClean="0"/>
              <a:t>.</a:t>
            </a:r>
          </a:p>
          <a:p>
            <a:r>
              <a:rPr lang="uk-UA" dirty="0" smtClean="0"/>
              <a:t>Вам будуть потрібні наступні матеріали:</a:t>
            </a:r>
          </a:p>
          <a:p>
            <a:pPr>
              <a:buNone/>
            </a:pPr>
            <a:r>
              <a:rPr lang="uk-UA" dirty="0" smtClean="0"/>
              <a:t>	Папір для квілінгу темно-зеленого, рожевого</a:t>
            </a:r>
          </a:p>
          <a:p>
            <a:pPr>
              <a:buNone/>
            </a:pPr>
            <a:r>
              <a:rPr lang="uk-UA" dirty="0" smtClean="0"/>
              <a:t>    і бордового кольорів.</a:t>
            </a:r>
          </a:p>
          <a:p>
            <a:r>
              <a:rPr lang="uk-UA" dirty="0" smtClean="0"/>
              <a:t>Інструменти для квілінгу.</a:t>
            </a:r>
          </a:p>
          <a:p>
            <a:pPr>
              <a:buNone/>
            </a:pPr>
            <a:r>
              <a:rPr lang="uk-UA" dirty="0" smtClean="0"/>
              <a:t>	Деталі:</a:t>
            </a:r>
          </a:p>
          <a:p>
            <a:r>
              <a:rPr lang="uk-UA" dirty="0" smtClean="0"/>
              <a:t>Зелений </a:t>
            </a:r>
            <a:r>
              <a:rPr lang="en-US" dirty="0" smtClean="0"/>
              <a:t>S-</a:t>
            </a:r>
            <a:r>
              <a:rPr lang="uk-UA" dirty="0" smtClean="0"/>
              <a:t>подібний рол у формі «серця» - 1 шт.</a:t>
            </a:r>
          </a:p>
          <a:p>
            <a:r>
              <a:rPr lang="uk-UA" dirty="0" smtClean="0"/>
              <a:t>Бордових ролів "крапелька" для квітів - 4 шт.</a:t>
            </a:r>
          </a:p>
          <a:p>
            <a:r>
              <a:rPr lang="uk-UA" dirty="0" smtClean="0"/>
              <a:t>Рожевих ролів "крапелька" для квітів - 4 шт.</a:t>
            </a:r>
          </a:p>
          <a:p>
            <a:r>
              <a:rPr lang="uk-UA" dirty="0" smtClean="0"/>
              <a:t>Зелених ролів «</a:t>
            </a:r>
            <a:r>
              <a:rPr lang="uk-UA" dirty="0" smtClean="0"/>
              <a:t>око» </a:t>
            </a:r>
            <a:r>
              <a:rPr lang="uk-UA" dirty="0" smtClean="0"/>
              <a:t>для листя-2 шт.</a:t>
            </a:r>
          </a:p>
          <a:p>
            <a:r>
              <a:rPr lang="uk-UA" dirty="0" smtClean="0"/>
              <a:t>Зелений </a:t>
            </a:r>
            <a:r>
              <a:rPr lang="en-US" dirty="0" smtClean="0"/>
              <a:t>S-</a:t>
            </a:r>
            <a:r>
              <a:rPr lang="uk-UA" dirty="0" smtClean="0"/>
              <a:t>подібний рол у формі «серця» для розміщення всередині великої фігури «серця» - 1 шт.</a:t>
            </a:r>
          </a:p>
          <a:p>
            <a:r>
              <a:rPr lang="uk-UA" dirty="0" smtClean="0"/>
              <a:t>Початковий рол (тугий) - 1 шт.</a:t>
            </a:r>
          </a:p>
          <a:p>
            <a:r>
              <a:rPr lang="uk-UA" dirty="0" smtClean="0"/>
              <a:t>Зелених </a:t>
            </a:r>
            <a:r>
              <a:rPr lang="en-US" dirty="0" smtClean="0"/>
              <a:t>S-</a:t>
            </a:r>
            <a:r>
              <a:rPr lang="uk-UA" dirty="0" smtClean="0"/>
              <a:t>образних ролів завитого з кінців для розміщення поруч з квітами - 2 шт.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ЕРДЦ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571480"/>
            <a:ext cx="2907526" cy="235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075" name="Picture 3" descr="C:\Documents and Settings\Admin\Рабочий стол\P12302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000372"/>
            <a:ext cx="3357586" cy="292895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3076" name="Picture 4" descr="C:\Documents and Settings\Admin\Рабочий стол\P12302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450" y="3033207"/>
            <a:ext cx="3429024" cy="285752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dirty="0" smtClean="0"/>
              <a:t>Література</a:t>
            </a:r>
            <a:br>
              <a:rPr lang="uk-UA" sz="4000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1980" y="1067725"/>
            <a:ext cx="7239000" cy="484632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sz="7200" dirty="0" smtClean="0"/>
              <a:t>• Дженкінс Дж. Саморобки і сувеніри з паперових стрічок: пров. з анг. / Джейн Дженкінс. - М.: Мій світ, 2008. - 80 с.: Кол. Іл.</a:t>
            </a:r>
          </a:p>
          <a:p>
            <a:pPr>
              <a:buNone/>
            </a:pPr>
            <a:r>
              <a:rPr lang="uk-UA" sz="7200" dirty="0" smtClean="0"/>
              <a:t>• Чіотті, Донателла Оригінальні вироби з паперу / Пер. з італ. Г.В. Кірсанової. - М.: ООО ТЦ «Видавництво Мир книги», 2008. - 96 с., Цв.іл.</a:t>
            </a:r>
          </a:p>
          <a:p>
            <a:pPr>
              <a:buNone/>
            </a:pPr>
            <a:r>
              <a:rPr lang="uk-UA" sz="7200" dirty="0" smtClean="0"/>
              <a:t>• А. Бистрицька. "Паперова філігрань".</a:t>
            </a:r>
          </a:p>
          <a:p>
            <a:pPr>
              <a:buNone/>
            </a:pPr>
            <a:r>
              <a:rPr lang="uk-UA" sz="7200" dirty="0" smtClean="0"/>
              <a:t>• Хелен Уолтер. "Візерунки з паперових стрічок".</a:t>
            </a:r>
          </a:p>
          <a:p>
            <a:pPr>
              <a:buNone/>
            </a:pPr>
            <a:endParaRPr lang="uk-UA" sz="7200" dirty="0" smtClean="0"/>
          </a:p>
          <a:p>
            <a:pPr>
              <a:buNone/>
            </a:pPr>
            <a:r>
              <a:rPr lang="uk-UA" sz="7200" b="1" dirty="0" smtClean="0"/>
              <a:t>Інтернет-ресурси:</a:t>
            </a:r>
          </a:p>
          <a:p>
            <a:pPr>
              <a:buNone/>
            </a:pPr>
            <a:r>
              <a:rPr lang="uk-UA" sz="7200" dirty="0" smtClean="0"/>
              <a:t>• http://community.livejournal.com/ru_quilling - квілінг-спільнота в ЖЖ</a:t>
            </a:r>
          </a:p>
          <a:p>
            <a:pPr>
              <a:buNone/>
            </a:pPr>
            <a:r>
              <a:rPr lang="uk-UA" sz="7200" dirty="0" smtClean="0"/>
              <a:t>• www.paperquillingart.com - сайт корейської квілер-майстрині Клер Сан Шуа</a:t>
            </a:r>
          </a:p>
          <a:p>
            <a:pPr>
              <a:buNone/>
            </a:pPr>
            <a:r>
              <a:rPr lang="uk-UA" sz="7200" dirty="0" smtClean="0"/>
              <a:t>• http://paper-studio.ru/gallery1.htm - галерея робіт у техніці бумагокрученія студії паперового творчості</a:t>
            </a:r>
          </a:p>
          <a:p>
            <a:pPr>
              <a:buNone/>
            </a:pPr>
            <a:r>
              <a:rPr lang="uk-UA" sz="7200" dirty="0" smtClean="0"/>
              <a:t>• http://stranamasterov.ru/taxonomy/term/587 - розділ «квіллінг» на сайті «Країна майстрів»</a:t>
            </a:r>
          </a:p>
          <a:p>
            <a:pPr>
              <a:buNone/>
            </a:pPr>
            <a:r>
              <a:rPr lang="uk-UA" sz="7200" dirty="0" smtClean="0"/>
              <a:t>• http://www.flickr.com/groups/quillingcardsandcrafts/pool/ - галерея робіт у техніці бумагокрученія на Флікрі</a:t>
            </a:r>
            <a:endParaRPr lang="uk-UA" sz="72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5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5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5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5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45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5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50"/>
                            </p:stCondLst>
                            <p:childTnLst>
                              <p:par>
                                <p:cTn id="6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95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0" decel="100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7570296" cy="5072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428868"/>
            <a:ext cx="7239000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uk-UA" dirty="0" smtClean="0"/>
              <a:t>Дякую за співпрацю! Творчих усім успіхів!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Історія квілінгу.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uk-UA" dirty="0" smtClean="0"/>
              <a:t>Квілінг, бумагокрученіе, паперова філігрань - мистецтво скручувати довгі і вузькі смужки паперу в спіральки, видозмінювати їх форму і складати з отриманих деталей об'ємні або площинні композиції.</a:t>
            </a:r>
          </a:p>
          <a:p>
            <a:pPr algn="just"/>
            <a:r>
              <a:rPr lang="uk-UA" dirty="0" smtClean="0"/>
              <a:t>Одна з незвичайних технік паперового творчості, - це філігранне мистецтво бумагокрученія. Англійською мовою цей вид рукоділля називається "quilling" - від слова "quill" або "пташине перо". Ще в середньовічній Європі черниці створювали витончені медальйони, закручуючи на кінчику пташиного пера папір з позолоченими краями. При близькому розгляді ці мініатюрні паперові шедеври створювали повну ілюзію того, що вони виготовлені з тонких золотих смужок. На жаль, папір - недовговічний матеріал і мало що збереглося від середньовічних шедеврів. Однак ця стародавня техніка збереглася і до наших днів і дуже популярна в багатьох країнах світу.</a:t>
            </a:r>
            <a:endParaRPr lang="uk-UA" dirty="0"/>
          </a:p>
        </p:txBody>
      </p:sp>
      <p:pic>
        <p:nvPicPr>
          <p:cNvPr id="3074" name="Picture 2" descr="C:\Documents and Settings\Admin\Мои документы\Квілінг\2267464_thumb_00253egh-300x2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214290"/>
            <a:ext cx="1428750" cy="141922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076" name="Picture 4" descr="C:\Documents and Settings\Admin\Мои документы\Квілінг\2267538_thumb_quilling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8274" y="5374870"/>
            <a:ext cx="2446333" cy="135729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Квілінг\d0b1d0b0d0b1d0bed187d0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4258896"/>
            <a:ext cx="6786610" cy="259910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7239000" cy="484632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У наші дні бумагокрученіе широко відомо і популярно як хобі в країнах Західної Європи, особливо в Англії та Німеччині. Але саме широке поширення це мистецтво отримало, коли воно «переїхало» на Схід. Найбагатші традиції найтоншої графіки та пластики, виготовлення паперу і роботи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н</a:t>
            </a:r>
            <a:r>
              <a:rPr lang="uk-UA" dirty="0" err="1" smtClean="0"/>
              <a:t>им</a:t>
            </a:r>
            <a:r>
              <a:rPr lang="ru-RU" dirty="0" smtClean="0"/>
              <a:t> дали мистецтву паперової пластики нове життя. У Південній Кореї існує ціла Асоціація любителів паперової пластики, що об'єднує послідовників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напрямків</a:t>
            </a:r>
            <a:r>
              <a:rPr lang="ru-RU" dirty="0" smtClean="0"/>
              <a:t> </a:t>
            </a:r>
            <a:r>
              <a:rPr lang="ru-RU" dirty="0" err="1" smtClean="0"/>
              <a:t>паперової</a:t>
            </a:r>
            <a:r>
              <a:rPr lang="ru-RU" dirty="0" smtClean="0"/>
              <a:t> творчості. У 15 столітті це вважалося мистецтвом. У 19 - </a:t>
            </a:r>
            <a:r>
              <a:rPr lang="ru-RU" dirty="0" err="1" smtClean="0"/>
              <a:t>дамською</a:t>
            </a:r>
            <a:r>
              <a:rPr lang="ru-RU" dirty="0" smtClean="0"/>
              <a:t> розвагою. Більшу частину 20 століття воно було забуте. І лише в кінці минулого </a:t>
            </a:r>
            <a:r>
              <a:rPr lang="ru-RU" dirty="0" err="1" smtClean="0"/>
              <a:t>століття</a:t>
            </a:r>
            <a:r>
              <a:rPr lang="ru-RU" dirty="0" smtClean="0"/>
              <a:t> квілінг знову став перетворюватися на мистецтво.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7239000" cy="484632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uk-UA" dirty="0" smtClean="0"/>
              <a:t>В Англії принцеса Єлизавета всерйоз захоплювалася мистецтвом квілінга, і багато її творів зберігаються в музеї Вікторії і Альберта в Лондоні. З папером у нас пов'язано уявлення про слабкості і недовговічності. Але квілінг спростовує це твердження - на філігранну об'ємну підставку можна поставити, наприклад, чашку або покласти важку книгу, і жоден завиток паперового мережива при цьому не постраждає. Можна зібрати з паперових елементів вазу для цукерок і спокійно використовувати її за призначенням - не розвалиться і не зламається. Загалом, квілінг - це можливість побачити незвичайні можливості звичайного паперу.</a:t>
            </a:r>
            <a:endParaRPr lang="uk-UA" dirty="0"/>
          </a:p>
        </p:txBody>
      </p:sp>
      <p:pic>
        <p:nvPicPr>
          <p:cNvPr id="5122" name="Picture 2" descr="C:\Documents and Settings\Admin\Мои документы\Квілінг\7efec526d2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9223" y="4425279"/>
            <a:ext cx="3551243" cy="230186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3" name="Picture 3" descr="C:\Documents and Settings\Admin\Мои документы\Квілінг\273123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643446"/>
            <a:ext cx="3048000" cy="2027237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7239000" cy="4846320"/>
          </a:xfrm>
        </p:spPr>
        <p:txBody>
          <a:bodyPr>
            <a:normAutofit fontScale="92500"/>
          </a:bodyPr>
          <a:lstStyle/>
          <a:p>
            <a:pPr algn="just"/>
            <a:r>
              <a:rPr lang="uk-UA" dirty="0" smtClean="0"/>
              <a:t>Треба зауважити, що корейська школа квілінга (вони називають його бумагокрученіе) дещо відрізняється від європейської. Європейські роботи, як правило, складаються з невеликого числа деталей, вони лаконічні, нагадують мозаїки, прикрашають листівки та рамочки. Європа завжди поспішає, тому любить швидкі техніки. Східні ж майстри створюють твори, що нагадують шедеври ювелірного мистецтва. Найтонше об'ємне мереживо сплітається із сотень дрібних деталей.</a:t>
            </a:r>
            <a:endParaRPr lang="uk-UA" dirty="0"/>
          </a:p>
        </p:txBody>
      </p:sp>
      <p:pic>
        <p:nvPicPr>
          <p:cNvPr id="6146" name="Picture 2" descr="C:\Documents and Settings\Admin\Мои документы\Квілінг\fba37717bd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2449" y="4783122"/>
            <a:ext cx="3433925" cy="19786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7881942" cy="85725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Матеріали та інструменти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7239000" cy="4846320"/>
          </a:xfrm>
        </p:spPr>
        <p:txBody>
          <a:bodyPr>
            <a:noAutofit/>
          </a:bodyPr>
          <a:lstStyle/>
          <a:p>
            <a:pPr>
              <a:buFont typeface="Courier New" pitchFamily="49" charset="0"/>
              <a:buChar char="o"/>
            </a:pPr>
            <a:r>
              <a:rPr lang="uk-UA" sz="1800" dirty="0" smtClean="0"/>
              <a:t>Двосторонній кольоровий папір</a:t>
            </a:r>
          </a:p>
          <a:p>
            <a:pPr>
              <a:buFont typeface="Courier New" pitchFamily="49" charset="0"/>
              <a:buChar char="o"/>
            </a:pPr>
            <a:r>
              <a:rPr lang="uk-UA" sz="1800" dirty="0" smtClean="0"/>
              <a:t>Пристосування для закручування паперових стрічок. Це може бути дерев'яна паличка завдовжки 10 см і гобеленової голки з великим вушком. Застроміть вістрі голки в торець палички і «відкусите» кусачками кінчик вушка, щоб залишилася щілина.</a:t>
            </a:r>
          </a:p>
          <a:p>
            <a:pPr>
              <a:buFont typeface="Courier New" pitchFamily="49" charset="0"/>
              <a:buChar char="o"/>
            </a:pPr>
            <a:r>
              <a:rPr lang="uk-UA" sz="1800" dirty="0" smtClean="0"/>
              <a:t>Клей ПВА</a:t>
            </a:r>
          </a:p>
          <a:p>
            <a:pPr>
              <a:buFont typeface="Courier New" pitchFamily="49" charset="0"/>
              <a:buChar char="o"/>
            </a:pPr>
            <a:r>
              <a:rPr lang="uk-UA" sz="1800" dirty="0" smtClean="0"/>
              <a:t>Зубочистки (використовуються для нанесення клею).</a:t>
            </a:r>
          </a:p>
          <a:p>
            <a:pPr>
              <a:buFont typeface="Courier New" pitchFamily="49" charset="0"/>
              <a:buChar char="o"/>
            </a:pPr>
            <a:r>
              <a:rPr lang="uk-UA" sz="1800" dirty="0" smtClean="0"/>
              <a:t>Ножиці</a:t>
            </a:r>
          </a:p>
          <a:p>
            <a:pPr>
              <a:buFont typeface="Courier New" pitchFamily="49" charset="0"/>
              <a:buChar char="o"/>
            </a:pPr>
            <a:r>
              <a:rPr lang="uk-UA" sz="1800" dirty="0" smtClean="0"/>
              <a:t> Пінцет</a:t>
            </a:r>
          </a:p>
          <a:p>
            <a:pPr>
              <a:buFont typeface="Courier New" pitchFamily="49" charset="0"/>
              <a:buChar char="o"/>
            </a:pPr>
            <a:r>
              <a:rPr lang="uk-UA" sz="1800" dirty="0" smtClean="0"/>
              <a:t>Картон (для створення основного фону картини).</a:t>
            </a:r>
          </a:p>
          <a:p>
            <a:pPr>
              <a:buFont typeface="Courier New" pitchFamily="49" charset="0"/>
              <a:buChar char="o"/>
            </a:pPr>
            <a:r>
              <a:rPr lang="uk-UA" sz="1800" dirty="0" smtClean="0"/>
              <a:t>Лінійка з круглими отворами різного діаметру (офіцерська).</a:t>
            </a:r>
          </a:p>
          <a:p>
            <a:pPr>
              <a:buFont typeface="Courier New" pitchFamily="49" charset="0"/>
              <a:buChar char="o"/>
            </a:pPr>
            <a:r>
              <a:rPr lang="uk-UA" sz="1800" dirty="0" smtClean="0"/>
              <a:t>Дошка або килимок, на якому можна різати</a:t>
            </a:r>
          </a:p>
          <a:p>
            <a:pPr>
              <a:buFont typeface="Courier New" pitchFamily="49" charset="0"/>
              <a:buChar char="o"/>
            </a:pPr>
            <a:r>
              <a:rPr lang="uk-UA" sz="1800" dirty="0" smtClean="0"/>
              <a:t>Будь-який відповідний папір з красивою фактурою для основи.</a:t>
            </a:r>
          </a:p>
          <a:p>
            <a:pPr>
              <a:buFont typeface="Courier New" pitchFamily="49" charset="0"/>
              <a:buChar char="o"/>
            </a:pPr>
            <a:r>
              <a:rPr lang="uk-UA" sz="1800" dirty="0" smtClean="0"/>
              <a:t>Металева лінійка.</a:t>
            </a:r>
          </a:p>
          <a:p>
            <a:pPr>
              <a:buFont typeface="Courier New" pitchFamily="49" charset="0"/>
              <a:buChar char="o"/>
            </a:pPr>
            <a:r>
              <a:rPr lang="uk-UA" sz="1800" dirty="0" smtClean="0"/>
              <a:t>Канцелярський ніж.</a:t>
            </a:r>
            <a:endParaRPr lang="uk-UA" sz="1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Documents and Settings\Admin\Мои документы\Квілінг\1358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4620"/>
            <a:ext cx="4572000" cy="414338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9" name="Picture 5" descr="C:\Documents and Settings\Admin\Мои документы\Квілінг\278719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6565" y="3658954"/>
            <a:ext cx="4064000" cy="304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6" name="Picture 2" descr="C:\Documents and Settings\Admin\Мои документы\Квілінг\09_1_instrum_cherte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714488"/>
            <a:ext cx="2381267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dmin\Мои документы\Квілінг\foto-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857519" cy="3274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Admin\Мои документы\Квілінг\Бумага-для-квиллинг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0"/>
            <a:ext cx="2259745" cy="1694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C:\Documents and Settings\Admin\Мои документы\Квілінг\Копия вилки с пинц. 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0"/>
            <a:ext cx="3048001" cy="3429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7239000" cy="4846320"/>
          </a:xfrm>
        </p:spPr>
        <p:txBody>
          <a:bodyPr>
            <a:normAutofit lnSpcReduction="10000"/>
          </a:bodyPr>
          <a:lstStyle/>
          <a:p>
            <a:pPr algn="just"/>
            <a:r>
              <a:rPr lang="uk-UA" dirty="0" smtClean="0"/>
              <a:t>Майстри східної школи вважають за краще виконувати закручування за допомогою тонкого шила. Заміну йому можна змайструвати з товстої голки і пробки. Також, у дітей добре виходить накручування на зубочистку.  Папір має бути кольоровий з двох сторін. Готові нарізані смужки паперу можна придбати в спеціальних магазинах. Якщо ж такої можливості немає, то можна смужки нарізати самим. Ширина смужок для квілінга, зазвичай, 3-7 мм.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02370" y="4414525"/>
            <a:ext cx="2500330" cy="2586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72074"/>
            <a:ext cx="2500330" cy="1600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613</TotalTime>
  <Words>1213</Words>
  <Application>Microsoft Office PowerPoint</Application>
  <PresentationFormat>Экран (4:3)</PresentationFormat>
  <Paragraphs>113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Изящная</vt:lpstr>
      <vt:lpstr>Квілінг, або паперова філігрань</vt:lpstr>
      <vt:lpstr>Філігрань, за визначенням словника, - це тонкий кручений золотий, срібний чи мідний дріт, зігнутий у складний мереживний узор; ювелірний виріб. У квілінгу дріт замінила паперова смужка, а краса і вишуканість залишилась ювелірна.   </vt:lpstr>
      <vt:lpstr>Історія квілінгу.</vt:lpstr>
      <vt:lpstr>Слайд 4</vt:lpstr>
      <vt:lpstr>Слайд 5</vt:lpstr>
      <vt:lpstr>Слайд 6</vt:lpstr>
      <vt:lpstr>Матеріали та інструменти </vt:lpstr>
      <vt:lpstr>Слайд 8</vt:lpstr>
      <vt:lpstr>Слайд 9</vt:lpstr>
      <vt:lpstr>Правила техніки безпеки та санітарно-гігієнічні вимоги</vt:lpstr>
      <vt:lpstr>Основні елементи квілінгу</vt:lpstr>
      <vt:lpstr>Слайд 12</vt:lpstr>
      <vt:lpstr>Банк Ідей</vt:lpstr>
      <vt:lpstr>Слайд 14</vt:lpstr>
      <vt:lpstr>Об’ємний квілінг</vt:lpstr>
      <vt:lpstr>Технологія виготовлення простої квітки</vt:lpstr>
      <vt:lpstr>Слайд 17</vt:lpstr>
      <vt:lpstr>Слайд 18</vt:lpstr>
      <vt:lpstr>Слайд 19</vt:lpstr>
      <vt:lpstr>Слайд 20</vt:lpstr>
      <vt:lpstr>Слайд 21</vt:lpstr>
      <vt:lpstr>Слайд 22</vt:lpstr>
      <vt:lpstr>Технологія виготовлення виробу</vt:lpstr>
      <vt:lpstr>Слайд 24</vt:lpstr>
      <vt:lpstr>Література </vt:lpstr>
      <vt:lpstr>Дякую за співпрацю! Творчих усім успіхів!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Ira</dc:creator>
  <cp:lastModifiedBy>Ira</cp:lastModifiedBy>
  <cp:revision>63</cp:revision>
  <dcterms:created xsi:type="dcterms:W3CDTF">2012-01-16T17:40:52Z</dcterms:created>
  <dcterms:modified xsi:type="dcterms:W3CDTF">2012-01-24T19:58:32Z</dcterms:modified>
</cp:coreProperties>
</file>