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222CEA"/>
    <a:srgbClr val="C0C0C0"/>
    <a:srgbClr val="E75C25"/>
    <a:srgbClr val="FFD9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F0A9-F8CD-4512-A8E1-4470BB8D2A9D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B496-1C46-4398-AF0F-E978C7DC0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F0A9-F8CD-4512-A8E1-4470BB8D2A9D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B496-1C46-4398-AF0F-E978C7DC0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F0A9-F8CD-4512-A8E1-4470BB8D2A9D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B496-1C46-4398-AF0F-E978C7DC0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F0A9-F8CD-4512-A8E1-4470BB8D2A9D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B496-1C46-4398-AF0F-E978C7DC0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F0A9-F8CD-4512-A8E1-4470BB8D2A9D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B496-1C46-4398-AF0F-E978C7DC0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F0A9-F8CD-4512-A8E1-4470BB8D2A9D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B496-1C46-4398-AF0F-E978C7DC0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F0A9-F8CD-4512-A8E1-4470BB8D2A9D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B496-1C46-4398-AF0F-E978C7DC0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F0A9-F8CD-4512-A8E1-4470BB8D2A9D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B496-1C46-4398-AF0F-E978C7DC0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F0A9-F8CD-4512-A8E1-4470BB8D2A9D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B496-1C46-4398-AF0F-E978C7DC0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F0A9-F8CD-4512-A8E1-4470BB8D2A9D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B496-1C46-4398-AF0F-E978C7DC0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F0A9-F8CD-4512-A8E1-4470BB8D2A9D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B496-1C46-4398-AF0F-E978C7DC0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1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FF0A9-F8CD-4512-A8E1-4470BB8D2A9D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5B496-1C46-4398-AF0F-E978C7DC0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file:///C:\Documents%20and%20Settings\Admin\&#1052;&#1086;&#1080;%20&#1076;&#1086;&#1082;&#1091;&#1084;&#1077;&#1085;&#1090;&#1099;\&#1053;&#1086;&#1074;&#1072;&#1103;%20&#1087;&#1072;&#1087;&#1082;&#1072;\-%20umirotvoryayuschij%20relaks%20-%20pesnya%20.mp3" TargetMode="External"/><Relationship Id="rId7" Type="http://schemas.openxmlformats.org/officeDocument/2006/relationships/image" Target="../media/image3.png"/><Relationship Id="rId2" Type="http://schemas.openxmlformats.org/officeDocument/2006/relationships/audio" Target="file:///C:\Documents%20and%20Settings\Admin\&#1052;&#1086;&#1080;%20&#1076;&#1086;&#1082;&#1091;&#1084;&#1077;&#1085;&#1090;&#1099;\&#1053;&#1086;&#1074;&#1072;&#1103;%20&#1087;&#1072;&#1087;&#1082;&#1072;\&#1086;&#1083;&#1103;3&#1091;&#1076;&#1083;&#1080;&#1085;.mp3" TargetMode="External"/><Relationship Id="rId1" Type="http://schemas.openxmlformats.org/officeDocument/2006/relationships/audio" Target="file:///C:\Documents%20and%20Settings\Admin\&#1052;&#1086;&#1080;%20&#1076;&#1086;&#1082;&#1091;&#1084;&#1077;&#1085;&#1090;&#1099;\&#1053;&#1086;&#1074;&#1072;&#1103;%20&#1087;&#1072;&#1087;&#1082;&#1072;\YAroslav%20Dzhus'%20(Ukra_na%20ma_%20talanti%202)%20-%20Melod_ya%20(avtor%20Miroslav%20Skorik)%20(menya%20zacepilo%20do%20slez)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я\презентація Тарасенко\raduga_devochka_kraski_1920x1200.jpg"/>
          <p:cNvPicPr>
            <a:picLocks noChangeAspect="1" noChangeArrowheads="1"/>
          </p:cNvPicPr>
          <p:nvPr/>
        </p:nvPicPr>
        <p:blipFill>
          <a:blip r:embed="rId5"/>
          <a:srcRect t="6122" r="85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WordArt 2" descr="Wallpaper-I-colori-arcobaleno-sfondo-1440x1920"/>
          <p:cNvSpPr>
            <a:spLocks noChangeArrowheads="1" noChangeShapeType="1" noTextEdit="1"/>
          </p:cNvSpPr>
          <p:nvPr/>
        </p:nvSpPr>
        <p:spPr bwMode="auto">
          <a:xfrm>
            <a:off x="0" y="1000108"/>
            <a:ext cx="5786446" cy="3071834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1880"/>
              </a:avLst>
            </a:prstTxWarp>
          </a:bodyPr>
          <a:lstStyle/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flip="none" rotWithShape="1">
                  <a:gsLst>
                    <a:gs pos="1600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7200000" scaled="0"/>
                  <a:tileRect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/>
              </a:rPr>
              <a:t>ОЗНАЙОМЛЕННЯ </a:t>
            </a:r>
          </a:p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flip="none" rotWithShape="1">
                  <a:gsLst>
                    <a:gs pos="1600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7200000" scaled="0"/>
                  <a:tileRect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/>
              </a:rPr>
              <a:t>ДІТЕЙ  РАННЬОГО </a:t>
            </a:r>
            <a:r>
              <a:rPr lang="en-US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flip="none" rotWithShape="1">
                  <a:gsLst>
                    <a:gs pos="1600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7200000" scaled="0"/>
                  <a:tileRect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flip="none" rotWithShape="1">
                  <a:gsLst>
                    <a:gs pos="1600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7200000" scaled="0"/>
                  <a:tileRect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/>
              </a:rPr>
              <a:t>ВІКУ</a:t>
            </a:r>
          </a:p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flip="none" rotWithShape="1">
                  <a:gsLst>
                    <a:gs pos="1600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7200000" scaled="0"/>
                  <a:tileRect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/>
              </a:rPr>
              <a:t>З </a:t>
            </a:r>
            <a:r>
              <a:rPr lang="en-US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flip="none" rotWithShape="1">
                  <a:gsLst>
                    <a:gs pos="1600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7200000" scaled="0"/>
                  <a:tileRect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flip="none" rotWithShape="1">
                  <a:gsLst>
                    <a:gs pos="1600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7200000" scaled="0"/>
                  <a:tileRect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/>
              </a:rPr>
              <a:t>КОЛЬОРОМ</a:t>
            </a:r>
            <a:endParaRPr lang="ru-RU" sz="3600" b="1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flip="none" rotWithShape="1">
                <a:gsLst>
                  <a:gs pos="1600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7200000" scaled="0"/>
                <a:tileRect/>
              </a:gra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0" y="5786454"/>
            <a:ext cx="7072362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/>
                <a:latin typeface="Comic Sans MS"/>
              </a:rPr>
              <a:t>Тарасенко</a:t>
            </a:r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/>
                <a:latin typeface="Comic Sans MS"/>
              </a:rPr>
              <a:t> Лариса </a:t>
            </a:r>
            <a:r>
              <a:rPr lang="uk-UA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/>
                <a:latin typeface="Comic Sans MS"/>
              </a:rPr>
              <a:t>Вікторівна</a:t>
            </a:r>
            <a:endParaRPr lang="uk-UA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00CC"/>
              </a:solidFill>
              <a:effectLst/>
              <a:latin typeface="Comic Sans MS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704954" y="6496071"/>
            <a:ext cx="7439046" cy="3619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2400" kern="10" spc="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/>
                <a:latin typeface="Comic Sans MS"/>
              </a:rPr>
              <a:t>вихователь</a:t>
            </a:r>
            <a:r>
              <a:rPr lang="ru-RU" sz="2400" kern="10" spc="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/>
                <a:latin typeface="Comic Sans MS"/>
              </a:rPr>
              <a:t> ДНЗ № 70 м. </a:t>
            </a:r>
            <a:r>
              <a:rPr lang="uk-UA" sz="2400" kern="10" spc="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/>
                <a:latin typeface="Comic Sans MS"/>
              </a:rPr>
              <a:t>Черкаси</a:t>
            </a:r>
            <a:r>
              <a:rPr lang="ru-RU" sz="2400" kern="10" spc="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/>
                <a:latin typeface="Comic Sans MS"/>
              </a:rPr>
              <a:t> </a:t>
            </a:r>
            <a:endParaRPr lang="ru-RU" sz="2400" kern="10" spc="0" dirty="0">
              <a:ln w="9525">
                <a:solidFill>
                  <a:srgbClr val="6600CC"/>
                </a:solidFill>
                <a:round/>
                <a:headEnd/>
                <a:tailEnd/>
              </a:ln>
              <a:solidFill>
                <a:srgbClr val="FFCC00"/>
              </a:solidFill>
              <a:effectLst/>
              <a:latin typeface="Comic Sans MS"/>
            </a:endParaRPr>
          </a:p>
        </p:txBody>
      </p:sp>
      <p:pic>
        <p:nvPicPr>
          <p:cNvPr id="10" name="YAroslav Dzhus' (Ukra_na ma_ talanti 2) - Melod_ya (avtor Miroslav Skorik) (menya zacepilo do slez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оля3удлин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- umirotvoryayuschij relaks - pesnya 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8643966" y="464344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413F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65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999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6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1">
                <p:cTn id="29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100000" numSld="11" showWhenStopped="0">
                <p:cTn id="31" repeatCount="2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2051" grpId="0"/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2844" y="0"/>
            <a:ext cx="900115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7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Добери шапочку Буратіно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Мета: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222CE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Вчити дітей добирати шапочку Буратіно відповідно кольору його кофтинки.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22CEA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Вчити відповідати на запитання.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Закріпити назву основних кольорів.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pic>
        <p:nvPicPr>
          <p:cNvPr id="3075" name="Picture 3" descr="D:\Оля\презентація Тарасенко\фотки\DSCN0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81710">
            <a:off x="4500530" y="3214686"/>
            <a:ext cx="4643470" cy="3482882"/>
          </a:xfrm>
          <a:prstGeom prst="rect">
            <a:avLst/>
          </a:prstGeom>
          <a:noFill/>
        </p:spPr>
      </p:pic>
      <p:pic>
        <p:nvPicPr>
          <p:cNvPr id="3076" name="Picture 4" descr="D:\Оля\презентація Тарасенко\фотки\DSCN0716.jpg"/>
          <p:cNvPicPr>
            <a:picLocks noChangeAspect="1" noChangeArrowheads="1"/>
          </p:cNvPicPr>
          <p:nvPr/>
        </p:nvPicPr>
        <p:blipFill>
          <a:blip r:embed="rId3" cstate="print"/>
          <a:srcRect l="11112" t="10581" b="17467"/>
          <a:stretch>
            <a:fillRect/>
          </a:stretch>
        </p:blipFill>
        <p:spPr bwMode="auto">
          <a:xfrm rot="450111">
            <a:off x="298106" y="3765582"/>
            <a:ext cx="4235819" cy="265612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85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8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я\презентація Тарасенко\фотки\DSCN0736.jpg"/>
          <p:cNvPicPr>
            <a:picLocks noChangeAspect="1" noChangeArrowheads="1"/>
          </p:cNvPicPr>
          <p:nvPr/>
        </p:nvPicPr>
        <p:blipFill>
          <a:blip r:embed="rId2" cstate="print"/>
          <a:srcRect l="17146"/>
          <a:stretch>
            <a:fillRect/>
          </a:stretch>
        </p:blipFill>
        <p:spPr bwMode="auto">
          <a:xfrm rot="297165">
            <a:off x="5214942" y="2357430"/>
            <a:ext cx="3797280" cy="34376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8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Добери чашку до блюдця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Мета: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Вчити дітей добирати чашку відповідно до кольору блюдця.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Вчити відповідати на запитання.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Закріпити назву основних кольорів.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1" name="Picture 3" descr="D:\Оля\презентація Тарасенко\фотки\DSCN0727.jpg"/>
          <p:cNvPicPr>
            <a:picLocks noChangeAspect="1" noChangeArrowheads="1"/>
          </p:cNvPicPr>
          <p:nvPr/>
        </p:nvPicPr>
        <p:blipFill>
          <a:blip r:embed="rId3" cstate="print"/>
          <a:srcRect r="13559" b="27116"/>
          <a:stretch>
            <a:fillRect/>
          </a:stretch>
        </p:blipFill>
        <p:spPr bwMode="auto">
          <a:xfrm rot="21211863">
            <a:off x="357158" y="3857628"/>
            <a:ext cx="4434044" cy="280422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5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5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0"/>
            <a:ext cx="857256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Бібліографія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58775" marR="0" lvl="0" indent="-274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Дитина Програма виховання і навчання дітей від двох до семи років.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58775" marR="0" lvl="0" indent="-274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8775" algn="l"/>
              </a:tabLst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В.О.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Огнев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юк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2012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рік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58775" marR="0" lvl="0" indent="-274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877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58775" marR="0" lvl="0" indent="-274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Дитина Методичні рекомендації до програми виховання і навчання дітей від двох до семи років. В.О.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Огнев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юк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2012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рік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58775" marR="0" lvl="0" indent="-274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877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58775" marR="0" lvl="0" indent="-274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сенсорной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культур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ребенка от рождения до  шести лет. Л.А.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Венгер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Э Г. Пилюгина М.: - 1988  г.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58775" marR="0" lvl="0" indent="-274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877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58775" marR="0" lvl="0" indent="-274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Велика книга завдань і вправ на розвиток інтелекту дитини.  І.Є. Свєтлова К. : - Країна мрій 2006 р.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58775" marR="0" lvl="0" indent="-274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877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58775" marR="0" lvl="0" indent="-274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Колір. Форма. Величина. Число. Артемова Л. В. – К.: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Томіріс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1997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58775" marR="0" lvl="0" indent="-274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877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58775" marR="0" lvl="0" indent="-274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Сенсорні здібності малюка. Ігри на розвиток сприйняття кольору, форми, величини у дітей раннього віку: Книга для вихователів дитячого саду і батьків. – М.: АТ «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Учбов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.», 1996. – 112с.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58775" marR="0" lvl="0" indent="-274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877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58775" marR="0" lvl="0" indent="-274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Сенсорне виховання дітей раннього віку через сприйняття кольору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//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Перші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кроки: (Модель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дітей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раннього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– М. : 2002 – с.303 – 310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ЕТАЛОНАМИ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КОЛЬОРУ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Є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СІМ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КОЛЬОРІВ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СПЕКТРУ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ЇХ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ВІДТІНКИ </a:t>
            </a:r>
            <a:endParaRPr kumimoji="0" lang="uk-UA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026" name="Picture 2" descr="D:\Оля\презентація Тарасенко\755728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786874" cy="522558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но 2 10"/>
          <p:cNvSpPr/>
          <p:nvPr/>
        </p:nvSpPr>
        <p:spPr>
          <a:xfrm rot="20098110">
            <a:off x="3496880" y="2496756"/>
            <a:ext cx="1714512" cy="1714512"/>
          </a:xfrm>
          <a:prstGeom prst="irregularSeal2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2 11"/>
          <p:cNvSpPr/>
          <p:nvPr/>
        </p:nvSpPr>
        <p:spPr>
          <a:xfrm rot="18664540">
            <a:off x="2281038" y="2423922"/>
            <a:ext cx="1714512" cy="1714512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2844" y="142852"/>
            <a:ext cx="8858312" cy="128590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75000"/>
            </a:schemeClr>
          </a:solidFill>
          <a:ln w="22225">
            <a:solidFill>
              <a:schemeClr val="accent1">
                <a:shade val="50000"/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 СПРИЙМАННІ  КОЛЬОРУ  СЕНСОРНИМИ  ЕТАЛОНАМИ 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Є  ХРОМАТИЧНІ (ЗАБАРВЛЕНІ)  ТА  АХРОМАТИЧНІ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КОЛЬОРИ  СПЕКТРА</a:t>
            </a:r>
            <a:endParaRPr lang="uk-UA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Блок-схема: подготовка 18"/>
          <p:cNvSpPr/>
          <p:nvPr/>
        </p:nvSpPr>
        <p:spPr>
          <a:xfrm>
            <a:off x="1000100" y="1571612"/>
            <a:ext cx="7143800" cy="785818"/>
          </a:xfrm>
          <a:prstGeom prst="flowChartPreparation">
            <a:avLst/>
          </a:prstGeom>
          <a:solidFill>
            <a:srgbClr val="C0C0C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" name="Пятно 2 7"/>
          <p:cNvSpPr/>
          <p:nvPr/>
        </p:nvSpPr>
        <p:spPr>
          <a:xfrm rot="267933">
            <a:off x="7365345" y="1421441"/>
            <a:ext cx="1714512" cy="1714512"/>
          </a:xfrm>
          <a:prstGeom prst="irregularSeal2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2 6"/>
          <p:cNvSpPr/>
          <p:nvPr/>
        </p:nvSpPr>
        <p:spPr>
          <a:xfrm>
            <a:off x="0" y="1428736"/>
            <a:ext cx="1714512" cy="1714512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2 8"/>
          <p:cNvSpPr/>
          <p:nvPr/>
        </p:nvSpPr>
        <p:spPr>
          <a:xfrm rot="17095116">
            <a:off x="4763802" y="2477795"/>
            <a:ext cx="1714512" cy="1714512"/>
          </a:xfrm>
          <a:prstGeom prst="irregularSeal2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2 9"/>
          <p:cNvSpPr/>
          <p:nvPr/>
        </p:nvSpPr>
        <p:spPr>
          <a:xfrm rot="20067536">
            <a:off x="6092015" y="2281607"/>
            <a:ext cx="1714512" cy="1806034"/>
          </a:xfrm>
          <a:prstGeom prst="irregularSeal2">
            <a:avLst/>
          </a:prstGeom>
          <a:solidFill>
            <a:srgbClr val="222CEA"/>
          </a:solidFill>
          <a:ln>
            <a:solidFill>
              <a:srgbClr val="222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1857356" y="1785926"/>
            <a:ext cx="5538806" cy="4095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ХРОМАТИЧНІ  КОЛЬОРИ  СПЕКТРА 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  <p:sp>
        <p:nvSpPr>
          <p:cNvPr id="22" name="Блок-схема: подготовка 21"/>
          <p:cNvSpPr/>
          <p:nvPr/>
        </p:nvSpPr>
        <p:spPr>
          <a:xfrm>
            <a:off x="1071538" y="4643446"/>
            <a:ext cx="5214974" cy="1214446"/>
          </a:xfrm>
          <a:prstGeom prst="flowChartPreparation">
            <a:avLst/>
          </a:prstGeom>
          <a:solidFill>
            <a:srgbClr val="C0C0C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500166" y="4929198"/>
            <a:ext cx="4500594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АХРОМАТИЧНІ  КОЛЬОРИ 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СПЕКТРА 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13" name="Пятно 2 12"/>
          <p:cNvSpPr/>
          <p:nvPr/>
        </p:nvSpPr>
        <p:spPr>
          <a:xfrm>
            <a:off x="1071538" y="2214554"/>
            <a:ext cx="1714512" cy="1714512"/>
          </a:xfrm>
          <a:prstGeom prst="irregularSeal2">
            <a:avLst/>
          </a:prstGeom>
          <a:solidFill>
            <a:srgbClr val="E75C25"/>
          </a:solidFill>
          <a:ln>
            <a:solidFill>
              <a:srgbClr val="E75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16-конечная звезда 15"/>
          <p:cNvSpPr/>
          <p:nvPr/>
        </p:nvSpPr>
        <p:spPr>
          <a:xfrm>
            <a:off x="5929322" y="4357694"/>
            <a:ext cx="2428892" cy="1785950"/>
          </a:xfrm>
          <a:prstGeom prst="star16">
            <a:avLst>
              <a:gd name="adj" fmla="val 4240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16-конечная звезда 23"/>
          <p:cNvSpPr/>
          <p:nvPr/>
        </p:nvSpPr>
        <p:spPr>
          <a:xfrm>
            <a:off x="4286248" y="5214950"/>
            <a:ext cx="2428892" cy="1643050"/>
          </a:xfrm>
          <a:prstGeom prst="star16">
            <a:avLst>
              <a:gd name="adj" fmla="val 4318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600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600" decel="100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6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19" grpId="0" animBg="1"/>
      <p:bldP spid="8" grpId="0" animBg="1"/>
      <p:bldP spid="7" grpId="0" animBg="1"/>
      <p:bldP spid="9" grpId="0" animBg="1"/>
      <p:bldP spid="10" grpId="0" animBg="1"/>
      <p:bldP spid="15362" grpId="0"/>
      <p:bldP spid="22" grpId="0" animBg="1"/>
      <p:bldP spid="15363" grpId="0"/>
      <p:bldP spid="13" grpId="0" animBg="1"/>
      <p:bldP spid="16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Оля\презентація Тарасенко\вор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81401">
            <a:off x="6521464" y="3747872"/>
            <a:ext cx="2557206" cy="2036109"/>
          </a:xfrm>
          <a:prstGeom prst="rect">
            <a:avLst/>
          </a:prstGeom>
          <a:noFill/>
        </p:spPr>
      </p:pic>
      <p:pic>
        <p:nvPicPr>
          <p:cNvPr id="1029" name="Picture 5" descr="D:\Оля\презентація Тарасенко\зонт.jpg"/>
          <p:cNvPicPr>
            <a:picLocks noChangeAspect="1" noChangeArrowheads="1"/>
          </p:cNvPicPr>
          <p:nvPr/>
        </p:nvPicPr>
        <p:blipFill>
          <a:blip r:embed="rId3"/>
          <a:srcRect l="2430" t="4504" r="445" b="1590"/>
          <a:stretch>
            <a:fillRect/>
          </a:stretch>
        </p:blipFill>
        <p:spPr bwMode="auto">
          <a:xfrm rot="20956528">
            <a:off x="6818384" y="1253510"/>
            <a:ext cx="2150902" cy="2079654"/>
          </a:xfrm>
          <a:prstGeom prst="rect">
            <a:avLst/>
          </a:prstGeom>
          <a:noFill/>
        </p:spPr>
      </p:pic>
      <p:pic>
        <p:nvPicPr>
          <p:cNvPr id="1026" name="Picture 2" descr="D:\Оля\презентація Тарасенко\руль 1.jpg"/>
          <p:cNvPicPr>
            <a:picLocks noChangeAspect="1" noChangeArrowheads="1"/>
          </p:cNvPicPr>
          <p:nvPr/>
        </p:nvPicPr>
        <p:blipFill>
          <a:blip r:embed="rId4"/>
          <a:srcRect l="7941" t="7941" r="7353" b="7353"/>
          <a:stretch>
            <a:fillRect/>
          </a:stretch>
        </p:blipFill>
        <p:spPr bwMode="auto">
          <a:xfrm rot="1405596">
            <a:off x="4289270" y="4646468"/>
            <a:ext cx="2286016" cy="2286016"/>
          </a:xfrm>
          <a:prstGeom prst="rect">
            <a:avLst/>
          </a:prstGeom>
          <a:noFill/>
        </p:spPr>
      </p:pic>
      <p:pic>
        <p:nvPicPr>
          <p:cNvPr id="1027" name="Picture 3" descr="D:\Оля\презентація Тарасенко\велик.jpg"/>
          <p:cNvPicPr>
            <a:picLocks noChangeAspect="1" noChangeArrowheads="1"/>
          </p:cNvPicPr>
          <p:nvPr/>
        </p:nvPicPr>
        <p:blipFill>
          <a:blip r:embed="rId5"/>
          <a:srcRect l="2986" t="8975" r="1451"/>
          <a:stretch>
            <a:fillRect/>
          </a:stretch>
        </p:blipFill>
        <p:spPr bwMode="auto">
          <a:xfrm rot="19638903">
            <a:off x="4853689" y="2717078"/>
            <a:ext cx="2286016" cy="1448998"/>
          </a:xfrm>
          <a:prstGeom prst="rect">
            <a:avLst/>
          </a:prstGeom>
          <a:noFill/>
        </p:spPr>
      </p:pic>
      <p:pic>
        <p:nvPicPr>
          <p:cNvPr id="4" name="Picture 4" descr="D:\Оля\презентація Тарасенко\Белая-сирень.jpeg"/>
          <p:cNvPicPr>
            <a:picLocks noChangeAspect="1" noChangeArrowheads="1"/>
          </p:cNvPicPr>
          <p:nvPr/>
        </p:nvPicPr>
        <p:blipFill>
          <a:blip r:embed="rId6"/>
          <a:srcRect l="6160" t="13269"/>
          <a:stretch>
            <a:fillRect/>
          </a:stretch>
        </p:blipFill>
        <p:spPr bwMode="auto">
          <a:xfrm rot="682985">
            <a:off x="-173118" y="2431877"/>
            <a:ext cx="3143272" cy="2178859"/>
          </a:xfrm>
          <a:prstGeom prst="rect">
            <a:avLst/>
          </a:prstGeom>
          <a:noFill/>
        </p:spPr>
      </p:pic>
      <p:pic>
        <p:nvPicPr>
          <p:cNvPr id="5" name="Picture 5" descr="D:\Оля\презентація Тарасенко\біла киц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232090">
            <a:off x="109626" y="4447876"/>
            <a:ext cx="3401958" cy="2234825"/>
          </a:xfrm>
          <a:prstGeom prst="rect">
            <a:avLst/>
          </a:prstGeom>
          <a:noFill/>
        </p:spPr>
      </p:pic>
      <p:pic>
        <p:nvPicPr>
          <p:cNvPr id="3" name="Picture 3" descr="D:\Оля\презентація Тарасенко\чашка.jpg"/>
          <p:cNvPicPr>
            <a:picLocks noChangeAspect="1" noChangeArrowheads="1"/>
          </p:cNvPicPr>
          <p:nvPr/>
        </p:nvPicPr>
        <p:blipFill>
          <a:blip r:embed="rId8" cstate="print"/>
          <a:srcRect l="2232" t="10714" r="35268" b="3571"/>
          <a:stretch>
            <a:fillRect/>
          </a:stretch>
        </p:blipFill>
        <p:spPr bwMode="auto">
          <a:xfrm>
            <a:off x="2500298" y="3357562"/>
            <a:ext cx="2000264" cy="1714512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142844" y="0"/>
            <a:ext cx="8858312" cy="12858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ПОЧИНАТИ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ФОРМУВАННЯ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УЯВЛЕННЯ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КОЛЬОРИ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ПОТРІБНО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ОЗНАЙОМЛЕННЯ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БІЛИМ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ЧОРНИМ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КОЛЬОРАМИ</a:t>
            </a:r>
            <a:endParaRPr lang="uk-UA" sz="2400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" name="Picture 2" descr="D:\Оля\презентація Тарасенко\мишки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861056">
            <a:off x="402124" y="1265867"/>
            <a:ext cx="1962668" cy="1303211"/>
          </a:xfrm>
          <a:prstGeom prst="rect">
            <a:avLst/>
          </a:prstGeom>
          <a:noFill/>
        </p:spPr>
      </p:pic>
      <p:pic>
        <p:nvPicPr>
          <p:cNvPr id="1030" name="Picture 6" descr="D:\Оля\презентація Тарасенко\клавиши.jpg"/>
          <p:cNvPicPr>
            <a:picLocks noChangeAspect="1" noChangeArrowheads="1"/>
          </p:cNvPicPr>
          <p:nvPr/>
        </p:nvPicPr>
        <p:blipFill>
          <a:blip r:embed="rId10"/>
          <a:srcRect t="12925"/>
          <a:stretch>
            <a:fillRect/>
          </a:stretch>
        </p:blipFill>
        <p:spPr bwMode="auto">
          <a:xfrm>
            <a:off x="3000364" y="1142984"/>
            <a:ext cx="2857520" cy="186613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900"/>
                            </p:stCondLst>
                            <p:childTnLst>
                              <p:par>
                                <p:cTn id="5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Оля\презентація Тарасенко\kub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00453">
            <a:off x="5878396" y="1394561"/>
            <a:ext cx="1666870" cy="1590729"/>
          </a:xfrm>
          <a:prstGeom prst="rect">
            <a:avLst/>
          </a:prstGeom>
          <a:noFill/>
        </p:spPr>
      </p:pic>
      <p:pic>
        <p:nvPicPr>
          <p:cNvPr id="5123" name="Picture 3" descr="D:\Оля\презентація Тарасенко\пирамидка.jpg"/>
          <p:cNvPicPr>
            <a:picLocks noChangeAspect="1" noChangeArrowheads="1"/>
          </p:cNvPicPr>
          <p:nvPr/>
        </p:nvPicPr>
        <p:blipFill>
          <a:blip r:embed="rId3" cstate="print"/>
          <a:srcRect l="8434" t="2237" r="10704" b="2596"/>
          <a:stretch>
            <a:fillRect/>
          </a:stretch>
        </p:blipFill>
        <p:spPr bwMode="auto">
          <a:xfrm rot="20182462">
            <a:off x="7117600" y="66985"/>
            <a:ext cx="1581238" cy="2552303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528" y="51435336"/>
            <a:ext cx="232085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0" y="142852"/>
            <a:ext cx="6715140" cy="1428760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ДАЛІ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ПОТРІБНО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ОЗНАЙОМЛЮВАТИ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МАЛЮКІВ 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ХРОМАТИЧНИМ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РЯДОМ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КОЛЬОРІВ</a:t>
            </a:r>
            <a:endParaRPr lang="ru-RU" sz="2000" dirty="0"/>
          </a:p>
        </p:txBody>
      </p:sp>
      <p:pic>
        <p:nvPicPr>
          <p:cNvPr id="5127" name="Picture 7" descr="D:\Оля\презентація Тарасенко\фотки\DSCN0685.jpg"/>
          <p:cNvPicPr>
            <a:picLocks noChangeAspect="1" noChangeArrowheads="1"/>
          </p:cNvPicPr>
          <p:nvPr/>
        </p:nvPicPr>
        <p:blipFill>
          <a:blip r:embed="rId5" cstate="print"/>
          <a:srcRect l="24434" t="30052" b="24657"/>
          <a:stretch>
            <a:fillRect/>
          </a:stretch>
        </p:blipFill>
        <p:spPr bwMode="auto">
          <a:xfrm rot="21288369">
            <a:off x="-44270" y="1581121"/>
            <a:ext cx="2891284" cy="2310361"/>
          </a:xfrm>
          <a:prstGeom prst="rect">
            <a:avLst/>
          </a:prstGeom>
          <a:noFill/>
        </p:spPr>
      </p:pic>
      <p:pic>
        <p:nvPicPr>
          <p:cNvPr id="5126" name="Picture 6" descr="D:\Оля\презентація Тарасенко\фотки\DSCN0701.jpg"/>
          <p:cNvPicPr>
            <a:picLocks noChangeAspect="1" noChangeArrowheads="1"/>
          </p:cNvPicPr>
          <p:nvPr/>
        </p:nvPicPr>
        <p:blipFill>
          <a:blip r:embed="rId6" cstate="print"/>
          <a:srcRect l="14270" r="18934"/>
          <a:stretch>
            <a:fillRect/>
          </a:stretch>
        </p:blipFill>
        <p:spPr bwMode="auto">
          <a:xfrm rot="579127">
            <a:off x="2604885" y="1725745"/>
            <a:ext cx="2961059" cy="3201860"/>
          </a:xfrm>
          <a:prstGeom prst="rect">
            <a:avLst/>
          </a:prstGeom>
          <a:noFill/>
        </p:spPr>
      </p:pic>
      <p:pic>
        <p:nvPicPr>
          <p:cNvPr id="5128" name="Picture 8" descr="D:\Оля\презентація Тарасенко\фотки\DSCN0675.jpg"/>
          <p:cNvPicPr>
            <a:picLocks noChangeAspect="1" noChangeArrowheads="1"/>
          </p:cNvPicPr>
          <p:nvPr/>
        </p:nvPicPr>
        <p:blipFill>
          <a:blip r:embed="rId7" cstate="print"/>
          <a:srcRect l="4006" t="13354" r="3844" b="30560"/>
          <a:stretch>
            <a:fillRect/>
          </a:stretch>
        </p:blipFill>
        <p:spPr bwMode="auto">
          <a:xfrm rot="21067435">
            <a:off x="3937090" y="4266672"/>
            <a:ext cx="5269167" cy="2405489"/>
          </a:xfrm>
          <a:prstGeom prst="rect">
            <a:avLst/>
          </a:prstGeom>
          <a:noFill/>
        </p:spPr>
      </p:pic>
      <p:pic>
        <p:nvPicPr>
          <p:cNvPr id="5129" name="Picture 9" descr="D:\Оля\презентація Тарасенко\фотки\DSCN0778.jpg"/>
          <p:cNvPicPr>
            <a:picLocks noChangeAspect="1" noChangeArrowheads="1"/>
          </p:cNvPicPr>
          <p:nvPr/>
        </p:nvPicPr>
        <p:blipFill>
          <a:blip r:embed="rId8" cstate="print"/>
          <a:srcRect l="5010" t="10019"/>
          <a:stretch>
            <a:fillRect/>
          </a:stretch>
        </p:blipFill>
        <p:spPr bwMode="auto">
          <a:xfrm rot="357036">
            <a:off x="16912" y="4231190"/>
            <a:ext cx="3465286" cy="246210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Оля\презентація Тарасенко\зонт1.jpg"/>
          <p:cNvPicPr>
            <a:picLocks noChangeAspect="1" noChangeArrowheads="1"/>
          </p:cNvPicPr>
          <p:nvPr/>
        </p:nvPicPr>
        <p:blipFill>
          <a:blip r:embed="rId2"/>
          <a:srcRect l="2956" t="2945" r="2465" b="2814"/>
          <a:stretch>
            <a:fillRect/>
          </a:stretch>
        </p:blipFill>
        <p:spPr bwMode="auto">
          <a:xfrm rot="20787433">
            <a:off x="5500694" y="4071918"/>
            <a:ext cx="2786082" cy="2786082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00034" y="2714620"/>
            <a:ext cx="8143932" cy="1357322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ПІСЛЯ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ЗАСВОЄННЯ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ДІТЬМИ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АХРОМАТИЧНИХ ТА ХРОМАТИЧНИХ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СЕМИ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ОСНОВНИХ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КОЛЬОРІВ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ПОТРІБНО ОЗНАЙОМЛЮВАТИ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ВІДТІНКАМИ</a:t>
            </a:r>
            <a:endParaRPr lang="uk-UA" sz="20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4100" name="Picture 4" descr="D:\Оля\презентація Тарасенко\оттенки лепестки.jpg"/>
          <p:cNvPicPr>
            <a:picLocks noChangeAspect="1" noChangeArrowheads="1"/>
          </p:cNvPicPr>
          <p:nvPr/>
        </p:nvPicPr>
        <p:blipFill>
          <a:blip r:embed="rId3"/>
          <a:srcRect l="3097" t="7429" r="2440" b="8376"/>
          <a:stretch>
            <a:fillRect/>
          </a:stretch>
        </p:blipFill>
        <p:spPr bwMode="auto">
          <a:xfrm>
            <a:off x="0" y="0"/>
            <a:ext cx="4357718" cy="2571744"/>
          </a:xfrm>
          <a:prstGeom prst="rect">
            <a:avLst/>
          </a:prstGeom>
          <a:noFill/>
        </p:spPr>
      </p:pic>
      <p:pic>
        <p:nvPicPr>
          <p:cNvPr id="4102" name="Picture 6" descr="D:\Оля\презентація Тарасенко\оттен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0"/>
            <a:ext cx="4060048" cy="2745182"/>
          </a:xfrm>
          <a:prstGeom prst="rect">
            <a:avLst/>
          </a:prstGeom>
          <a:noFill/>
        </p:spPr>
      </p:pic>
      <p:pic>
        <p:nvPicPr>
          <p:cNvPr id="4103" name="Picture 7" descr="D:\Оля\презентація Тарасенко\оттенки кубики.jpeg"/>
          <p:cNvPicPr>
            <a:picLocks noChangeAspect="1" noChangeArrowheads="1"/>
          </p:cNvPicPr>
          <p:nvPr/>
        </p:nvPicPr>
        <p:blipFill>
          <a:blip r:embed="rId5"/>
          <a:srcRect l="8063" t="6656" r="9650" b="7017"/>
          <a:stretch>
            <a:fillRect/>
          </a:stretch>
        </p:blipFill>
        <p:spPr bwMode="auto">
          <a:xfrm>
            <a:off x="214282" y="4143380"/>
            <a:ext cx="4143404" cy="271462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400" decel="100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4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142844" y="2143116"/>
            <a:ext cx="2381250" cy="121444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38100">
            <a:solidFill>
              <a:srgbClr val="95B3D7"/>
            </a:solidFill>
            <a:round/>
            <a:headEnd/>
            <a:tailEnd/>
          </a:ln>
          <a:effectLst>
            <a:outerShdw dist="107763" dir="8100000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Виділення кольору у групі однорідних предметів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571472" y="4286256"/>
            <a:ext cx="3286148" cy="17145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38100">
            <a:solidFill>
              <a:srgbClr val="95B3D7"/>
            </a:solidFill>
            <a:round/>
            <a:headEnd/>
            <a:tailEnd/>
          </a:ln>
          <a:effectLst>
            <a:outerShdw dist="107763" dir="8100000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Передавання кольору предметів при їх зображенні за допомогою фарб, олівців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5072066" y="4286256"/>
            <a:ext cx="3429024" cy="171451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38100">
            <a:solidFill>
              <a:srgbClr val="95B3D7"/>
            </a:solidFill>
            <a:round/>
            <a:headEnd/>
            <a:tailEnd/>
          </a:ln>
          <a:effectLst>
            <a:outerShdw dist="107763" dir="8100000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Впізнавання у різноманітних колірних плямах предметів або явищ, що мають характерну колірну ознаку (сніг, трава, сонечко)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3214678" y="2143116"/>
            <a:ext cx="2381250" cy="121444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38100">
            <a:solidFill>
              <a:srgbClr val="95B3D7"/>
            </a:solidFill>
            <a:round/>
            <a:headEnd/>
            <a:tailEnd/>
          </a:ln>
          <a:effectLst>
            <a:outerShdw dist="107763" dir="8100000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Виділення кольору за назвою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6286512" y="2143116"/>
            <a:ext cx="2381250" cy="121444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38100">
            <a:solidFill>
              <a:srgbClr val="95B3D7"/>
            </a:solidFill>
            <a:round/>
            <a:headEnd/>
            <a:tailEnd/>
          </a:ln>
          <a:effectLst>
            <a:outerShdw dist="107763" dir="8100000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Виділення кольору у групі різнорідних предметів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85720" y="357166"/>
            <a:ext cx="8572560" cy="121444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38100">
            <a:solidFill>
              <a:srgbClr val="95B3D7"/>
            </a:solidFill>
            <a:round/>
            <a:headEnd/>
            <a:tailEnd/>
          </a:ln>
          <a:effectLst>
            <a:outerShdw dist="107763" dir="8100000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</a:rPr>
              <a:t>ЗАВДАННЯ,  СПРЯМОВАНІ  НА  ОЗНАЙОМЛЕННЯ  ДІТЕЙ  ІЗ КОЛЬОРАМИ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Прямая со стрелкой 8"/>
          <p:cNvCxnSpPr>
            <a:endCxn id="3073" idx="0"/>
          </p:cNvCxnSpPr>
          <p:nvPr/>
        </p:nvCxnSpPr>
        <p:spPr>
          <a:xfrm rot="5400000">
            <a:off x="1238224" y="1738298"/>
            <a:ext cx="500064" cy="309573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4643440" y="2643183"/>
            <a:ext cx="2643205" cy="642941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1440639" y="2559835"/>
            <a:ext cx="2643207" cy="809639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6881824" y="1690679"/>
            <a:ext cx="500066" cy="404807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3076" idx="0"/>
          </p:cNvCxnSpPr>
          <p:nvPr/>
        </p:nvCxnSpPr>
        <p:spPr>
          <a:xfrm rot="5400000">
            <a:off x="4167182" y="1881172"/>
            <a:ext cx="500065" cy="23822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30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30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nimBg="1"/>
      <p:bldP spid="3074" grpId="0" animBg="1"/>
      <p:bldP spid="3075" grpId="0" animBg="1"/>
      <p:bldP spid="3076" grpId="0" animBg="1"/>
      <p:bldP spid="3077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857224" y="2428868"/>
            <a:ext cx="7572428" cy="1285884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413572"/>
              </a:avLst>
            </a:prstTxWarp>
          </a:bodyPr>
          <a:lstStyle/>
          <a:p>
            <a:pPr algn="ctr" rtl="0"/>
            <a:r>
              <a:rPr lang="ru-RU" sz="9600" b="1" kern="10" spc="-960" dirty="0" smtClean="0">
                <a:ln w="0">
                  <a:solidFill>
                    <a:srgbClr val="0070C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r="100000" b="100000"/>
                  </a:path>
                </a:gradFill>
                <a:effectLst/>
                <a:latin typeface="Comic Sans MS"/>
              </a:rPr>
              <a:t>ДИДАКТИЧНІ</a:t>
            </a:r>
          </a:p>
          <a:p>
            <a:pPr algn="ctr" rtl="0"/>
            <a:r>
              <a:rPr lang="ru-RU" sz="9600" b="1" kern="10" spc="-960" dirty="0" smtClean="0">
                <a:ln w="0">
                  <a:solidFill>
                    <a:srgbClr val="0070C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r="100000" b="100000"/>
                  </a:path>
                </a:gradFill>
                <a:effectLst/>
                <a:latin typeface="Comic Sans MS"/>
              </a:rPr>
              <a:t>ІГРИ,</a:t>
            </a:r>
            <a:endParaRPr lang="ru-RU" sz="9600" b="1" kern="10" spc="-960" dirty="0">
              <a:ln w="0">
                <a:solidFill>
                  <a:srgbClr val="0070C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rect">
                  <a:fillToRect r="100000" b="100000"/>
                </a:path>
              </a:gradFill>
              <a:effectLst/>
              <a:latin typeface="Comic Sans MS"/>
            </a:endParaRPr>
          </a:p>
        </p:txBody>
      </p:sp>
      <p:sp>
        <p:nvSpPr>
          <p:cNvPr id="1028" name="WordArt 4" descr="755728529"/>
          <p:cNvSpPr>
            <a:spLocks noChangeArrowheads="1" noChangeShapeType="1" noTextEdit="1"/>
          </p:cNvSpPr>
          <p:nvPr/>
        </p:nvSpPr>
        <p:spPr bwMode="auto">
          <a:xfrm>
            <a:off x="285720" y="4143380"/>
            <a:ext cx="8501122" cy="235745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rtl="0"/>
            <a:r>
              <a:rPr lang="uk-UA" sz="2800" b="1" kern="10" spc="0" dirty="0" smtClean="0">
                <a:ln w="6350">
                  <a:solidFill>
                    <a:srgbClr val="0000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/>
                <a:latin typeface="Comic Sans MS"/>
              </a:rPr>
              <a:t>спрямовані на засвоєння</a:t>
            </a:r>
          </a:p>
          <a:p>
            <a:pPr algn="ctr" rtl="0"/>
            <a:r>
              <a:rPr lang="uk-UA" sz="2800" b="1" kern="10" spc="0" dirty="0" smtClean="0">
                <a:ln w="6350">
                  <a:solidFill>
                    <a:srgbClr val="0000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/>
                <a:latin typeface="Comic Sans MS"/>
              </a:rPr>
              <a:t>дітьми кольорів</a:t>
            </a:r>
            <a:endParaRPr lang="uk-UA" sz="2800" b="1" kern="10" spc="0" dirty="0">
              <a:ln w="6350">
                <a:solidFill>
                  <a:srgbClr val="0000CC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/>
              <a:latin typeface="Comic Sans M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Оля\презентація Тарасенко\фотки\DSCN0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5972">
            <a:off x="4772087" y="1751507"/>
            <a:ext cx="4190694" cy="3143272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ПАРАСОЛЬКИ</a:t>
            </a:r>
            <a:endParaRPr kumimoji="0" lang="ru-RU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Мета: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Вчити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дітей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добирати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парасольку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кольором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сукні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дівчинки.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Вчити відповідати на запитання.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Закріпити назву основних кольорів.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00" name="Picture 4" descr="D:\Оля\презентація Тарасенко\фотки\DSCN0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6228">
            <a:off x="82759" y="2898816"/>
            <a:ext cx="3238262" cy="2428892"/>
          </a:xfrm>
          <a:prstGeom prst="rect">
            <a:avLst/>
          </a:prstGeom>
          <a:noFill/>
        </p:spPr>
      </p:pic>
      <p:pic>
        <p:nvPicPr>
          <p:cNvPr id="4098" name="Picture 2" descr="D:\Оля\презентація Тарасенко\фотки\DSCN0712.jpg"/>
          <p:cNvPicPr>
            <a:picLocks noChangeAspect="1" noChangeArrowheads="1"/>
          </p:cNvPicPr>
          <p:nvPr/>
        </p:nvPicPr>
        <p:blipFill>
          <a:blip r:embed="rId4" cstate="print"/>
          <a:srcRect l="7471" b="10354"/>
          <a:stretch>
            <a:fillRect/>
          </a:stretch>
        </p:blipFill>
        <p:spPr bwMode="auto">
          <a:xfrm rot="592666">
            <a:off x="2533329" y="4432369"/>
            <a:ext cx="3203063" cy="232762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750"/>
                            </p:stCondLst>
                            <p:childTnLst>
                              <p:par>
                                <p:cTn id="2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</TotalTime>
  <Words>403</Words>
  <Application>Microsoft Office PowerPoint</Application>
  <PresentationFormat>Экран (4:3)</PresentationFormat>
  <Paragraphs>56</Paragraphs>
  <Slides>12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125</cp:revision>
  <dcterms:created xsi:type="dcterms:W3CDTF">2014-01-29T13:01:35Z</dcterms:created>
  <dcterms:modified xsi:type="dcterms:W3CDTF">2014-02-24T17:37:59Z</dcterms:modified>
</cp:coreProperties>
</file>