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2" r:id="rId4"/>
    <p:sldId id="260" r:id="rId5"/>
    <p:sldId id="261" r:id="rId6"/>
    <p:sldId id="263" r:id="rId7"/>
    <p:sldId id="268" r:id="rId8"/>
    <p:sldId id="264" r:id="rId9"/>
    <p:sldId id="265" r:id="rId10"/>
    <p:sldId id="284" r:id="rId11"/>
    <p:sldId id="282" r:id="rId12"/>
    <p:sldId id="283" r:id="rId13"/>
    <p:sldId id="266" r:id="rId14"/>
    <p:sldId id="267" r:id="rId15"/>
    <p:sldId id="281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5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1897"/>
    <a:srgbClr val="F01E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4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488" y="500042"/>
            <a:ext cx="6143668" cy="1714512"/>
          </a:xfrm>
        </p:spPr>
        <p:txBody>
          <a:bodyPr>
            <a:noAutofit/>
          </a:bodyPr>
          <a:lstStyle>
            <a:lvl1pPr algn="r">
              <a:defRPr sz="6000" b="1">
                <a:solidFill>
                  <a:srgbClr val="F61897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57818" y="5214950"/>
            <a:ext cx="3643306" cy="966782"/>
          </a:xfrm>
        </p:spPr>
        <p:txBody>
          <a:bodyPr>
            <a:normAutofit/>
          </a:bodyPr>
          <a:lstStyle>
            <a:lvl1pPr marL="0" indent="0" algn="r">
              <a:buNone/>
              <a:defRPr sz="2800" b="0">
                <a:solidFill>
                  <a:srgbClr val="00B0F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ACC54-B393-4CE3-86A3-45562E649420}" type="datetimeFigureOut">
              <a:rPr lang="ru-RU"/>
              <a:pPr>
                <a:defRPr/>
              </a:pPr>
              <a:t>16.02.2014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A0AD5-480B-47F1-A389-B7A8B5CBF5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1FA9B-0BDA-49AC-BDBD-D2F9E7A4DDCC}" type="datetimeFigureOut">
              <a:rPr lang="ru-RU"/>
              <a:pPr>
                <a:defRPr/>
              </a:pPr>
              <a:t>16.02.2014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A5FAD-4CBB-4C22-A288-16EAD1ED39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B06B-115C-454D-8EB9-9122D0A34E7A}" type="datetimeFigureOut">
              <a:rPr lang="ru-RU"/>
              <a:pPr>
                <a:defRPr/>
              </a:pPr>
              <a:t>16.02.2014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6A858-144D-4848-8C24-306FDE00D6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C3F41-89EA-4221-BC99-881C66C51571}" type="datetimeFigureOut">
              <a:rPr lang="ru-RU"/>
              <a:pPr>
                <a:defRPr/>
              </a:pPr>
              <a:t>16.02.2014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4388A-07A0-4489-835A-6A4142997D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5F4E4-9C6E-4A7C-B7E2-F5E1B81337E9}" type="datetimeFigureOut">
              <a:rPr lang="ru-RU"/>
              <a:pPr>
                <a:defRPr/>
              </a:pPr>
              <a:t>16.02.2014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8FF76-BD2D-474A-8931-4C075DC804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C2490-37E3-4E07-BDBC-ED5BE05D5767}" type="datetimeFigureOut">
              <a:rPr lang="ru-RU"/>
              <a:pPr>
                <a:defRPr/>
              </a:pPr>
              <a:t>16.02.2014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043D9-EE73-4A60-B417-5426F53F66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634E1-6894-4197-BE78-D59F87635CAB}" type="datetimeFigureOut">
              <a:rPr lang="ru-RU"/>
              <a:pPr>
                <a:defRPr/>
              </a:pPr>
              <a:t>16.02.2014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1B574-DF3D-4F25-9209-8CAE5323DF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FD673-0F7A-49CA-A0AC-7B34C0E733EF}" type="datetimeFigureOut">
              <a:rPr lang="ru-RU"/>
              <a:pPr>
                <a:defRPr/>
              </a:pPr>
              <a:t>16.02.2014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5BCC2-08C7-4DB7-8F8E-984CDE9524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4B081-626B-4A4C-88DC-158A2D26DD37}" type="datetimeFigureOut">
              <a:rPr lang="ru-RU"/>
              <a:pPr>
                <a:defRPr/>
              </a:pPr>
              <a:t>16.02.2014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33A32-69C6-489E-ACCA-D4726E0BDD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A6989-D30C-4D0E-B283-B81AD70CC496}" type="datetimeFigureOut">
              <a:rPr lang="ru-RU"/>
              <a:pPr>
                <a:defRPr/>
              </a:pPr>
              <a:t>16.02.2014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BED05-6657-436D-A8E5-B53142C939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8A9E9-96D5-42FA-A55E-C838DF12E972}" type="datetimeFigureOut">
              <a:rPr lang="ru-RU"/>
              <a:pPr>
                <a:defRPr/>
              </a:pPr>
              <a:t>16.02.2014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CBC9A-1ADE-4B64-9365-936ABAD727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928688" y="2746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928688" y="1600200"/>
            <a:ext cx="79295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00B0F0"/>
                </a:solidFill>
                <a:latin typeface="+mn-lt"/>
              </a:defRPr>
            </a:lvl1pPr>
          </a:lstStyle>
          <a:p>
            <a:pPr>
              <a:defRPr/>
            </a:pPr>
            <a:fld id="{AFB2FC22-7EAE-486C-A484-FC75DED6A697}" type="datetimeFigureOut">
              <a:rPr lang="ru-RU"/>
              <a:pPr>
                <a:defRPr/>
              </a:pPr>
              <a:t>16.02.2014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B0F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00B0F0"/>
                </a:solidFill>
                <a:latin typeface="+mn-lt"/>
              </a:defRPr>
            </a:lvl1pPr>
          </a:lstStyle>
          <a:p>
            <a:pPr>
              <a:defRPr/>
            </a:pPr>
            <a:fld id="{EA9365E8-CB44-467E-ABBD-D55C8AD93D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lang="ru-RU" sz="4800" b="1" kern="1200">
          <a:solidFill>
            <a:srgbClr val="F61897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F61897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F61897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F61897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F61897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F61897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F61897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F61897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F61897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558ED5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rodna-osvita.com.ua/" TargetMode="External"/><Relationship Id="rId2" Type="http://schemas.openxmlformats.org/officeDocument/2006/relationships/hyperlink" Target="http://www.bestreferat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rudove.org.ua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8389565" cy="1008112"/>
          </a:xfrm>
        </p:spPr>
        <p:txBody>
          <a:bodyPr/>
          <a:lstStyle/>
          <a:p>
            <a:pPr algn="ctr"/>
            <a:r>
              <a:rPr lang="en-US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Тема 1.2. Властивості текстильних матеріалів</a:t>
            </a:r>
            <a:endParaRPr sz="5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2040" y="5445224"/>
            <a:ext cx="4069085" cy="1080120"/>
          </a:xfrm>
        </p:spPr>
        <p:txBody>
          <a:bodyPr>
            <a:normAutofit fontScale="55000" lnSpcReduction="20000"/>
          </a:bodyPr>
          <a:lstStyle/>
          <a:p>
            <a:pPr algn="ctr">
              <a:lnSpc>
                <a:spcPct val="90000"/>
              </a:lnSpc>
            </a:pP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     Підготувала учитель </a:t>
            </a:r>
            <a:r>
              <a:rPr lang="uk-UA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трудового н</a:t>
            </a: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авчання </a:t>
            </a:r>
            <a:endParaRPr lang="uk-UA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uk-UA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Черкаської загальноосвітньої школи І-ІІІ ступенів № 32 Черкаської міської ради Черкаської області</a:t>
            </a:r>
          </a:p>
          <a:p>
            <a:pPr>
              <a:lnSpc>
                <a:spcPct val="90000"/>
              </a:lnSpc>
            </a:pPr>
            <a:r>
              <a:rPr lang="uk-UA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Кириліна Оксана Петрівна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</a:endParaRPr>
          </a:p>
          <a:p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620689"/>
            <a:ext cx="48245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uk-UA" sz="3200" b="1" i="1" dirty="0" err="1">
                <a:solidFill>
                  <a:srgbClr val="9BBB5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Зминальність</a:t>
            </a:r>
            <a:r>
              <a:rPr lang="uk-UA" sz="32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- це здатність тканини утворювати складки і зморшки в результаті згинання і стискання тканини, які можна виправити шляхом волого-теплової обробки.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21088"/>
            <a:ext cx="4179952" cy="254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12707"/>
            <a:ext cx="2478390" cy="3001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625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643" y="1300956"/>
            <a:ext cx="2962275" cy="425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1117598"/>
            <a:ext cx="4536504" cy="462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uk-UA" sz="3200" b="1" i="1" dirty="0" err="1">
                <a:solidFill>
                  <a:srgbClr val="9BBB5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Драпірувальність</a:t>
            </a:r>
            <a:r>
              <a:rPr lang="uk-UA" sz="32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- здатність тканини утворювати симетрично спадаючі округлі складки.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uk-UA" sz="3200" b="1" i="1" dirty="0">
                <a:solidFill>
                  <a:srgbClr val="9BBB5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М'якість</a:t>
            </a:r>
            <a:r>
              <a:rPr lang="uk-UA" sz="32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- здатність тканини легко змінювати свою форму.</a:t>
            </a:r>
          </a:p>
        </p:txBody>
      </p:sp>
    </p:spTree>
    <p:extLst>
      <p:ext uri="{BB962C8B-B14F-4D97-AF65-F5344CB8AC3E}">
        <p14:creationId xmlns:p14="http://schemas.microsoft.com/office/powerpoint/2010/main" val="98763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00" y="4221088"/>
            <a:ext cx="2536825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692697"/>
            <a:ext cx="60209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ü"/>
            </a:pPr>
            <a:r>
              <a:rPr lang="uk-UA" sz="2800" b="1" i="1" dirty="0">
                <a:solidFill>
                  <a:srgbClr val="9BBB5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Зношуваність і зносостійкість </a:t>
            </a:r>
            <a:r>
              <a:rPr lang="uk-UA" sz="28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- дві взаємно протилежні властивості тканини. Причиною зношення тканини бувають механічні, фізико-хімічні та біологічні фактори, дії яких піддається виріб під час використання, чистки, прання, а також під впливом світла, вологи, температури повітря.</a:t>
            </a:r>
            <a:endParaRPr lang="ru-RU" sz="2800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75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Технологічні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властивості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5" descr="j023737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6256" y="4509120"/>
            <a:ext cx="1950003" cy="15841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5616" y="1628801"/>
            <a:ext cx="770485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36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Обсипальність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випадання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ниток на </a:t>
            </a:r>
            <a:r>
              <a:rPr lang="ru-RU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зрізах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  </a:t>
            </a: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Усадка</a:t>
            </a:r>
            <a:r>
              <a:rPr lang="ru-RU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здатність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тканини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зменшуватися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сідати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обробки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вологою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і теплом.   </a:t>
            </a: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Раздвижка </a:t>
            </a:r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ниток у швах 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поява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розрідженій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структури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шві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  </a:t>
            </a: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36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Ковзання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здатність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тканини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зрушуватися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розкрою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730" y="197819"/>
            <a:ext cx="2763763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26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dirty="0" smtClean="0">
                <a:solidFill>
                  <a:srgbClr val="00B050"/>
                </a:solidFill>
              </a:rPr>
              <a:t>Гігієнічні властивості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00200"/>
            <a:ext cx="7848872" cy="4525963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sz="3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Гігроскопічність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здатність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тканини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вбирати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вологу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  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36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Теплозахисні</a:t>
            </a:r>
            <a:r>
              <a:rPr lang="ru-RU" sz="3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властивості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здатність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тканини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зберігати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тепло.  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36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Пилоємність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здатність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тканини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утримувати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пил.  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36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Електризуємість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здатність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тканини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накопичувати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статичну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електрику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04664"/>
            <a:ext cx="22860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356992"/>
            <a:ext cx="25146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660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9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99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Волокнистий склад тканин визначають органолептичним і лабораторним способом</a:t>
            </a:r>
            <a:r>
              <a:rPr lang="uk-UA" sz="3200" dirty="0">
                <a:solidFill>
                  <a:schemeClr val="accent1"/>
                </a:solidFill>
              </a:rPr>
              <a:t>.</a:t>
            </a:r>
            <a:endParaRPr lang="ru-RU" sz="3200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G:\Презентації 6 клас\атестація 11М\731385403_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93484"/>
            <a:ext cx="3291840" cy="245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64904"/>
            <a:ext cx="32385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низ 3"/>
          <p:cNvSpPr/>
          <p:nvPr/>
        </p:nvSpPr>
        <p:spPr>
          <a:xfrm>
            <a:off x="2915816" y="1052736"/>
            <a:ext cx="432048" cy="12961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6300192" y="1052736"/>
            <a:ext cx="432048" cy="12961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67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8688" y="476672"/>
            <a:ext cx="7929562" cy="5649491"/>
          </a:xfrm>
        </p:spPr>
        <p:txBody>
          <a:bodyPr/>
          <a:lstStyle/>
          <a:p>
            <a:pPr marL="0" indent="0" algn="just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На практиці в швейному виробництві найчастіше застосовують органолептичний метод, при якому волокнистий склад тканини визначають за допомогою органів чуття (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зір, дотик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). При визначенні волокнистого складу тканини цим методом звертають увагу на її колір, блиск, м’якість, жорсткість, товщину,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щільність, зминання,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гігроскопічність.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4005064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05064"/>
            <a:ext cx="23622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05064"/>
            <a:ext cx="1174208" cy="173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725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Бавовняні тканини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1340769"/>
            <a:ext cx="581439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гарну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міцність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легкість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м'якість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Легко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вбирають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вологу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швидко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висихають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добре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пропускають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повітря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легко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перуться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не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обсипаються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Сильно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зминаються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але легко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розгладжуються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G:\Презентації 6 клас\атестація 11М\хлопо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340769"/>
            <a:ext cx="2555776" cy="169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717032"/>
            <a:ext cx="2376686" cy="280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30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dirty="0" smtClean="0"/>
              <a:t>      Льняні тканини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високу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міцність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Вони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жорсткі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товсті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добре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пропускають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повітря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вбирають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вологу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не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обсипаються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Сильно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зминаються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 легко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розгладжуються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888" y="188640"/>
            <a:ext cx="1440160" cy="1905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61048"/>
            <a:ext cx="3573016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46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832450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dirty="0" smtClean="0"/>
              <a:t>   Вовняні тканини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556792"/>
            <a:ext cx="7929562" cy="4525963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Міцні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  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теплі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добре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драпіруються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мало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зминаються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замочуванні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змінювати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розмір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0" descr="j031909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32656"/>
            <a:ext cx="1836738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77072"/>
            <a:ext cx="3403079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715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  </a:t>
            </a:r>
            <a:r>
              <a:rPr lang="uk-UA" dirty="0" smtClean="0"/>
              <a:t>Шовкові тканини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Міцні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легкі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  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Добре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вбирають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вологу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швидко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висихають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вільно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пропускають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повітря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мало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мнуться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  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Розтягуються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при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розкроюванні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ковзають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сильно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обсипаються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12" descr="j01929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2160" y="188640"/>
            <a:ext cx="2879725" cy="21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507962"/>
            <a:ext cx="2952328" cy="196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77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88" y="274638"/>
            <a:ext cx="7929562" cy="1426170"/>
          </a:xfrm>
        </p:spPr>
        <p:txBody>
          <a:bodyPr/>
          <a:lstStyle/>
          <a:p>
            <a:pPr algn="l"/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Інструкційна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картка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№1.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Розпізнавання</a:t>
            </a:r>
            <a:r>
              <a:rPr lang="ru-RU" sz="2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тканини</a:t>
            </a:r>
            <a:r>
              <a:rPr lang="ru-RU" sz="2000" b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000" b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волокон </a:t>
            </a:r>
            <a:r>
              <a:rPr lang="ru-RU" sz="2000" b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рослинного</a:t>
            </a:r>
            <a:r>
              <a:rPr lang="ru-RU" sz="2000" b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походження</a:t>
            </a:r>
            <a:r>
              <a:rPr lang="ru-RU" sz="2000" b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000" b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блиском</a:t>
            </a:r>
            <a:r>
              <a:rPr lang="ru-RU" sz="2000" b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зминальністю</a:t>
            </a:r>
            <a:r>
              <a:rPr lang="ru-RU" sz="2000" b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на </a:t>
            </a:r>
            <a:r>
              <a:rPr lang="ru-RU" sz="2000" b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дотик</a:t>
            </a:r>
            <a:r>
              <a:rPr lang="ru-RU" sz="2000" b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за способом </a:t>
            </a:r>
            <a:r>
              <a:rPr lang="ru-RU" sz="2000" b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горіння</a:t>
            </a:r>
            <a:r>
              <a:rPr lang="ru-RU" sz="2000" b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b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Матеріали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інструменти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зразки</a:t>
            </a:r>
            <a:r>
              <a:rPr lang="ru-RU" sz="2000" b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тканин, </a:t>
            </a:r>
            <a:r>
              <a:rPr lang="ru-RU" sz="2000" b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лінійка</a:t>
            </a:r>
            <a:r>
              <a:rPr lang="ru-RU" sz="2000" b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склянка з водою, </a:t>
            </a:r>
            <a:r>
              <a:rPr lang="ru-RU" sz="2000" b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праска</a:t>
            </a:r>
            <a:r>
              <a:rPr lang="ru-RU" sz="2000" b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ножиці</a:t>
            </a:r>
            <a:r>
              <a:rPr lang="ru-RU" sz="2000" b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робочий</a:t>
            </a:r>
            <a:r>
              <a:rPr lang="ru-RU" sz="2000" b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зошит</a:t>
            </a:r>
            <a:r>
              <a:rPr lang="ru-RU" sz="2000" b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олівець</a:t>
            </a:r>
            <a:r>
              <a:rPr lang="ru-RU" sz="2000" b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ручка, </a:t>
            </a:r>
            <a:r>
              <a:rPr lang="ru-RU" sz="2000" b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пінцет</a:t>
            </a:r>
            <a:r>
              <a:rPr lang="ru-RU" sz="2000" b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сірники</a:t>
            </a:r>
            <a:r>
              <a:rPr lang="ru-RU" sz="2000" b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7239361"/>
              </p:ext>
            </p:extLst>
          </p:nvPr>
        </p:nvGraphicFramePr>
        <p:xfrm>
          <a:off x="1259632" y="1916832"/>
          <a:ext cx="6840761" cy="44948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9777"/>
                <a:gridCol w="2280492"/>
                <a:gridCol w="2280492"/>
              </a:tblGrid>
              <a:tr h="196821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Властивості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Показники тканини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68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</a:rPr>
                        <a:t>Бавовняної </a:t>
                      </a:r>
                      <a:r>
                        <a:rPr lang="uk-UA" sz="1400" dirty="0">
                          <a:effectLst/>
                        </a:rPr>
                        <a:t>	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</a:rPr>
                        <a:t>Льняної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196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На дотик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М'яка, теплувата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Холоднувата, цупка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196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Міцність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Розривається легко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Розривається важко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12423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Зминальність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Середня, заломи прасуються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Значна, заломи не піддаються розгладжуванню рукою, а зникають внаслідок прасування із зволожуванням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323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Обсипальність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Невелика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Більша, ніж у бавовняних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12423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Здатність горіти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Горить яскраво-жовтим полум'ям з іскрою, має запах паперу і залишає після горіння сірий попіл. Якщо полум'я загасити, тоді тліє, є дим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Горить так само, як і бавовняна, але при погашеному полум'ї тліє довше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  <a:tr h="196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Драпірувальність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Незначна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Відсутня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80" marR="66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731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Особливості тканин та ниток для вишивання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4050649"/>
            <a:ext cx="253365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234" y="4441174"/>
            <a:ext cx="3209925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85924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85925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844824"/>
            <a:ext cx="2295525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24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b="0" dirty="0" smtClean="0">
                <a:latin typeface="Times New Roman" pitchFamily="18" charset="0"/>
                <a:cs typeface="Times New Roman" pitchFamily="18" charset="0"/>
              </a:rPr>
              <a:t>Інструменти та матеріали для виготовлення вишитих виробів</a:t>
            </a:r>
            <a:endParaRPr lang="ru-RU" sz="44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14474"/>
            <a:ext cx="7488832" cy="501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5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Список використаних джерел:</a:t>
            </a:r>
            <a:endParaRPr lang="ru-RU" sz="4000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AutoNum type="arabicPeriod"/>
              <a:defRPr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Денисенко Л.І. Трудове навчання. Обслуговуючі види праці: Підручник для 6 класу загальноосвітніх навчальних закладів. – К.: педагогічна думка, 2006. – 176 с.</a:t>
            </a:r>
          </a:p>
          <a:p>
            <a:pPr marL="457200" indent="-457200">
              <a:buFont typeface="Wingdings" pitchFamily="2" charset="2"/>
              <a:buAutoNum type="arabicPeriod"/>
              <a:defRPr/>
            </a:pP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Кукін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Г.М., Соловйов О.М. «Текстильне матеріалознавство. Волокна й нитки»,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Легпромбитіздат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, 1989. </a:t>
            </a:r>
          </a:p>
          <a:p>
            <a:pPr marL="457200" indent="-457200">
              <a:buFont typeface="Wingdings" pitchFamily="2" charset="2"/>
              <a:buAutoNum type="arabicPeriod"/>
              <a:defRPr/>
            </a:pP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Інтернет ресурси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buFontTx/>
              <a:buChar char="-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bibliofond.ru</a:t>
            </a:r>
            <a:r>
              <a:rPr lang="uk-UA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 </a:t>
            </a:r>
            <a:endParaRPr lang="en-US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1">
              <a:buFontTx/>
              <a:buChar char="-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uk.wikipedia.org</a:t>
            </a:r>
            <a:r>
              <a:rPr lang="uk-UA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 </a:t>
            </a:r>
            <a:endParaRPr lang="en-US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1">
              <a:buFontTx/>
              <a:buChar char="-"/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www.bestreferat.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r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u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Tx/>
              <a:buChar char="-"/>
              <a:defRPr/>
            </a:pP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http://www.narodna-osvita.com.ua/</a:t>
            </a:r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Tx/>
              <a:buChar char="-"/>
              <a:defRPr/>
            </a:pP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http://www.trudove.org.ua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183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68313" y="1125538"/>
            <a:ext cx="2016125" cy="461665"/>
          </a:xfrm>
          <a:prstGeom prst="rect">
            <a:avLst/>
          </a:prstGeom>
          <a:solidFill>
            <a:srgbClr val="99FF99"/>
          </a:solidFill>
          <a:ln w="571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b="1" dirty="0" smtClean="0">
                <a:solidFill>
                  <a:srgbClr val="000000"/>
                </a:solidFill>
              </a:rPr>
              <a:t>Виріб</a:t>
            </a:r>
            <a:endParaRPr lang="ru-RU" sz="2400" b="1" dirty="0">
              <a:solidFill>
                <a:srgbClr val="000000"/>
              </a:solidFill>
            </a:endParaRPr>
          </a:p>
        </p:txBody>
      </p:sp>
      <p:sp>
        <p:nvSpPr>
          <p:cNvPr id="3" name="AutoShape 19"/>
          <p:cNvSpPr>
            <a:spLocks noChangeArrowheads="1"/>
          </p:cNvSpPr>
          <p:nvPr/>
        </p:nvSpPr>
        <p:spPr bwMode="auto">
          <a:xfrm>
            <a:off x="2555875" y="1125538"/>
            <a:ext cx="647700" cy="574675"/>
          </a:xfrm>
          <a:prstGeom prst="leftRightArrow">
            <a:avLst>
              <a:gd name="adj1" fmla="val 50000"/>
              <a:gd name="adj2" fmla="val 22541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276600" y="1125538"/>
            <a:ext cx="2447925" cy="461665"/>
          </a:xfrm>
          <a:prstGeom prst="rect">
            <a:avLst/>
          </a:prstGeom>
          <a:solidFill>
            <a:srgbClr val="99FF99"/>
          </a:solidFill>
          <a:ln w="571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b="1" dirty="0" smtClean="0">
                <a:solidFill>
                  <a:srgbClr val="000000"/>
                </a:solidFill>
              </a:rPr>
              <a:t>Матеріал</a:t>
            </a:r>
            <a:endParaRPr lang="ru-RU" sz="2400" b="1" dirty="0">
              <a:solidFill>
                <a:srgbClr val="000000"/>
              </a:solidFill>
            </a:endParaRPr>
          </a:p>
        </p:txBody>
      </p:sp>
      <p:sp>
        <p:nvSpPr>
          <p:cNvPr id="5" name="AutoShape 20"/>
          <p:cNvSpPr>
            <a:spLocks noChangeArrowheads="1"/>
          </p:cNvSpPr>
          <p:nvPr/>
        </p:nvSpPr>
        <p:spPr bwMode="auto">
          <a:xfrm>
            <a:off x="5795963" y="1125538"/>
            <a:ext cx="647700" cy="574675"/>
          </a:xfrm>
          <a:prstGeom prst="leftRightArrow">
            <a:avLst>
              <a:gd name="adj1" fmla="val 50000"/>
              <a:gd name="adj2" fmla="val 22541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516688" y="981075"/>
            <a:ext cx="2089150" cy="830997"/>
          </a:xfrm>
          <a:prstGeom prst="rect">
            <a:avLst/>
          </a:prstGeom>
          <a:solidFill>
            <a:srgbClr val="99FF99"/>
          </a:solidFill>
          <a:ln w="571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b="1" dirty="0" smtClean="0">
                <a:solidFill>
                  <a:srgbClr val="000000"/>
                </a:solidFill>
              </a:rPr>
              <a:t>Вихідна сировина</a:t>
            </a:r>
            <a:endParaRPr lang="ru-RU" sz="2400" b="1" dirty="0">
              <a:solidFill>
                <a:srgbClr val="000000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067944" y="3411536"/>
            <a:ext cx="2664295" cy="466725"/>
          </a:xfrm>
          <a:prstGeom prst="rect">
            <a:avLst/>
          </a:prstGeom>
          <a:solidFill>
            <a:schemeClr val="folHlink"/>
          </a:solidFill>
          <a:ln w="9525">
            <a:solidFill>
              <a:srgbClr val="99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Конструкція </a:t>
            </a:r>
            <a:endParaRPr lang="ru-RU" sz="2400" dirty="0">
              <a:solidFill>
                <a:schemeClr val="accent3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067944" y="2205038"/>
            <a:ext cx="2664296" cy="830997"/>
          </a:xfrm>
          <a:prstGeom prst="rect">
            <a:avLst/>
          </a:prstGeom>
          <a:solidFill>
            <a:schemeClr val="folHlink"/>
          </a:solidFill>
          <a:ln w="9525">
            <a:solidFill>
              <a:srgbClr val="99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Зовнішній вигляд виробу</a:t>
            </a:r>
            <a:endParaRPr lang="ru-RU" sz="2400" dirty="0">
              <a:solidFill>
                <a:schemeClr val="accent3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067943" y="4221163"/>
            <a:ext cx="2664295" cy="830997"/>
          </a:xfrm>
          <a:prstGeom prst="rect">
            <a:avLst/>
          </a:prstGeom>
          <a:solidFill>
            <a:schemeClr val="folHlink"/>
          </a:solidFill>
          <a:ln w="9525">
            <a:solidFill>
              <a:srgbClr val="99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Способи виготовлення</a:t>
            </a:r>
            <a:endParaRPr lang="ru-RU" sz="2400" dirty="0">
              <a:solidFill>
                <a:schemeClr val="accent3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067944" y="5445125"/>
            <a:ext cx="2664293" cy="830997"/>
          </a:xfrm>
          <a:prstGeom prst="rect">
            <a:avLst/>
          </a:prstGeom>
          <a:solidFill>
            <a:schemeClr val="folHlink"/>
          </a:solidFill>
          <a:ln w="9525">
            <a:solidFill>
              <a:srgbClr val="99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Правила експлуатації</a:t>
            </a:r>
            <a:endParaRPr lang="ru-RU" sz="2400" dirty="0">
              <a:solidFill>
                <a:schemeClr val="accent3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2987824" y="2565400"/>
            <a:ext cx="936104" cy="358775"/>
          </a:xfrm>
          <a:prstGeom prst="leftArrow">
            <a:avLst>
              <a:gd name="adj1" fmla="val 50000"/>
              <a:gd name="adj2" fmla="val 70243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2987824" y="3411536"/>
            <a:ext cx="936103" cy="358775"/>
          </a:xfrm>
          <a:prstGeom prst="leftArrow">
            <a:avLst>
              <a:gd name="adj1" fmla="val 50000"/>
              <a:gd name="adj2" fmla="val 70243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2987824" y="4457700"/>
            <a:ext cx="936102" cy="358775"/>
          </a:xfrm>
          <a:prstGeom prst="leftArrow">
            <a:avLst>
              <a:gd name="adj1" fmla="val 50000"/>
              <a:gd name="adj2" fmla="val 70243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>
            <a:off x="2987824" y="5713411"/>
            <a:ext cx="936102" cy="358775"/>
          </a:xfrm>
          <a:prstGeom prst="leftArrow">
            <a:avLst>
              <a:gd name="adj1" fmla="val 50000"/>
              <a:gd name="adj2" fmla="val 70243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157729"/>
            <a:ext cx="2497753" cy="4398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2777807"/>
            <a:ext cx="230505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70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928688" y="764704"/>
            <a:ext cx="7929562" cy="936104"/>
          </a:xfrm>
        </p:spPr>
        <p:txBody>
          <a:bodyPr/>
          <a:lstStyle/>
          <a:p>
            <a:pPr marL="342900" lvl="0" indent="-342900">
              <a:spcBef>
                <a:spcPct val="20000"/>
              </a:spcBef>
            </a:pPr>
            <a:r>
              <a:rPr lang="ru-RU" sz="3200" i="1" dirty="0" err="1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Тканини</a:t>
            </a:r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— </a:t>
            </a:r>
            <a:r>
              <a:rPr lang="ru-RU" sz="3200" i="1" dirty="0" err="1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це</a:t>
            </a:r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3200" i="1" dirty="0" err="1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різновид</a:t>
            </a:r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3200" i="1" dirty="0" err="1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конструкційних</a:t>
            </a:r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3200" i="1" dirty="0" err="1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матеріалів</a:t>
            </a:r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>
          <a:xfrm>
            <a:off x="827584" y="1772816"/>
            <a:ext cx="8030666" cy="4353347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Порівнюючи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зразки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тканин,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помітити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різні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348880"/>
            <a:ext cx="2177058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332876"/>
            <a:ext cx="2276475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77" y="2348880"/>
            <a:ext cx="2143125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4509120"/>
            <a:ext cx="2177059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09" y="4509120"/>
            <a:ext cx="2081093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4509120"/>
            <a:ext cx="2276475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Властивості текстильних матеріалів: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99592" y="1600200"/>
            <a:ext cx="4176464" cy="4525963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uk-UA" sz="4400" b="1" dirty="0" smtClean="0">
                <a:solidFill>
                  <a:srgbClr val="F61897"/>
                </a:solidFill>
                <a:latin typeface="Times New Roman" pitchFamily="18" charset="0"/>
                <a:cs typeface="Times New Roman" pitchFamily="18" charset="0"/>
              </a:rPr>
              <a:t>Геометричні</a:t>
            </a:r>
          </a:p>
          <a:p>
            <a:pPr>
              <a:buFont typeface="Wingdings" pitchFamily="2" charset="2"/>
              <a:buChar char="v"/>
            </a:pPr>
            <a:r>
              <a:rPr lang="uk-UA" sz="4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Оптичні</a:t>
            </a:r>
          </a:p>
          <a:p>
            <a:pPr>
              <a:buFont typeface="Wingdings" pitchFamily="2" charset="2"/>
              <a:buChar char="v"/>
            </a:pPr>
            <a:r>
              <a:rPr lang="uk-UA" sz="4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Механічні</a:t>
            </a:r>
          </a:p>
          <a:p>
            <a:pPr>
              <a:buFont typeface="Wingdings" pitchFamily="2" charset="2"/>
              <a:buChar char="v"/>
            </a:pPr>
            <a:r>
              <a:rPr lang="uk-UA" sz="4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Технологічні</a:t>
            </a:r>
          </a:p>
          <a:p>
            <a:pPr>
              <a:buFont typeface="Wingdings" pitchFamily="2" charset="2"/>
              <a:buChar char="v"/>
            </a:pPr>
            <a:r>
              <a:rPr lang="uk-UA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Гігієнічні</a:t>
            </a:r>
            <a:endParaRPr lang="ru-RU" sz="4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D:\Мои документы\Презентації 6 клас\атестація 11М\789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16832"/>
            <a:ext cx="2529705" cy="357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84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Геометричні властивості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28800"/>
            <a:ext cx="8649642" cy="4525963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uk-UA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Товщина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тканини впливає на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призначення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та фасон майбутнього одягу, добір швацьких ниток і голок, розкрій і обробку в швейній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промисловості.</a:t>
            </a:r>
          </a:p>
          <a:p>
            <a:pPr>
              <a:buFont typeface="Wingdings" pitchFamily="2" charset="2"/>
              <a:buChar char="ü"/>
            </a:pPr>
            <a:r>
              <a:rPr lang="uk-UA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Довжина,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ширина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показники,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від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яких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залежить кількість погонних метрів тканини, необхідна для розкроювання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виробів.</a:t>
            </a:r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229200"/>
            <a:ext cx="1890911" cy="141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4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8688" y="692696"/>
            <a:ext cx="7929562" cy="5433467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uk-UA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Щільність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тканини визначають кількістю ниток основи і утоку, розміщених на певній одиниці довжини, найчастіше на 100 мм. Залежить вона від товщини ниток основи і утоку, виду переплетення та обробки тканини.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328" y="3861048"/>
            <a:ext cx="3678420" cy="224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439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Оптичні властивості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uk-UA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Блиск</a:t>
            </a:r>
            <a:r>
              <a:rPr lang="uk-UA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- здатність тканини відбивати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світло.</a:t>
            </a:r>
          </a:p>
          <a:p>
            <a:pPr>
              <a:buFont typeface="Wingdings" pitchFamily="2" charset="2"/>
              <a:buChar char="ü"/>
            </a:pPr>
            <a:endParaRPr lang="en-US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uk-UA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Колорит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— співвідношення всіх кольорів, що беруть участь в оформленні тканини. Колір тканини може бути природним, а може створюватись пофарбуванням</a:t>
            </a:r>
            <a:r>
              <a:rPr lang="uk-UA" dirty="0"/>
              <a:t>. </a:t>
            </a:r>
            <a:endParaRPr lang="uk-UA" dirty="0" smtClean="0"/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204864"/>
            <a:ext cx="167640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3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Механічні властивості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8688" y="1268760"/>
            <a:ext cx="7929562" cy="4857403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uk-UA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Міцність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- одна з найважливіших властивостей, що впливає на якість тканини. Вона характеризується границею міцності при розтягуванні, розриванні і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продавлюванні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тканини.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70734"/>
            <a:ext cx="3699495" cy="2461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19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нежніе цвети на желтом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341</TotalTime>
  <Words>590</Words>
  <Application>Microsoft Office PowerPoint</Application>
  <PresentationFormat>Экран (4:3)</PresentationFormat>
  <Paragraphs>99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нежніе цвети на желтом</vt:lpstr>
      <vt:lpstr>  Тема 1.2. Властивості текстильних матеріалів</vt:lpstr>
      <vt:lpstr>Презентация PowerPoint</vt:lpstr>
      <vt:lpstr>Презентация PowerPoint</vt:lpstr>
      <vt:lpstr>Тканини — це різновид конструкційних матеріалів.  </vt:lpstr>
      <vt:lpstr>Властивості текстильних матеріалів:</vt:lpstr>
      <vt:lpstr>Геометричні властивості</vt:lpstr>
      <vt:lpstr>Презентация PowerPoint</vt:lpstr>
      <vt:lpstr>Оптичні властивості</vt:lpstr>
      <vt:lpstr>Механічні властивості</vt:lpstr>
      <vt:lpstr>Презентация PowerPoint</vt:lpstr>
      <vt:lpstr>Презентация PowerPoint</vt:lpstr>
      <vt:lpstr>Презентация PowerPoint</vt:lpstr>
      <vt:lpstr>Технологічні  властивості</vt:lpstr>
      <vt:lpstr>Гігієнічні властивості</vt:lpstr>
      <vt:lpstr>Презентация PowerPoint</vt:lpstr>
      <vt:lpstr>Волокнистий склад тканин визначають органолептичним і лабораторним способом.</vt:lpstr>
      <vt:lpstr>Презентация PowerPoint</vt:lpstr>
      <vt:lpstr>Бавовняні тканини</vt:lpstr>
      <vt:lpstr>      Льняні тканини</vt:lpstr>
      <vt:lpstr>   Вовняні тканини</vt:lpstr>
      <vt:lpstr>  Шовкові тканини</vt:lpstr>
      <vt:lpstr>Інструкційна картка №1.  Розпізнавання тканини із волокон рослинного походження за блиском, зминальністю, на дотик, за способом горіння   Матеріали та інструменти: зразки тканин, лінійка, склянка з водою, праска, ножиці, робочий зошит, олівець, ручка, пінцет, сірники.</vt:lpstr>
      <vt:lpstr>Особливості тканин та ниток для вишивання</vt:lpstr>
      <vt:lpstr>Інструменти та матеріали для виготовлення вишитих виробів</vt:lpstr>
      <vt:lpstr>Список використаних джерел: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1.2.  Властивості текстильних матеріалів</dc:title>
  <dc:creator>Bill_Gates</dc:creator>
  <cp:keywords/>
  <cp:lastModifiedBy>Bill_Gates</cp:lastModifiedBy>
  <cp:revision>37</cp:revision>
  <dcterms:created xsi:type="dcterms:W3CDTF">2014-02-04T19:32:26Z</dcterms:created>
  <dcterms:modified xsi:type="dcterms:W3CDTF">2014-02-16T20:21:05Z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TC019441559991</vt:lpwstr>
  </property>
</Properties>
</file>