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2" r:id="rId3"/>
    <p:sldId id="330" r:id="rId4"/>
    <p:sldId id="322" r:id="rId5"/>
    <p:sldId id="274" r:id="rId6"/>
    <p:sldId id="279" r:id="rId7"/>
    <p:sldId id="278" r:id="rId8"/>
    <p:sldId id="276" r:id="rId9"/>
    <p:sldId id="319" r:id="rId10"/>
    <p:sldId id="280" r:id="rId11"/>
    <p:sldId id="281" r:id="rId12"/>
    <p:sldId id="286" r:id="rId13"/>
    <p:sldId id="313" r:id="rId14"/>
    <p:sldId id="288" r:id="rId15"/>
    <p:sldId id="311" r:id="rId16"/>
    <p:sldId id="303" r:id="rId17"/>
    <p:sldId id="304" r:id="rId18"/>
    <p:sldId id="312" r:id="rId19"/>
    <p:sldId id="305" r:id="rId20"/>
    <p:sldId id="306" r:id="rId21"/>
    <p:sldId id="307" r:id="rId22"/>
    <p:sldId id="309" r:id="rId23"/>
    <p:sldId id="300" r:id="rId24"/>
    <p:sldId id="301" r:id="rId25"/>
    <p:sldId id="318" r:id="rId26"/>
    <p:sldId id="314" r:id="rId27"/>
    <p:sldId id="316" r:id="rId28"/>
    <p:sldId id="317" r:id="rId29"/>
    <p:sldId id="323" r:id="rId30"/>
    <p:sldId id="325" r:id="rId31"/>
    <p:sldId id="326" r:id="rId32"/>
    <p:sldId id="328" r:id="rId33"/>
    <p:sldId id="327" r:id="rId34"/>
    <p:sldId id="32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93F6"/>
    <a:srgbClr val="0033CC"/>
    <a:srgbClr val="008000"/>
    <a:srgbClr val="FF3300"/>
    <a:srgbClr val="FF6600"/>
    <a:srgbClr val="FF9933"/>
    <a:srgbClr val="FF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050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F7EFC5-8665-4D18-A025-0549FE6F02EE}" type="doc">
      <dgm:prSet loTypeId="urn:microsoft.com/office/officeart/2005/8/layout/matrix1" loCatId="matrix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8A6E61F-B2DA-4B6A-8C74-58E4816974D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anchor="t"/>
        <a:lstStyle/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98B4F56-EA5C-473C-BC7A-168D7D516837}" type="parTrans" cxnId="{44F8294A-8168-4E04-BAE9-F789C257D41D}">
      <dgm:prSet/>
      <dgm:spPr/>
      <dgm:t>
        <a:bodyPr/>
        <a:lstStyle/>
        <a:p>
          <a:endParaRPr lang="ru-RU"/>
        </a:p>
      </dgm:t>
    </dgm:pt>
    <dgm:pt modelId="{DEE6C078-A089-4585-A349-82761C74B11F}" type="sibTrans" cxnId="{44F8294A-8168-4E04-BAE9-F789C257D41D}">
      <dgm:prSet/>
      <dgm:spPr/>
      <dgm:t>
        <a:bodyPr/>
        <a:lstStyle/>
        <a:p>
          <a:endParaRPr lang="ru-RU"/>
        </a:p>
      </dgm:t>
    </dgm:pt>
    <dgm:pt modelId="{BDCC0E17-E213-4E5B-884F-88ECF8A0BD69}">
      <dgm:prSet phldrT="[Текст]" custT="1"/>
      <dgm:spPr/>
      <dgm:t>
        <a:bodyPr anchor="t"/>
        <a:lstStyle/>
        <a:p>
          <a:pPr algn="l"/>
          <a:r>
            <a:rPr lang="uk-UA" sz="3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За допомогою копіювального паперу</a:t>
          </a:r>
          <a:endParaRPr lang="ru-RU" sz="3200" b="1" i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FB0BE50-1A81-42B9-88F0-03BB9ACFF1EB}" type="parTrans" cxnId="{1B2485A5-63D7-4784-B92E-9E62F5DBF18B}">
      <dgm:prSet/>
      <dgm:spPr/>
      <dgm:t>
        <a:bodyPr/>
        <a:lstStyle/>
        <a:p>
          <a:endParaRPr lang="ru-RU"/>
        </a:p>
      </dgm:t>
    </dgm:pt>
    <dgm:pt modelId="{D21BFDDE-0097-460B-9880-B9B18A59FBD1}" type="sibTrans" cxnId="{1B2485A5-63D7-4784-B92E-9E62F5DBF18B}">
      <dgm:prSet/>
      <dgm:spPr/>
      <dgm:t>
        <a:bodyPr/>
        <a:lstStyle/>
        <a:p>
          <a:endParaRPr lang="ru-RU"/>
        </a:p>
      </dgm:t>
    </dgm:pt>
    <dgm:pt modelId="{9C401E2B-8420-4D19-BAD0-2CEEAB1350CF}">
      <dgm:prSet phldrT="[Текст]" custT="1"/>
      <dgm:spPr/>
      <dgm:t>
        <a:bodyPr/>
        <a:lstStyle/>
        <a:p>
          <a:pPr algn="r"/>
          <a:r>
            <a:rPr lang="uk-UA" sz="3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Прошивання швом «вперед голку»</a:t>
          </a:r>
          <a:endParaRPr lang="ru-RU" sz="3200" b="1" i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F84E1B0-62E2-4A46-9B4A-32163DA2CD40}" type="parTrans" cxnId="{ADC1103D-7D62-4F47-8D61-99F79488B631}">
      <dgm:prSet/>
      <dgm:spPr/>
      <dgm:t>
        <a:bodyPr/>
        <a:lstStyle/>
        <a:p>
          <a:endParaRPr lang="ru-RU"/>
        </a:p>
      </dgm:t>
    </dgm:pt>
    <dgm:pt modelId="{939DC1D2-0541-4860-83B8-36922A95AA4E}" type="sibTrans" cxnId="{ADC1103D-7D62-4F47-8D61-99F79488B631}">
      <dgm:prSet/>
      <dgm:spPr/>
      <dgm:t>
        <a:bodyPr/>
        <a:lstStyle/>
        <a:p>
          <a:endParaRPr lang="ru-RU"/>
        </a:p>
      </dgm:t>
    </dgm:pt>
    <dgm:pt modelId="{373951F0-1687-40EE-A737-17B7F474A36B}">
      <dgm:prSet phldrT="[Текст]" custT="1"/>
      <dgm:spPr/>
      <dgm:t>
        <a:bodyPr anchor="t"/>
        <a:lstStyle/>
        <a:p>
          <a:pPr algn="l"/>
          <a:r>
            <a:rPr lang="uk-UA" sz="32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Припорох</a:t>
          </a:r>
          <a:endParaRPr lang="ru-RU" sz="3200" b="1" i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FC5CA53-9E25-4153-AF99-C6C583D8B474}" type="parTrans" cxnId="{3DA71C7C-A756-4EF8-A612-889F88FE78D6}">
      <dgm:prSet/>
      <dgm:spPr/>
      <dgm:t>
        <a:bodyPr/>
        <a:lstStyle/>
        <a:p>
          <a:endParaRPr lang="ru-RU"/>
        </a:p>
      </dgm:t>
    </dgm:pt>
    <dgm:pt modelId="{4A516CFD-ADE4-4723-9A9D-7C3167C086A6}" type="sibTrans" cxnId="{3DA71C7C-A756-4EF8-A612-889F88FE78D6}">
      <dgm:prSet/>
      <dgm:spPr/>
      <dgm:t>
        <a:bodyPr/>
        <a:lstStyle/>
        <a:p>
          <a:endParaRPr lang="ru-RU"/>
        </a:p>
      </dgm:t>
    </dgm:pt>
    <dgm:pt modelId="{0E362ADF-6355-4190-9E03-3E656D4138AA}">
      <dgm:prSet phldrT="[Текст]" custT="1"/>
      <dgm:spPr/>
      <dgm:t>
        <a:bodyPr anchor="t"/>
        <a:lstStyle/>
        <a:p>
          <a:pPr algn="r"/>
          <a:r>
            <a:rPr lang="uk-UA" sz="3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Через скло</a:t>
          </a:r>
          <a:endParaRPr lang="ru-RU" sz="3200" b="1" i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072F1D6-85A9-424F-82E7-5E1787E0445D}" type="parTrans" cxnId="{D2EBF0FF-3147-495A-85EC-12982853733D}">
      <dgm:prSet/>
      <dgm:spPr/>
      <dgm:t>
        <a:bodyPr/>
        <a:lstStyle/>
        <a:p>
          <a:endParaRPr lang="ru-RU"/>
        </a:p>
      </dgm:t>
    </dgm:pt>
    <dgm:pt modelId="{1BA347B6-AEAA-4384-B504-4EB2192E0DA7}" type="sibTrans" cxnId="{D2EBF0FF-3147-495A-85EC-12982853733D}">
      <dgm:prSet/>
      <dgm:spPr/>
      <dgm:t>
        <a:bodyPr/>
        <a:lstStyle/>
        <a:p>
          <a:endParaRPr lang="ru-RU"/>
        </a:p>
      </dgm:t>
    </dgm:pt>
    <dgm:pt modelId="{68B6F9A9-0A1E-4157-9A9C-10372E0B77BA}" type="pres">
      <dgm:prSet presAssocID="{29F7EFC5-8665-4D18-A025-0549FE6F02E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580FE5-0A42-49DB-A9EE-4730529963F5}" type="pres">
      <dgm:prSet presAssocID="{29F7EFC5-8665-4D18-A025-0549FE6F02EE}" presName="matrix" presStyleCnt="0"/>
      <dgm:spPr/>
    </dgm:pt>
    <dgm:pt modelId="{19A3E0C6-1955-497A-A729-632C227B161A}" type="pres">
      <dgm:prSet presAssocID="{29F7EFC5-8665-4D18-A025-0549FE6F02EE}" presName="tile1" presStyleLbl="node1" presStyleIdx="0" presStyleCnt="4"/>
      <dgm:spPr/>
      <dgm:t>
        <a:bodyPr/>
        <a:lstStyle/>
        <a:p>
          <a:endParaRPr lang="ru-RU"/>
        </a:p>
      </dgm:t>
    </dgm:pt>
    <dgm:pt modelId="{396E9046-99CE-4D34-9A42-0BE62996E083}" type="pres">
      <dgm:prSet presAssocID="{29F7EFC5-8665-4D18-A025-0549FE6F02E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CA66B-DB49-4C45-99BC-9487FF02A564}" type="pres">
      <dgm:prSet presAssocID="{29F7EFC5-8665-4D18-A025-0549FE6F02EE}" presName="tile2" presStyleLbl="node1" presStyleIdx="1" presStyleCnt="4" custScaleX="99334" custScaleY="98497"/>
      <dgm:spPr/>
      <dgm:t>
        <a:bodyPr/>
        <a:lstStyle/>
        <a:p>
          <a:endParaRPr lang="ru-RU"/>
        </a:p>
      </dgm:t>
    </dgm:pt>
    <dgm:pt modelId="{6671C4A6-A31D-4A8B-9093-E26E4579021D}" type="pres">
      <dgm:prSet presAssocID="{29F7EFC5-8665-4D18-A025-0549FE6F02E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9CA9E-189B-4F22-828B-CC7BA0D8D595}" type="pres">
      <dgm:prSet presAssocID="{29F7EFC5-8665-4D18-A025-0549FE6F02EE}" presName="tile3" presStyleLbl="node1" presStyleIdx="2" presStyleCnt="4" custLinFactNeighborX="387" custLinFactNeighborY="4659"/>
      <dgm:spPr/>
      <dgm:t>
        <a:bodyPr/>
        <a:lstStyle/>
        <a:p>
          <a:endParaRPr lang="ru-RU"/>
        </a:p>
      </dgm:t>
    </dgm:pt>
    <dgm:pt modelId="{31995286-BB73-46B5-B085-799E268EA542}" type="pres">
      <dgm:prSet presAssocID="{29F7EFC5-8665-4D18-A025-0549FE6F02E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232CB-A7C4-4A86-9A16-B88564C55A77}" type="pres">
      <dgm:prSet presAssocID="{29F7EFC5-8665-4D18-A025-0549FE6F02EE}" presName="tile4" presStyleLbl="node1" presStyleIdx="3" presStyleCnt="4"/>
      <dgm:spPr/>
      <dgm:t>
        <a:bodyPr/>
        <a:lstStyle/>
        <a:p>
          <a:endParaRPr lang="ru-RU"/>
        </a:p>
      </dgm:t>
    </dgm:pt>
    <dgm:pt modelId="{C7BCD231-A71A-4D36-B748-6D5F23E7ECE0}" type="pres">
      <dgm:prSet presAssocID="{29F7EFC5-8665-4D18-A025-0549FE6F02E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67739-937A-4428-9E55-EF4CF21175DC}" type="pres">
      <dgm:prSet presAssocID="{29F7EFC5-8665-4D18-A025-0549FE6F02EE}" presName="centerTile" presStyleLbl="fgShp" presStyleIdx="0" presStyleCnt="1" custScaleX="134021" custScaleY="16250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4A16C77-4744-486A-82DD-38CFDB3A07A2}" type="presOf" srcId="{373951F0-1687-40EE-A737-17B7F474A36B}" destId="{DE59CA9E-189B-4F22-828B-CC7BA0D8D595}" srcOrd="0" destOrd="0" presId="urn:microsoft.com/office/officeart/2005/8/layout/matrix1"/>
    <dgm:cxn modelId="{C1308D03-340C-4E92-AE2D-C006D1EEFE75}" type="presOf" srcId="{BDCC0E17-E213-4E5B-884F-88ECF8A0BD69}" destId="{19A3E0C6-1955-497A-A729-632C227B161A}" srcOrd="0" destOrd="0" presId="urn:microsoft.com/office/officeart/2005/8/layout/matrix1"/>
    <dgm:cxn modelId="{E263C55B-102C-4B5E-8ED1-14AEE84B775D}" type="presOf" srcId="{F8A6E61F-B2DA-4B6A-8C74-58E4816974D8}" destId="{C6167739-937A-4428-9E55-EF4CF21175DC}" srcOrd="0" destOrd="0" presId="urn:microsoft.com/office/officeart/2005/8/layout/matrix1"/>
    <dgm:cxn modelId="{8E7F872D-80A3-4D58-B6B7-145C5E262A02}" type="presOf" srcId="{29F7EFC5-8665-4D18-A025-0549FE6F02EE}" destId="{68B6F9A9-0A1E-4157-9A9C-10372E0B77BA}" srcOrd="0" destOrd="0" presId="urn:microsoft.com/office/officeart/2005/8/layout/matrix1"/>
    <dgm:cxn modelId="{44F8294A-8168-4E04-BAE9-F789C257D41D}" srcId="{29F7EFC5-8665-4D18-A025-0549FE6F02EE}" destId="{F8A6E61F-B2DA-4B6A-8C74-58E4816974D8}" srcOrd="0" destOrd="0" parTransId="{598B4F56-EA5C-473C-BC7A-168D7D516837}" sibTransId="{DEE6C078-A089-4585-A349-82761C74B11F}"/>
    <dgm:cxn modelId="{3BBE53BE-97B2-413F-B86D-AE2BE0D30F5D}" type="presOf" srcId="{9C401E2B-8420-4D19-BAD0-2CEEAB1350CF}" destId="{6671C4A6-A31D-4A8B-9093-E26E4579021D}" srcOrd="1" destOrd="0" presId="urn:microsoft.com/office/officeart/2005/8/layout/matrix1"/>
    <dgm:cxn modelId="{2C5FC3A5-A168-4BE5-9071-B962958CB8AA}" type="presOf" srcId="{373951F0-1687-40EE-A737-17B7F474A36B}" destId="{31995286-BB73-46B5-B085-799E268EA542}" srcOrd="1" destOrd="0" presId="urn:microsoft.com/office/officeart/2005/8/layout/matrix1"/>
    <dgm:cxn modelId="{ADC1103D-7D62-4F47-8D61-99F79488B631}" srcId="{F8A6E61F-B2DA-4B6A-8C74-58E4816974D8}" destId="{9C401E2B-8420-4D19-BAD0-2CEEAB1350CF}" srcOrd="1" destOrd="0" parTransId="{0F84E1B0-62E2-4A46-9B4A-32163DA2CD40}" sibTransId="{939DC1D2-0541-4860-83B8-36922A95AA4E}"/>
    <dgm:cxn modelId="{2484A395-A598-4F7A-96F1-0923E4D3FFC2}" type="presOf" srcId="{9C401E2B-8420-4D19-BAD0-2CEEAB1350CF}" destId="{CA4CA66B-DB49-4C45-99BC-9487FF02A564}" srcOrd="0" destOrd="0" presId="urn:microsoft.com/office/officeart/2005/8/layout/matrix1"/>
    <dgm:cxn modelId="{D2EBF0FF-3147-495A-85EC-12982853733D}" srcId="{F8A6E61F-B2DA-4B6A-8C74-58E4816974D8}" destId="{0E362ADF-6355-4190-9E03-3E656D4138AA}" srcOrd="3" destOrd="0" parTransId="{0072F1D6-85A9-424F-82E7-5E1787E0445D}" sibTransId="{1BA347B6-AEAA-4384-B504-4EB2192E0DA7}"/>
    <dgm:cxn modelId="{8E402E32-F00A-4CC4-8832-B4AAA8DF4B37}" type="presOf" srcId="{0E362ADF-6355-4190-9E03-3E656D4138AA}" destId="{C7BCD231-A71A-4D36-B748-6D5F23E7ECE0}" srcOrd="1" destOrd="0" presId="urn:microsoft.com/office/officeart/2005/8/layout/matrix1"/>
    <dgm:cxn modelId="{CC71DF11-2EDF-4505-A87C-08AB35A1F34A}" type="presOf" srcId="{0E362ADF-6355-4190-9E03-3E656D4138AA}" destId="{79F232CB-A7C4-4A86-9A16-B88564C55A77}" srcOrd="0" destOrd="0" presId="urn:microsoft.com/office/officeart/2005/8/layout/matrix1"/>
    <dgm:cxn modelId="{3DA71C7C-A756-4EF8-A612-889F88FE78D6}" srcId="{F8A6E61F-B2DA-4B6A-8C74-58E4816974D8}" destId="{373951F0-1687-40EE-A737-17B7F474A36B}" srcOrd="2" destOrd="0" parTransId="{CFC5CA53-9E25-4153-AF99-C6C583D8B474}" sibTransId="{4A516CFD-ADE4-4723-9A9D-7C3167C086A6}"/>
    <dgm:cxn modelId="{5B29B0B6-574F-4EBB-9FF7-30EE286AA435}" type="presOf" srcId="{BDCC0E17-E213-4E5B-884F-88ECF8A0BD69}" destId="{396E9046-99CE-4D34-9A42-0BE62996E083}" srcOrd="1" destOrd="0" presId="urn:microsoft.com/office/officeart/2005/8/layout/matrix1"/>
    <dgm:cxn modelId="{1B2485A5-63D7-4784-B92E-9E62F5DBF18B}" srcId="{F8A6E61F-B2DA-4B6A-8C74-58E4816974D8}" destId="{BDCC0E17-E213-4E5B-884F-88ECF8A0BD69}" srcOrd="0" destOrd="0" parTransId="{8FB0BE50-1A81-42B9-88F0-03BB9ACFF1EB}" sibTransId="{D21BFDDE-0097-460B-9880-B9B18A59FBD1}"/>
    <dgm:cxn modelId="{44ECA363-746E-44B6-AA53-0BF922213F40}" type="presParOf" srcId="{68B6F9A9-0A1E-4157-9A9C-10372E0B77BA}" destId="{0C580FE5-0A42-49DB-A9EE-4730529963F5}" srcOrd="0" destOrd="0" presId="urn:microsoft.com/office/officeart/2005/8/layout/matrix1"/>
    <dgm:cxn modelId="{A2DA3DF9-293F-40CA-953B-3A2BC9AD215C}" type="presParOf" srcId="{0C580FE5-0A42-49DB-A9EE-4730529963F5}" destId="{19A3E0C6-1955-497A-A729-632C227B161A}" srcOrd="0" destOrd="0" presId="urn:microsoft.com/office/officeart/2005/8/layout/matrix1"/>
    <dgm:cxn modelId="{0CE08F3A-9E25-4F2A-AC01-D383251487E5}" type="presParOf" srcId="{0C580FE5-0A42-49DB-A9EE-4730529963F5}" destId="{396E9046-99CE-4D34-9A42-0BE62996E083}" srcOrd="1" destOrd="0" presId="urn:microsoft.com/office/officeart/2005/8/layout/matrix1"/>
    <dgm:cxn modelId="{8AD11C86-578D-4952-8FB4-D230508CBA82}" type="presParOf" srcId="{0C580FE5-0A42-49DB-A9EE-4730529963F5}" destId="{CA4CA66B-DB49-4C45-99BC-9487FF02A564}" srcOrd="2" destOrd="0" presId="urn:microsoft.com/office/officeart/2005/8/layout/matrix1"/>
    <dgm:cxn modelId="{0C034214-2B68-46A3-8837-E11500920843}" type="presParOf" srcId="{0C580FE5-0A42-49DB-A9EE-4730529963F5}" destId="{6671C4A6-A31D-4A8B-9093-E26E4579021D}" srcOrd="3" destOrd="0" presId="urn:microsoft.com/office/officeart/2005/8/layout/matrix1"/>
    <dgm:cxn modelId="{D949AB3F-B973-49C5-9768-4C81E4A4373D}" type="presParOf" srcId="{0C580FE5-0A42-49DB-A9EE-4730529963F5}" destId="{DE59CA9E-189B-4F22-828B-CC7BA0D8D595}" srcOrd="4" destOrd="0" presId="urn:microsoft.com/office/officeart/2005/8/layout/matrix1"/>
    <dgm:cxn modelId="{2079BBDD-EBF3-42CA-B212-5A8FB983CA76}" type="presParOf" srcId="{0C580FE5-0A42-49DB-A9EE-4730529963F5}" destId="{31995286-BB73-46B5-B085-799E268EA542}" srcOrd="5" destOrd="0" presId="urn:microsoft.com/office/officeart/2005/8/layout/matrix1"/>
    <dgm:cxn modelId="{486D81F6-DFAD-4CAB-AD0F-A5BC0BDEE720}" type="presParOf" srcId="{0C580FE5-0A42-49DB-A9EE-4730529963F5}" destId="{79F232CB-A7C4-4A86-9A16-B88564C55A77}" srcOrd="6" destOrd="0" presId="urn:microsoft.com/office/officeart/2005/8/layout/matrix1"/>
    <dgm:cxn modelId="{26DB8107-8B9B-40E7-BC1B-1BCDE9D43624}" type="presParOf" srcId="{0C580FE5-0A42-49DB-A9EE-4730529963F5}" destId="{C7BCD231-A71A-4D36-B748-6D5F23E7ECE0}" srcOrd="7" destOrd="0" presId="urn:microsoft.com/office/officeart/2005/8/layout/matrix1"/>
    <dgm:cxn modelId="{DA6A6E4C-120F-46AB-84AA-495640F69FB5}" type="presParOf" srcId="{68B6F9A9-0A1E-4157-9A9C-10372E0B77BA}" destId="{C6167739-937A-4428-9E55-EF4CF21175D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colorsontheweb.com/colorwizard.asp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file:///D:\&#1052;&#1086;&#1080;%20&#1076;&#1086;&#1082;&#1091;&#1084;&#1077;&#1085;&#1090;&#1099;\&#1058;&#1077;&#1093;&#1085;&#1086;&#1083;&#1086;&#1075;&#1110;&#1103;%20&#1074;&#1080;&#1075;&#1086;&#1090;&#1086;&#1074;&#1083;&#1077;&#1085;&#1085;&#1103;%20&#1074;&#1080;&#1096;&#1080;&#1090;&#1080;&#1093;%20&#1074;&#1080;&#1088;&#1086;&#1073;&#1110;&#1074;%206%20&#1082;&#1083;&#1072;&#1089;\4.%20&#1054;&#1089;&#1085;&#1086;&#1074;&#1080;%20&#1087;&#1086;&#1073;&#1091;&#1076;&#1086;&#1074;&#1080;%20&#1082;&#1086;&#1084;&#1087;&#1086;&#1079;&#1080;&#1094;&#1110;&#1111;%20&#1091;%20&#1074;&#1080;&#1096;&#1080;&#1074;&#1094;&#1110;\http" TargetMode="External"/><Relationship Id="rId2" Type="http://schemas.openxmlformats.org/officeDocument/2006/relationships/hyperlink" Target="http://www.colorsontheweb.com/colorwizard.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rokpraci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7725449" cy="1202485"/>
          </a:xfrm>
        </p:spPr>
        <p:txBody>
          <a:bodyPr>
            <a:noAutofit/>
          </a:bodyPr>
          <a:lstStyle/>
          <a:p>
            <a:pPr algn="l"/>
            <a:r>
              <a:rPr lang="uk-UA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2.2. Основи побудови       		 композиції у вишивці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2119256"/>
            <a:ext cx="6925384" cy="4190063"/>
          </a:xfrm>
        </p:spPr>
        <p:txBody>
          <a:bodyPr>
            <a:normAutofit/>
          </a:bodyPr>
          <a:lstStyle/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endParaRPr lang="en-US" sz="2000" b="1" i="1" kern="0" dirty="0" smtClean="0">
              <a:latin typeface="Times New Roman" pitchFamily="18" charset="0"/>
            </a:endParaRPr>
          </a:p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endParaRPr lang="en-US" sz="2000" b="1" i="1" kern="0" dirty="0">
              <a:latin typeface="Times New Roman" pitchFamily="18" charset="0"/>
            </a:endParaRPr>
          </a:p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endParaRPr lang="en-US" sz="2000" b="1" i="1" kern="0" dirty="0" smtClean="0">
              <a:latin typeface="Times New Roman" pitchFamily="18" charset="0"/>
            </a:endParaRPr>
          </a:p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endParaRPr lang="en-US" sz="2000" b="1" i="1" kern="0" dirty="0">
              <a:latin typeface="Times New Roman" pitchFamily="18" charset="0"/>
            </a:endParaRPr>
          </a:p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endParaRPr lang="en-US" sz="2000" b="1" i="1" kern="0" dirty="0" smtClean="0">
              <a:latin typeface="Times New Roman" pitchFamily="18" charset="0"/>
            </a:endParaRPr>
          </a:p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endParaRPr lang="en-US" sz="2000" b="1" i="1" kern="0" dirty="0">
              <a:latin typeface="Times New Roman" pitchFamily="18" charset="0"/>
            </a:endParaRPr>
          </a:p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endParaRPr lang="en-US" sz="2000" b="1" i="1" kern="0" dirty="0" smtClean="0">
              <a:latin typeface="Times New Roman" pitchFamily="18" charset="0"/>
            </a:endParaRPr>
          </a:p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r>
              <a:rPr lang="uk-UA" sz="2000" b="1" i="1" kern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Підготувала </a:t>
            </a:r>
            <a:r>
              <a:rPr lang="uk-UA" sz="2000" b="1" i="1" kern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вчитель трудового навчання </a:t>
            </a:r>
          </a:p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r>
              <a:rPr lang="uk-UA" sz="2000" b="1" i="1" kern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Черкаської загальноосвітньої школи І-ІІІ ступенів № 32 Черкаської міської ради Черкаської області</a:t>
            </a:r>
          </a:p>
          <a:p>
            <a:pPr lvl="0" algn="r" fontAlgn="base">
              <a:lnSpc>
                <a:spcPct val="90000"/>
              </a:lnSpc>
              <a:spcAft>
                <a:spcPct val="0"/>
              </a:spcAft>
              <a:buClr>
                <a:srgbClr val="99FF66"/>
              </a:buClr>
              <a:buNone/>
              <a:defRPr/>
            </a:pPr>
            <a:r>
              <a:rPr lang="uk-UA" sz="2000" b="1" i="1" kern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Кириліна Оксана Петрівна</a:t>
            </a:r>
            <a:endParaRPr lang="ru-RU" sz="2000" b="1" i="1" kern="0" dirty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1867984" cy="2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1581817" cy="21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0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  <a:effectLst/>
        </p:spPr>
        <p:txBody>
          <a:bodyPr>
            <a:normAutofit fontScale="90000"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Рапорт – елемент орнаменту, що багаторазово повторюється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484784"/>
            <a:ext cx="6196405" cy="4238285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/ Рапорт /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44" y="1916832"/>
            <a:ext cx="412612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4235131" cy="120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284" y="4437112"/>
            <a:ext cx="2835796" cy="123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C:\Documents and Settings\Administrator\Рабочий стол\Презентації 6 клас\атестація 11М\1415479_html_m5b0e71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41749"/>
            <a:ext cx="1001724" cy="97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39" y="3258419"/>
            <a:ext cx="1000125" cy="97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2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883225"/>
          </a:xfrm>
        </p:spPr>
        <p:txBody>
          <a:bodyPr>
            <a:normAutofit fontScale="90000"/>
          </a:bodyPr>
          <a:lstStyle/>
          <a:p>
            <a:r>
              <a:rPr lang="uk-UA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Композиція – це творче поєднання елементів узору, об´єднаних змістом, кольором, формою</a:t>
            </a:r>
            <a:endParaRPr lang="ru-RU" sz="28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62779"/>
            <a:ext cx="2592288" cy="394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81" y="3955948"/>
            <a:ext cx="220402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62779"/>
            <a:ext cx="4680520" cy="209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55948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8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1114143" y="983574"/>
            <a:ext cx="2737570" cy="4170801"/>
          </a:xfrm>
        </p:spPr>
        <p:txBody>
          <a:bodyPr anchor="t">
            <a:normAutofit/>
          </a:bodyPr>
          <a:lstStyle/>
          <a:p>
            <a:pPr algn="l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Щоб вишивка виглядала гарно, необхідно її правильно розмістити на виробі. А форми і розміри її мають гармоніювати з формами і розміром виробу.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1162755" y="5300202"/>
            <a:ext cx="3048891" cy="4238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74" y="804333"/>
            <a:ext cx="2185345" cy="240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75" y="3729211"/>
            <a:ext cx="218534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788024" y="836712"/>
            <a:ext cx="3168352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211960" y="3404323"/>
            <a:ext cx="3816424" cy="1752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Documents and Settings\Administrator\Рабочий стол\Презентації 6 клас\атестація 11М\1415479_html_m5b0e711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99192"/>
            <a:ext cx="1287587" cy="12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97647"/>
            <a:ext cx="6965245" cy="1459290"/>
          </a:xfrm>
        </p:spPr>
        <p:txBody>
          <a:bodyPr>
            <a:noAutofit/>
          </a:bodyPr>
          <a:lstStyle/>
          <a:p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правильно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підібрати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колірні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поєднання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користуватися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колірним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кругом</a:t>
            </a:r>
            <a:endParaRPr lang="ru-RU" sz="28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29473"/>
            <a:ext cx="4755026" cy="357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29473"/>
            <a:ext cx="2698895" cy="357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Сервіс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підбору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поєднаних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/>
              <a:t> 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  <a:hlinkClick r:id="rId2"/>
              </a:rPr>
              <a:t>://www.colorsontheweb.com/colorwizard.asp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Введіть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код базового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основним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2 -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Виберіть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одну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схем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поєднання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en-US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Натисніть кнопку </a:t>
            </a:r>
            <a:r>
              <a:rPr lang="en-US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SET 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отримаєте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набір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поєднаних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32364"/>
            <a:ext cx="3750990" cy="256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5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1099918" y="982099"/>
            <a:ext cx="3064827" cy="2541059"/>
          </a:xfrm>
        </p:spPr>
        <p:txBody>
          <a:bodyPr anchor="t">
            <a:normAutofit fontScale="90000"/>
          </a:bodyPr>
          <a:lstStyle/>
          <a:p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Починати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роботу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вибору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основного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фону).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Фоновий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колір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створює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цілісність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композиції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врівноважує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1143908" y="3140457"/>
            <a:ext cx="3048891" cy="2583728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Основні кольори:</a:t>
            </a:r>
          </a:p>
          <a:p>
            <a:r>
              <a:rPr lang="uk-U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Червоний</a:t>
            </a:r>
          </a:p>
          <a:p>
            <a:r>
              <a:rPr lang="uk-UA" sz="28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Жовтий </a:t>
            </a:r>
          </a:p>
          <a:p>
            <a:r>
              <a:rPr lang="uk-UA" sz="28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Синій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3807071" cy="297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9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963346"/>
          </a:xfrm>
        </p:spPr>
        <p:txBody>
          <a:bodyPr anchor="t">
            <a:normAutofit/>
          </a:bodyPr>
          <a:lstStyle/>
          <a:p>
            <a:r>
              <a:rPr lang="uk-UA" sz="36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Вторинні кольори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Якщо ви рівномірно перемішаєте червоний і жовтий, жовтий і синій,  синій і червоний, ви створите вторинні 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кольори:</a:t>
            </a:r>
            <a:r>
              <a:rPr lang="uk-UA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зелений</a:t>
            </a:r>
            <a:r>
              <a:rPr lang="uk-UA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оранжевий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 фіолетовий</a:t>
            </a:r>
            <a:br>
              <a:rPr lang="uk-UA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08920"/>
            <a:ext cx="4121999" cy="308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41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ru-RU" sz="4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Третинні</a:t>
            </a:r>
            <a:r>
              <a:rPr lang="ru-RU" sz="4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4000" b="1" i="1" dirty="0">
                <a:solidFill>
                  <a:srgbClr val="4293F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rgbClr val="4293F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Третинні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отримують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змішують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вторинні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червоно-фіолетовий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синьо-фіолетовий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синьо-зелений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жовто-зелений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червоно-оранжевий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жовто-оранжевий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0"/>
            <a:ext cx="4410031" cy="330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7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556" y="836712"/>
            <a:ext cx="7160676" cy="5040560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Вибір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схем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поєднання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збираєтеся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композиції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підійде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додаткова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схема,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тріадна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чотирьох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квадратна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складних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підійде</a:t>
            </a: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будь-яка схема, все </a:t>
            </a: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Ваших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фантазій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700" name="Picture 4" descr="C:\Documents and Settings\Administrator\Рабочий стол\Презентації 6 клас\атестація 11М\6092353_238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21088"/>
            <a:ext cx="1397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7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92696"/>
            <a:ext cx="6965245" cy="1800200"/>
          </a:xfrm>
        </p:spPr>
        <p:txBody>
          <a:bodyPr anchor="t">
            <a:normAutofit fontScale="90000"/>
          </a:bodyPr>
          <a:lstStyle/>
          <a:p>
            <a:r>
              <a:rPr lang="ru-RU" sz="4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Додаткові</a:t>
            </a:r>
            <a:r>
              <a:rPr lang="ru-RU" sz="4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Комбінація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контрастних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розташовуються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протилежних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сторонах кола,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створює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самий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яскравий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живий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варіант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колірної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гами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. .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контрастні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придушували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одна одну,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використовуйте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кількостях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31295"/>
            <a:ext cx="4464496" cy="334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81128"/>
            <a:ext cx="3219128" cy="159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229" y="2697842"/>
            <a:ext cx="1860798" cy="186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8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451178"/>
          </a:xfrm>
        </p:spPr>
        <p:txBody>
          <a:bodyPr>
            <a:normAutofit fontScale="90000"/>
          </a:bodyPr>
          <a:lstStyle/>
          <a:p>
            <a:r>
              <a:rPr lang="uk-UA" sz="4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Орнамент</a:t>
            </a:r>
            <a:endParaRPr lang="ru-RU" sz="48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3" y="1484784"/>
            <a:ext cx="3597798" cy="122413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uk-UA" sz="3000" i="1" dirty="0" smtClean="0">
                <a:latin typeface="Times New Roman" pitchFamily="18" charset="0"/>
                <a:cs typeface="Times New Roman" pitchFamily="18" charset="0"/>
              </a:rPr>
              <a:t>Узор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– це малюнок. </a:t>
            </a:r>
          </a:p>
          <a:p>
            <a:pPr algn="l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Різні лінії, форми, кольори на ньому можуть бути розміщені без певного порядку.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16016" y="1556793"/>
            <a:ext cx="3384375" cy="1080120"/>
          </a:xfrm>
        </p:spPr>
        <p:txBody>
          <a:bodyPr anchor="t">
            <a:normAutofit fontScale="85000" lnSpcReduction="20000"/>
          </a:bodyPr>
          <a:lstStyle/>
          <a:p>
            <a:pPr algn="l"/>
            <a:r>
              <a:rPr lang="uk-UA" sz="3000" i="1" dirty="0" smtClean="0">
                <a:latin typeface="Times New Roman" pitchFamily="18" charset="0"/>
                <a:cs typeface="Times New Roman" pitchFamily="18" charset="0"/>
              </a:rPr>
              <a:t>Орнамент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– це узор, що складається з повторюваних, ритмічно впорядкованих елементів-мотивів.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35" y="2960947"/>
            <a:ext cx="324036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5"/>
            <a:ext cx="3240360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5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ru-RU" sz="4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Аналогічні</a:t>
            </a:r>
            <a:r>
              <a:rPr lang="ru-RU" sz="4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4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поруч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один з одним на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колірній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схемі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дають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спокійні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гармонічні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сполучення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приємні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очей. Один з них повинен бути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основним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другий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додатковим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третій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як акцент.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23871"/>
            <a:ext cx="4675636" cy="350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894"/>
            <a:ext cx="3201872" cy="2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3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1399379"/>
          </a:xfrm>
        </p:spPr>
        <p:txBody>
          <a:bodyPr anchor="t">
            <a:normAutofit fontScale="90000"/>
          </a:bodyPr>
          <a:lstStyle/>
          <a:p>
            <a:r>
              <a:rPr lang="ru-RU" sz="4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Тріади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коло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помістити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рівнобедрений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трикутник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вершини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вкажуть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поєднуються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собою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яскраві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бліді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відтінки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виглядають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насичено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врівноважити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колір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домінуючим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два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додатковим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68830"/>
            <a:ext cx="4592227" cy="344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1088"/>
            <a:ext cx="3203151" cy="201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7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ru-RU" sz="4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Квадрат </a:t>
            </a:r>
            <a:r>
              <a:rPr lang="ru-RU" sz="4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Чотири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утворюють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пари </a:t>
            </a:r>
            <a:r>
              <a:rPr lang="ru-RU" sz="22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доповнюють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одного. 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кращого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колірної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схеми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вибрати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домінуючий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колір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збалансувати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теплі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холодні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54799"/>
            <a:ext cx="4592227" cy="344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13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ru-RU" sz="4000" b="1" i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Теплі</a:t>
            </a:r>
            <a:r>
              <a:rPr lang="ru-RU" sz="4000" b="1" i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Монохромна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відтіночна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схема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найпростіша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декілька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відтінків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одного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спокійні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поєднання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92896"/>
            <a:ext cx="4984704" cy="365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30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Холодні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кольори</a:t>
            </a:r>
            <a:endParaRPr lang="ru-RU" sz="36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64" y="1988840"/>
            <a:ext cx="499255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8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93286" y="2187000"/>
            <a:ext cx="3034698" cy="84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83576" y="2204864"/>
            <a:ext cx="3024336" cy="84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764704"/>
            <a:ext cx="3528392" cy="1030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373" y="809235"/>
            <a:ext cx="6965245" cy="1202485"/>
          </a:xfrm>
        </p:spPr>
        <p:txBody>
          <a:bodyPr anchor="t">
            <a:normAutofit/>
          </a:bodyPr>
          <a:lstStyle/>
          <a:p>
            <a:r>
              <a:rPr lang="uk-UA" sz="36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Кольори</a:t>
            </a:r>
            <a:endParaRPr lang="ru-RU" sz="36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36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Хроматичні</a:t>
            </a:r>
            <a:endParaRPr lang="ru-RU" sz="3600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828008" y="2125648"/>
            <a:ext cx="2944368" cy="822960"/>
          </a:xfrm>
        </p:spPr>
        <p:txBody>
          <a:bodyPr>
            <a:noAutofit/>
          </a:bodyPr>
          <a:lstStyle/>
          <a:p>
            <a:r>
              <a:rPr lang="uk-UA" sz="36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Ахроматичні</a:t>
            </a:r>
            <a:endParaRPr lang="ru-RU" sz="3600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298448" y="3645024"/>
            <a:ext cx="3227832" cy="207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645151" y="3645025"/>
            <a:ext cx="3227832" cy="20795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995464" y="1754952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801072" y="1762592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93286" y="3626904"/>
            <a:ext cx="3204356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40248" y="3566140"/>
            <a:ext cx="3119888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052820" y="3066236"/>
            <a:ext cx="283800" cy="5269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flipH="1">
            <a:off x="5828105" y="3060164"/>
            <a:ext cx="233966" cy="5059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5769840" y="3685964"/>
            <a:ext cx="1060704" cy="9144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6660232" y="4453810"/>
            <a:ext cx="1060704" cy="914400"/>
          </a:xfrm>
          <a:prstGeom prst="triangl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5070416" y="4500324"/>
            <a:ext cx="1060704" cy="914400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2465112" y="3736032"/>
            <a:ext cx="1060704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525904" y="4450060"/>
            <a:ext cx="1060704" cy="91440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3475292" y="4482068"/>
            <a:ext cx="1060704" cy="914400"/>
          </a:xfrm>
          <a:prstGeom prst="triangl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73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15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Контрастні кольори у вишивці</a:t>
            </a:r>
            <a:endParaRPr lang="ru-RU" sz="36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22727"/>
            <a:ext cx="3530877" cy="436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69" y="1822727"/>
            <a:ext cx="3866628" cy="436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8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2899450"/>
          </a:xfrm>
        </p:spPr>
        <p:txBody>
          <a:bodyPr anchor="b">
            <a:normAutofit/>
          </a:bodyPr>
          <a:lstStyle/>
          <a:p>
            <a:pPr algn="l"/>
            <a:r>
              <a:rPr lang="uk-UA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Тональні </a:t>
            </a:r>
            <a:br>
              <a:rPr lang="uk-UA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кольори </a:t>
            </a:r>
            <a:br>
              <a:rPr lang="uk-UA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у вишивці</a:t>
            </a:r>
            <a:endParaRPr lang="ru-RU" sz="40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4158701"/>
            <a:ext cx="6543829" cy="15643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620688"/>
            <a:ext cx="4031132" cy="561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2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/>
            <a:r>
              <a:rPr lang="uk-UA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Способи </a:t>
            </a:r>
            <a:r>
              <a:rPr lang="uk-UA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перенесення малюнка на тканину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331037"/>
              </p:ext>
            </p:extLst>
          </p:nvPr>
        </p:nvGraphicFramePr>
        <p:xfrm>
          <a:off x="1043609" y="2119313"/>
          <a:ext cx="6984776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323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72" y="-76953"/>
            <a:ext cx="9290103" cy="696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" y="-8139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" y="4468"/>
            <a:ext cx="9114224" cy="683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21" y="18220"/>
            <a:ext cx="9215120" cy="691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" y="42236"/>
            <a:ext cx="9215120" cy="691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" y="4468"/>
            <a:ext cx="9114224" cy="683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" y="-16698"/>
            <a:ext cx="9166264" cy="687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" y="9520"/>
            <a:ext cx="9284268" cy="696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" y="952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6" y="-81390"/>
            <a:ext cx="9301376" cy="702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2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017246" cy="559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7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77" y="758825"/>
            <a:ext cx="2844444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758826"/>
            <a:ext cx="2592289" cy="267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2520280" cy="256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05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57393"/>
            <a:ext cx="3384376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578984"/>
            <a:ext cx="3744415" cy="222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34445"/>
            <a:ext cx="3384376" cy="222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7393"/>
            <a:ext cx="49339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9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55234"/>
          </a:xfrm>
        </p:spPr>
        <p:txBody>
          <a:bodyPr>
            <a:normAutofit fontScale="90000"/>
          </a:bodyPr>
          <a:lstStyle/>
          <a:p>
            <a:r>
              <a:rPr lang="uk-UA" sz="3600" b="1" i="1" dirty="0">
                <a:solidFill>
                  <a:srgbClr val="E8B7B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Збільшення та зменшення візерунка для вишивки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772816"/>
            <a:ext cx="6840760" cy="3879319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Накресли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квадрат з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клітинами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моделі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малюнка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іншому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аркуші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паперу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накресли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один квадрат, але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більшого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меншого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розмірами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Відтвори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лінії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малюнка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клітина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клітиною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56992"/>
            <a:ext cx="45365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56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 anchor="t">
            <a:normAutofit/>
          </a:bodyPr>
          <a:lstStyle/>
          <a:p>
            <a:r>
              <a:rPr lang="uk-UA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Список використаних джерел: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7488832" cy="43102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1.Данильченко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Л.И. Вышивка, узоры, техника, идеи. Изд. Феникс 2012.-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256 с.</a:t>
            </a:r>
          </a:p>
          <a:p>
            <a:pPr marL="0" lvl="0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2.Денисенко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Л.І. «Азбука домашнього господарювання», Київ – 2003р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Сензюк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П.К.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Композиція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декоративному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мистецтві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– К.: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Радянська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1988. – 124 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Наніашвілі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І.М. “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Вишивка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Харків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2010р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5.Інтернет ресурси: </a:t>
            </a:r>
          </a:p>
          <a:p>
            <a:pPr>
              <a:buFontTx/>
              <a:buChar char="-"/>
            </a:pP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www.dublirin.com.ua</a:t>
            </a:r>
            <a:endParaRPr lang="uk-UA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www.colorsontheweb.com/colorwizard.asp</a:t>
            </a:r>
            <a:endParaRPr lang="uk-UA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bibliofond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; 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uk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wikipedia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2000" u="sng" dirty="0" err="1" smtClean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http</a:t>
            </a:r>
            <a:r>
              <a:rPr lang="uk-UA" sz="2000" u="sng" dirty="0"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ru-RU" sz="2000" u="sng" dirty="0" err="1">
                <a:latin typeface="Times New Roman" pitchFamily="18" charset="0"/>
                <a:cs typeface="Times New Roman" pitchFamily="18" charset="0"/>
                <a:hlinkClick r:id="rId4"/>
              </a:rPr>
              <a:t>urokpraci</a:t>
            </a:r>
            <a:r>
              <a:rPr lang="uk-UA" sz="2000" u="sng" dirty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ru-RU" sz="2000" u="sng" dirty="0" err="1">
                <a:latin typeface="Times New Roman" pitchFamily="18" charset="0"/>
                <a:cs typeface="Times New Roman" pitchFamily="18" charset="0"/>
                <a:hlinkClick r:id="rId4"/>
              </a:rPr>
              <a:t>com</a:t>
            </a:r>
            <a:r>
              <a:rPr lang="uk-UA" sz="2000" u="sng" dirty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000" dirty="0"/>
          </a:p>
          <a:p>
            <a:pPr>
              <a:buFontTx/>
              <a:buChar char="-"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979" y="548680"/>
            <a:ext cx="6254044" cy="1224137"/>
          </a:xfrm>
        </p:spPr>
        <p:txBody>
          <a:bodyPr anchor="t"/>
          <a:lstStyle/>
          <a:p>
            <a:r>
              <a:rPr lang="uk-UA" sz="4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Стилізація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268760"/>
            <a:ext cx="7488831" cy="2376264"/>
          </a:xfrm>
        </p:spPr>
        <p:txBody>
          <a:bodyPr/>
          <a:lstStyle/>
          <a:p>
            <a:pPr lvl="0" algn="l">
              <a:buClr>
                <a:srgbClr val="B0CCB0"/>
              </a:buClr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Перетворення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об'ємної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площинну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спрощення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конструкції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buClr>
                <a:srgbClr val="B0CCB0"/>
              </a:buClr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Узагальнення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зміною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контуру</a:t>
            </a:r>
          </a:p>
          <a:p>
            <a:pPr lvl="0" algn="l">
              <a:buClr>
                <a:srgbClr val="B0CCB0"/>
              </a:buClr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Узагальнення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межах</a:t>
            </a:r>
          </a:p>
          <a:p>
            <a:pPr lvl="0" algn="l">
              <a:buClr>
                <a:srgbClr val="B0CCB0"/>
              </a:buClr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Узагальнення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ускладнення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додавання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деталей,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відсутніх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природі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16032"/>
            <a:ext cx="5609706" cy="285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3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842"/>
            <a:ext cx="70567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перетворюються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мотиви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орнаменту? 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виконують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замальовку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натури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максимально точно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відтворюючи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схожість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подробиці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фотографування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»).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перевтілення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перехід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замальовки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умовної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ніби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спростити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розкласти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геометричні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трансформація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стилізація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мотиву. З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замальовки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орнаментальні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мотиви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Ритмічно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повторюючи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чергуючи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орнаментальний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мотив,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власний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неповторний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орнамент.</a:t>
            </a:r>
          </a:p>
        </p:txBody>
      </p:sp>
    </p:spTree>
    <p:extLst>
      <p:ext uri="{BB962C8B-B14F-4D97-AF65-F5344CB8AC3E}">
        <p14:creationId xmlns:p14="http://schemas.microsoft.com/office/powerpoint/2010/main" val="6876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92"/>
            <a:ext cx="5760640" cy="383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95750"/>
            <a:ext cx="1804987" cy="257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95750"/>
            <a:ext cx="1840483" cy="257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3016"/>
            <a:ext cx="2880319" cy="315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0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Стилізація дзвоників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88" y="2119313"/>
            <a:ext cx="535278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1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2"/>
          </a:xfrm>
        </p:spPr>
        <p:txBody>
          <a:bodyPr>
            <a:no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Стилізація мальви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443082" cy="43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30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06" y="1814195"/>
            <a:ext cx="335915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 anchor="t">
            <a:normAutofit fontScale="90000"/>
          </a:bodyPr>
          <a:lstStyle/>
          <a:p>
            <a:pPr algn="l"/>
            <a:r>
              <a:rPr lang="uk-UA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Спробуй</a:t>
            </a:r>
            <a:endParaRPr lang="ru-RU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206476"/>
            <a:ext cx="6603723" cy="36038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58178"/>
            <a:ext cx="3359576" cy="409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внобедренный треугольник 3"/>
          <p:cNvSpPr/>
          <p:nvPr/>
        </p:nvSpPr>
        <p:spPr>
          <a:xfrm rot="10800000">
            <a:off x="5266092" y="2711943"/>
            <a:ext cx="2119910" cy="1959456"/>
          </a:xfrm>
          <a:prstGeom prst="triangle">
            <a:avLst>
              <a:gd name="adj" fmla="val 48851"/>
            </a:avLst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5640687" y="2808683"/>
            <a:ext cx="457200" cy="457200"/>
          </a:xfrm>
          <a:prstGeom prst="flowChartConnector">
            <a:avLst/>
          </a:prstGeom>
          <a:solidFill>
            <a:srgbClr val="4293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6134824" y="2781300"/>
            <a:ext cx="457200" cy="457200"/>
          </a:xfrm>
          <a:prstGeom prst="flowChartConnector">
            <a:avLst/>
          </a:prstGeom>
          <a:solidFill>
            <a:srgbClr val="4293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6615318" y="2827092"/>
            <a:ext cx="457200" cy="457200"/>
          </a:xfrm>
          <a:prstGeom prst="flowChartConnector">
            <a:avLst/>
          </a:prstGeom>
          <a:solidFill>
            <a:srgbClr val="4293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5868846" y="3347766"/>
            <a:ext cx="457200" cy="457200"/>
          </a:xfrm>
          <a:prstGeom prst="flowChartConnector">
            <a:avLst/>
          </a:prstGeom>
          <a:solidFill>
            <a:srgbClr val="4293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6386718" y="3347766"/>
            <a:ext cx="457200" cy="457200"/>
          </a:xfrm>
          <a:prstGeom prst="flowChartConnector">
            <a:avLst/>
          </a:prstGeom>
          <a:solidFill>
            <a:srgbClr val="4293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6175533" y="3804966"/>
            <a:ext cx="457200" cy="457200"/>
          </a:xfrm>
          <a:prstGeom prst="flowChartConnector">
            <a:avLst/>
          </a:prstGeom>
          <a:solidFill>
            <a:srgbClr val="4293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ильный пятиугольник 12"/>
          <p:cNvSpPr/>
          <p:nvPr/>
        </p:nvSpPr>
        <p:spPr>
          <a:xfrm rot="20470761">
            <a:off x="6219717" y="1667118"/>
            <a:ext cx="960120" cy="9144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ильный пятиугольник 11"/>
          <p:cNvSpPr/>
          <p:nvPr/>
        </p:nvSpPr>
        <p:spPr>
          <a:xfrm rot="9934810">
            <a:off x="7171248" y="1896499"/>
            <a:ext cx="960120" cy="9144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8" name="Полилиния 37897"/>
          <p:cNvSpPr/>
          <p:nvPr/>
        </p:nvSpPr>
        <p:spPr>
          <a:xfrm>
            <a:off x="7391400" y="2773680"/>
            <a:ext cx="504098" cy="929640"/>
          </a:xfrm>
          <a:custGeom>
            <a:avLst/>
            <a:gdLst>
              <a:gd name="connsiteX0" fmla="*/ 0 w 504098"/>
              <a:gd name="connsiteY0" fmla="*/ 0 h 929640"/>
              <a:gd name="connsiteX1" fmla="*/ 91440 w 504098"/>
              <a:gd name="connsiteY1" fmla="*/ 30480 h 929640"/>
              <a:gd name="connsiteX2" fmla="*/ 213360 w 504098"/>
              <a:gd name="connsiteY2" fmla="*/ 167640 h 929640"/>
              <a:gd name="connsiteX3" fmla="*/ 228600 w 504098"/>
              <a:gd name="connsiteY3" fmla="*/ 213360 h 929640"/>
              <a:gd name="connsiteX4" fmla="*/ 243840 w 504098"/>
              <a:gd name="connsiteY4" fmla="*/ 822960 h 929640"/>
              <a:gd name="connsiteX5" fmla="*/ 289560 w 504098"/>
              <a:gd name="connsiteY5" fmla="*/ 853440 h 929640"/>
              <a:gd name="connsiteX6" fmla="*/ 335280 w 504098"/>
              <a:gd name="connsiteY6" fmla="*/ 899160 h 929640"/>
              <a:gd name="connsiteX7" fmla="*/ 426720 w 504098"/>
              <a:gd name="connsiteY7" fmla="*/ 929640 h 929640"/>
              <a:gd name="connsiteX8" fmla="*/ 487680 w 504098"/>
              <a:gd name="connsiteY8" fmla="*/ 914400 h 929640"/>
              <a:gd name="connsiteX9" fmla="*/ 502920 w 504098"/>
              <a:gd name="connsiteY9" fmla="*/ 868680 h 929640"/>
              <a:gd name="connsiteX10" fmla="*/ 487680 w 504098"/>
              <a:gd name="connsiteY10" fmla="*/ 746760 h 929640"/>
              <a:gd name="connsiteX11" fmla="*/ 411480 w 504098"/>
              <a:gd name="connsiteY11" fmla="*/ 731520 h 9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98" h="929640">
                <a:moveTo>
                  <a:pt x="0" y="0"/>
                </a:moveTo>
                <a:cubicBezTo>
                  <a:pt x="30480" y="10160"/>
                  <a:pt x="64707" y="12658"/>
                  <a:pt x="91440" y="30480"/>
                </a:cubicBezTo>
                <a:cubicBezTo>
                  <a:pt x="121733" y="50675"/>
                  <a:pt x="190455" y="121831"/>
                  <a:pt x="213360" y="167640"/>
                </a:cubicBezTo>
                <a:cubicBezTo>
                  <a:pt x="220544" y="182008"/>
                  <a:pt x="223520" y="198120"/>
                  <a:pt x="228600" y="213360"/>
                </a:cubicBezTo>
                <a:cubicBezTo>
                  <a:pt x="233680" y="416560"/>
                  <a:pt x="224569" y="620612"/>
                  <a:pt x="243840" y="822960"/>
                </a:cubicBezTo>
                <a:cubicBezTo>
                  <a:pt x="245577" y="841194"/>
                  <a:pt x="275489" y="841714"/>
                  <a:pt x="289560" y="853440"/>
                </a:cubicBezTo>
                <a:cubicBezTo>
                  <a:pt x="306117" y="867238"/>
                  <a:pt x="316440" y="888693"/>
                  <a:pt x="335280" y="899160"/>
                </a:cubicBezTo>
                <a:cubicBezTo>
                  <a:pt x="363366" y="914763"/>
                  <a:pt x="426720" y="929640"/>
                  <a:pt x="426720" y="929640"/>
                </a:cubicBezTo>
                <a:cubicBezTo>
                  <a:pt x="447040" y="924560"/>
                  <a:pt x="471324" y="927484"/>
                  <a:pt x="487680" y="914400"/>
                </a:cubicBezTo>
                <a:cubicBezTo>
                  <a:pt x="500224" y="904365"/>
                  <a:pt x="502920" y="884744"/>
                  <a:pt x="502920" y="868680"/>
                </a:cubicBezTo>
                <a:cubicBezTo>
                  <a:pt x="502920" y="827724"/>
                  <a:pt x="510398" y="780838"/>
                  <a:pt x="487680" y="746760"/>
                </a:cubicBezTo>
                <a:cubicBezTo>
                  <a:pt x="473312" y="725207"/>
                  <a:pt x="411480" y="731520"/>
                  <a:pt x="411480" y="7315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9" name="Полилиния 37898"/>
          <p:cNvSpPr/>
          <p:nvPr/>
        </p:nvSpPr>
        <p:spPr>
          <a:xfrm>
            <a:off x="7360832" y="2819400"/>
            <a:ext cx="398988" cy="1783080"/>
          </a:xfrm>
          <a:custGeom>
            <a:avLst/>
            <a:gdLst>
              <a:gd name="connsiteX0" fmla="*/ 137248 w 398988"/>
              <a:gd name="connsiteY0" fmla="*/ 0 h 1783080"/>
              <a:gd name="connsiteX1" fmla="*/ 198208 w 398988"/>
              <a:gd name="connsiteY1" fmla="*/ 198120 h 1783080"/>
              <a:gd name="connsiteX2" fmla="*/ 213448 w 398988"/>
              <a:gd name="connsiteY2" fmla="*/ 289560 h 1783080"/>
              <a:gd name="connsiteX3" fmla="*/ 182968 w 398988"/>
              <a:gd name="connsiteY3" fmla="*/ 594360 h 1783080"/>
              <a:gd name="connsiteX4" fmla="*/ 152488 w 398988"/>
              <a:gd name="connsiteY4" fmla="*/ 701040 h 1783080"/>
              <a:gd name="connsiteX5" fmla="*/ 30568 w 398988"/>
              <a:gd name="connsiteY5" fmla="*/ 944880 h 1783080"/>
              <a:gd name="connsiteX6" fmla="*/ 45808 w 398988"/>
              <a:gd name="connsiteY6" fmla="*/ 1112520 h 1783080"/>
              <a:gd name="connsiteX7" fmla="*/ 122008 w 398988"/>
              <a:gd name="connsiteY7" fmla="*/ 1280160 h 1783080"/>
              <a:gd name="connsiteX8" fmla="*/ 137248 w 398988"/>
              <a:gd name="connsiteY8" fmla="*/ 1341120 h 1783080"/>
              <a:gd name="connsiteX9" fmla="*/ 198208 w 398988"/>
              <a:gd name="connsiteY9" fmla="*/ 1356360 h 1783080"/>
              <a:gd name="connsiteX10" fmla="*/ 350608 w 398988"/>
              <a:gd name="connsiteY10" fmla="*/ 1341120 h 1783080"/>
              <a:gd name="connsiteX11" fmla="*/ 381088 w 398988"/>
              <a:gd name="connsiteY11" fmla="*/ 1203960 h 1783080"/>
              <a:gd name="connsiteX12" fmla="*/ 274408 w 398988"/>
              <a:gd name="connsiteY12" fmla="*/ 1143000 h 1783080"/>
              <a:gd name="connsiteX13" fmla="*/ 243928 w 398988"/>
              <a:gd name="connsiteY13" fmla="*/ 1325880 h 1783080"/>
              <a:gd name="connsiteX14" fmla="*/ 228688 w 398988"/>
              <a:gd name="connsiteY14" fmla="*/ 1661160 h 1783080"/>
              <a:gd name="connsiteX15" fmla="*/ 213448 w 398988"/>
              <a:gd name="connsiteY15" fmla="*/ 1706880 h 1783080"/>
              <a:gd name="connsiteX16" fmla="*/ 152488 w 398988"/>
              <a:gd name="connsiteY16" fmla="*/ 1752600 h 1783080"/>
              <a:gd name="connsiteX17" fmla="*/ 45808 w 398988"/>
              <a:gd name="connsiteY17" fmla="*/ 1783080 h 1783080"/>
              <a:gd name="connsiteX18" fmla="*/ 88 w 398988"/>
              <a:gd name="connsiteY18" fmla="*/ 173736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8988" h="1783080">
                <a:moveTo>
                  <a:pt x="137248" y="0"/>
                </a:moveTo>
                <a:cubicBezTo>
                  <a:pt x="158612" y="64091"/>
                  <a:pt x="184744" y="130799"/>
                  <a:pt x="198208" y="198120"/>
                </a:cubicBezTo>
                <a:cubicBezTo>
                  <a:pt x="204268" y="228420"/>
                  <a:pt x="208368" y="259080"/>
                  <a:pt x="213448" y="289560"/>
                </a:cubicBezTo>
                <a:cubicBezTo>
                  <a:pt x="188769" y="709107"/>
                  <a:pt x="227142" y="439750"/>
                  <a:pt x="182968" y="594360"/>
                </a:cubicBezTo>
                <a:cubicBezTo>
                  <a:pt x="177838" y="612314"/>
                  <a:pt x="163609" y="680387"/>
                  <a:pt x="152488" y="701040"/>
                </a:cubicBezTo>
                <a:cubicBezTo>
                  <a:pt x="26523" y="934975"/>
                  <a:pt x="89541" y="767960"/>
                  <a:pt x="30568" y="944880"/>
                </a:cubicBezTo>
                <a:cubicBezTo>
                  <a:pt x="35648" y="1000760"/>
                  <a:pt x="35467" y="1057371"/>
                  <a:pt x="45808" y="1112520"/>
                </a:cubicBezTo>
                <a:cubicBezTo>
                  <a:pt x="54018" y="1156307"/>
                  <a:pt x="107560" y="1244041"/>
                  <a:pt x="122008" y="1280160"/>
                </a:cubicBezTo>
                <a:cubicBezTo>
                  <a:pt x="129787" y="1299607"/>
                  <a:pt x="122437" y="1326309"/>
                  <a:pt x="137248" y="1341120"/>
                </a:cubicBezTo>
                <a:cubicBezTo>
                  <a:pt x="152059" y="1355931"/>
                  <a:pt x="177888" y="1351280"/>
                  <a:pt x="198208" y="1356360"/>
                </a:cubicBezTo>
                <a:cubicBezTo>
                  <a:pt x="249008" y="1351280"/>
                  <a:pt x="301812" y="1356134"/>
                  <a:pt x="350608" y="1341120"/>
                </a:cubicBezTo>
                <a:cubicBezTo>
                  <a:pt x="415740" y="1321079"/>
                  <a:pt x="403366" y="1248516"/>
                  <a:pt x="381088" y="1203960"/>
                </a:cubicBezTo>
                <a:cubicBezTo>
                  <a:pt x="373908" y="1189599"/>
                  <a:pt x="280502" y="1146047"/>
                  <a:pt x="274408" y="1143000"/>
                </a:cubicBezTo>
                <a:cubicBezTo>
                  <a:pt x="180088" y="1205880"/>
                  <a:pt x="243928" y="1143880"/>
                  <a:pt x="243928" y="1325880"/>
                </a:cubicBezTo>
                <a:cubicBezTo>
                  <a:pt x="243928" y="1437755"/>
                  <a:pt x="237610" y="1549641"/>
                  <a:pt x="228688" y="1661160"/>
                </a:cubicBezTo>
                <a:cubicBezTo>
                  <a:pt x="227407" y="1677173"/>
                  <a:pt x="223732" y="1694539"/>
                  <a:pt x="213448" y="1706880"/>
                </a:cubicBezTo>
                <a:cubicBezTo>
                  <a:pt x="197187" y="1726393"/>
                  <a:pt x="174541" y="1739998"/>
                  <a:pt x="152488" y="1752600"/>
                </a:cubicBezTo>
                <a:cubicBezTo>
                  <a:pt x="135483" y="1762317"/>
                  <a:pt x="59005" y="1779781"/>
                  <a:pt x="45808" y="1783080"/>
                </a:cubicBezTo>
                <a:cubicBezTo>
                  <a:pt x="-4139" y="1749782"/>
                  <a:pt x="88" y="1770916"/>
                  <a:pt x="88" y="17373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88" name="Правильный пятиугольник 37887"/>
          <p:cNvSpPr/>
          <p:nvPr/>
        </p:nvSpPr>
        <p:spPr>
          <a:xfrm rot="556593">
            <a:off x="6545054" y="2552699"/>
            <a:ext cx="960120" cy="9144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1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2" grpId="0" animBg="1"/>
      <p:bldP spid="37898" grpId="0" animBg="1"/>
      <p:bldP spid="37899" grpId="0" animBg="1"/>
      <p:bldP spid="3788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1164</TotalTime>
  <Words>411</Words>
  <Application>Microsoft Office PowerPoint</Application>
  <PresentationFormat>Экран (4:3)</PresentationFormat>
  <Paragraphs>78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Кнопка</vt:lpstr>
      <vt:lpstr>Тема: 2.2. Основи побудови          композиції у вишивці</vt:lpstr>
      <vt:lpstr>Орнамент</vt:lpstr>
      <vt:lpstr>Презентация PowerPoint</vt:lpstr>
      <vt:lpstr>Стилізація</vt:lpstr>
      <vt:lpstr>Презентация PowerPoint</vt:lpstr>
      <vt:lpstr>Презентация PowerPoint</vt:lpstr>
      <vt:lpstr>Стилізація дзвоників</vt:lpstr>
      <vt:lpstr>Стилізація мальви</vt:lpstr>
      <vt:lpstr>Спробуй</vt:lpstr>
      <vt:lpstr>Рапорт – елемент орнаменту, що багаторазово повторюється</vt:lpstr>
      <vt:lpstr>Композиція – це творче поєднання елементів узору, об´єднаних змістом, кольором, формою</vt:lpstr>
      <vt:lpstr>Щоб вишивка виглядала гарно, необхідно її правильно розмістити на виробі. А форми і розміри її мають гармоніювати з формами і розміром виробу.</vt:lpstr>
      <vt:lpstr>Щоб швидко і правильно підібрати колірні поєднання, можна користуватися колірним кругом</vt:lpstr>
      <vt:lpstr>      Сервіс підбору поєднаних кольорів:     http://www.colorsontheweb.com/colorwizard.asp  1 - Введіть код базового кольору, який буде основним 2 - Виберіть одну зі схем поєднання кольорів 3 - Натисніть кнопку SET і отримаєте набір поєднаних кольорів.</vt:lpstr>
      <vt:lpstr>Починати роботу слід з вибору основного кольору (або фону). Фоновий колір створює цілісність композиції і врівноважує її </vt:lpstr>
      <vt:lpstr>Вторинні кольори Якщо ви рівномірно перемішаєте червоний і жовтий, жовтий і синій,  синій і червоний, ви створите вторинні кольори:  зелений, оранжевий і фіолетовий </vt:lpstr>
      <vt:lpstr>Третинні кольори Третинні кольори отримують, коли змішують вторинні кольори з основними:  червоно-фіолетовий, синьо-фіолетовий, синьо-зелений,  жовто-зелений, червоно-оранжевий і жовто-оранжевий.  </vt:lpstr>
      <vt:lpstr>Вибір схем поєднання кольорів залежить від того, скільки кольорів Ви збираєтеся використовувати для своєї роботи.  Для композиції з двох кольорів підійде додаткова схема, трьох - тріадна, чотирьох - квадратна.  Для найбільш складних робіт  підійде будь-яка схема, все  залежить від Ваших фантазій.</vt:lpstr>
      <vt:lpstr>Додаткові кольори Комбінація контрастних кольорів, що розташовуються на протилежних сторонах кола, створює самий яскравий і живий варіант колірної гами. . Щоб контрастні кольори не придушували одна одну, використовуйте їх в різних кількостях.</vt:lpstr>
      <vt:lpstr>Аналогічні кольори Кольори, що знаходяться поруч один з одним на колірній схемі дають спокійні гармонічні сполучення, приємні для очей. Один з них повинен бути основним, другий - додатковим, третій - як акцент.</vt:lpstr>
      <vt:lpstr>Тріади Якщо в коло помістити рівнобедрений трикутник, то його вершини вкажуть на що поєднуються між собою кольору. Вони досить яскраві і навіть їх бліді відтінки виглядають досить насичено. Ці кольори потрібно врівноважити. Зробити один колір домінуючим, а два інших - додатковим.</vt:lpstr>
      <vt:lpstr>Квадрат кольорів Чотири кольори утворюють дві пари кольорів, що доповнюють один одного. Для кращого сприйняття колірної схеми слід вибрати домінуючий колір і збалансувати теплі і холодні кольори.</vt:lpstr>
      <vt:lpstr>Теплі кольори Монохромна або відтіночна схема найпростіша. Це декілька відтінків одного кольору. Це самі спокійні поєднання кольорів.</vt:lpstr>
      <vt:lpstr>Холодні кольори</vt:lpstr>
      <vt:lpstr>Кольори</vt:lpstr>
      <vt:lpstr>Презентация PowerPoint</vt:lpstr>
      <vt:lpstr>Контрастні кольори у вишивці</vt:lpstr>
      <vt:lpstr>Тональні  кольори  у вишивці</vt:lpstr>
      <vt:lpstr> Способи перенесення малюнка на тканину </vt:lpstr>
      <vt:lpstr>Презентация PowerPoint</vt:lpstr>
      <vt:lpstr>Презентация PowerPoint</vt:lpstr>
      <vt:lpstr>Презентация PowerPoint</vt:lpstr>
      <vt:lpstr>Збільшення та зменшення візерунка для вишивки</vt:lpstr>
      <vt:lpstr>Список використаних джерел: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Bill_Gates</cp:lastModifiedBy>
  <cp:revision>84</cp:revision>
  <dcterms:modified xsi:type="dcterms:W3CDTF">2014-02-16T21:49:23Z</dcterms:modified>
</cp:coreProperties>
</file>