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F6600"/>
    <a:srgbClr val="FF0066"/>
    <a:srgbClr val="33CC33"/>
    <a:srgbClr val="006666"/>
    <a:srgbClr val="422C16"/>
    <a:srgbClr val="0C788E"/>
    <a:srgbClr val="008080"/>
    <a:srgbClr val="80000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11" autoAdjust="0"/>
    <p:restoredTop sz="94652" autoAdjust="0"/>
  </p:normalViewPr>
  <p:slideViewPr>
    <p:cSldViewPr>
      <p:cViewPr varScale="1">
        <p:scale>
          <a:sx n="74" d="100"/>
          <a:sy n="74" d="100"/>
        </p:scale>
        <p:origin x="-8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F8C41-F449-4F7C-8444-68AA3767300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46C6C-5BCF-450B-B3C6-83A5D790108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F6C64-8A3F-463E-BEE1-5D7DD3A2C83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BF68E-051B-4CC4-B10E-F7BA9B318CD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12C74-C50E-4A62-9D01-37FBC2A678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20206-5E3D-4C87-BE5F-A0A4731496B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AB4AD-1463-4BD8-805C-5B21ED854AE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163AF-B545-4039-B50D-70F6E4A50BE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892F0-52CA-4801-890C-BD279774091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98350-AB7F-4822-8B60-A9ADE9ACFD8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2161E-3F5C-4210-8946-CAF99067834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E9C936-F324-4391-AB35-ACC37CBF2F14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0" name="Rectangle 132"/>
          <p:cNvSpPr>
            <a:spLocks noGrp="1" noChangeArrowheads="1"/>
          </p:cNvSpPr>
          <p:nvPr>
            <p:ph type="ctrTitle"/>
          </p:nvPr>
        </p:nvSpPr>
        <p:spPr>
          <a:xfrm>
            <a:off x="1331640" y="692696"/>
            <a:ext cx="6594501" cy="576262"/>
          </a:xfrm>
        </p:spPr>
        <p:txBody>
          <a:bodyPr/>
          <a:lstStyle/>
          <a:p>
            <a:r>
              <a:rPr lang="uk-UA" sz="3200" b="1" i="1" dirty="0" smtClean="0">
                <a:solidFill>
                  <a:srgbClr val="FF0000"/>
                </a:solidFill>
              </a:rPr>
              <a:t>Види конструкційних матеріалів для виготовлення аплікації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2191" name="Rectangle 143"/>
          <p:cNvSpPr>
            <a:spLocks noChangeArrowheads="1"/>
          </p:cNvSpPr>
          <p:nvPr/>
        </p:nvSpPr>
        <p:spPr bwMode="auto">
          <a:xfrm>
            <a:off x="3670994" y="3356992"/>
            <a:ext cx="5473006" cy="208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Розробила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	Вчитель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трудового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навчання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Катеринопільської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загальноосвітньої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	школи І-ІІІ ступенів № 2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Юрпольська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Валентина Миколаївна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7500926" y="6500810"/>
            <a:ext cx="1643074" cy="35719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0324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dirty="0" smtClean="0">
                <a:solidFill>
                  <a:srgbClr val="009999"/>
                </a:solidFill>
              </a:rPr>
              <a:t>Сюжетна аплікація</a:t>
            </a:r>
            <a:endParaRPr lang="ru-RU" dirty="0">
              <a:solidFill>
                <a:srgbClr val="0099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Вона відображає події, явища, складається з декількох різних фігур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56992"/>
            <a:ext cx="43204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24743"/>
            <a:ext cx="3021682" cy="462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Абстрактна аплікація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0192" y="1196752"/>
            <a:ext cx="2448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Така аплікація передбачає спрощене зображення загальної картини, позбавленої конкретності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27999">
            <a:off x="803007" y="1460206"/>
            <a:ext cx="2405627" cy="240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492896"/>
            <a:ext cx="249531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dirty="0" smtClean="0">
                <a:solidFill>
                  <a:srgbClr val="00B0F0"/>
                </a:solidFill>
              </a:rPr>
              <a:t>Силуетна аплікація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98072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Полягає в зображенні темних силуетів людей, тварин, птахів, рослин, предметів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052736"/>
            <a:ext cx="3332584" cy="284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48880"/>
            <a:ext cx="4118433" cy="304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uk-UA" sz="2400" b="1" i="1" dirty="0" smtClean="0">
                <a:solidFill>
                  <a:srgbClr val="00B050"/>
                </a:solidFill>
              </a:rPr>
              <a:t>Аплікація</a:t>
            </a:r>
            <a:r>
              <a:rPr lang="uk-UA" sz="2400" b="1" dirty="0" smtClean="0">
                <a:solidFill>
                  <a:srgbClr val="00B050"/>
                </a:solidFill>
              </a:rPr>
              <a:t> – давня, традиційна техніка прикрашання виробів. Вона ніколи не виходить з моди, її виконання під силу кожному, з ким іде поруч старанність, акуратність і натхнення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http://animepics.ucoz.ru/_ph/19/2/8281788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071688"/>
            <a:ext cx="57864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rgbClr val="002060"/>
                </a:solidFill>
              </a:rPr>
              <a:t>Список використаних джерел: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7272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Література: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 В.Г.</a:t>
            </a:r>
            <a:r>
              <a:rPr lang="uk-UA" sz="2000" dirty="0" err="1" smtClean="0"/>
              <a:t>Чимшит</a:t>
            </a:r>
            <a:r>
              <a:rPr lang="uk-UA" sz="2000" dirty="0" smtClean="0"/>
              <a:t>, С.В.Ляшенко, Л.А.</a:t>
            </a:r>
            <a:r>
              <a:rPr lang="uk-UA" sz="2000" dirty="0" err="1" smtClean="0"/>
              <a:t>Кузуп</a:t>
            </a:r>
            <a:r>
              <a:rPr lang="uk-UA" sz="2000" dirty="0" smtClean="0"/>
              <a:t>, Л.І.</a:t>
            </a:r>
            <a:r>
              <a:rPr lang="uk-UA" sz="2000" dirty="0" err="1" smtClean="0"/>
              <a:t>Гусіва</a:t>
            </a:r>
            <a:r>
              <a:rPr lang="uk-UA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 Усі уроки трудового навчання (Дівчата). 5-6 класи. Інваріантний модуль . – </a:t>
            </a:r>
            <a:r>
              <a:rPr lang="uk-UA" sz="2000" dirty="0" err="1" smtClean="0"/>
              <a:t>Вид.група</a:t>
            </a:r>
            <a:r>
              <a:rPr lang="uk-UA" sz="2000" dirty="0" smtClean="0"/>
              <a:t> </a:t>
            </a:r>
            <a:r>
              <a:rPr lang="uk-UA" sz="2000" dirty="0" err="1" smtClean="0"/>
              <a:t>“Основа”</a:t>
            </a:r>
            <a:r>
              <a:rPr lang="uk-UA" sz="2000" dirty="0" smtClean="0"/>
              <a:t>, 2011. – 208 с.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 І.Ю.</a:t>
            </a:r>
            <a:r>
              <a:rPr lang="uk-UA" sz="2000" dirty="0" err="1" smtClean="0"/>
              <a:t>Ходзицька</a:t>
            </a:r>
            <a:r>
              <a:rPr lang="uk-UA" sz="2000" dirty="0" smtClean="0"/>
              <a:t>, Н.М.Павич, О.В.Горобець, О.І.</a:t>
            </a:r>
            <a:r>
              <a:rPr lang="uk-UA" sz="2000" dirty="0" err="1" smtClean="0"/>
              <a:t>Безносюк</a:t>
            </a:r>
            <a:r>
              <a:rPr lang="uk-UA" sz="2000" dirty="0" smtClean="0"/>
              <a:t>. – Трудове навчання для дівчат 5-й клас. </a:t>
            </a:r>
            <a:r>
              <a:rPr lang="uk-UA" sz="2000" dirty="0" err="1" smtClean="0"/>
              <a:t>Кам”янець-Подільський</a:t>
            </a:r>
            <a:r>
              <a:rPr lang="uk-UA" sz="2000" dirty="0" smtClean="0"/>
              <a:t>, Аксіома 2013. – 159 с. 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 </a:t>
            </a:r>
            <a:r>
              <a:rPr lang="en-US" sz="2000" dirty="0" smtClean="0"/>
              <a:t>uk.wikipedia.org›</a:t>
            </a:r>
            <a:r>
              <a:rPr lang="uk-UA" sz="2000" dirty="0" smtClean="0"/>
              <a:t>Аплікація </a:t>
            </a:r>
            <a:r>
              <a:rPr lang="en-US" sz="2000" dirty="0" smtClean="0"/>
              <a:t>[</a:t>
            </a:r>
            <a:r>
              <a:rPr lang="uk-UA" sz="2000" dirty="0" smtClean="0"/>
              <a:t>Електронний ресурс</a:t>
            </a:r>
            <a:r>
              <a:rPr lang="en-US" sz="2000" dirty="0" smtClean="0"/>
              <a:t>]</a:t>
            </a:r>
            <a:r>
              <a:rPr lang="uk-UA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/>
              <a:t> </a:t>
            </a:r>
            <a:r>
              <a:rPr lang="en-US" sz="2000" dirty="0" smtClean="0"/>
              <a:t>images.yandex.ua›</a:t>
            </a:r>
            <a:r>
              <a:rPr lang="uk-UA" sz="2000" dirty="0" smtClean="0"/>
              <a:t>Аплікації </a:t>
            </a:r>
            <a:r>
              <a:rPr lang="en-US" sz="2000" dirty="0" smtClean="0"/>
              <a:t>[</a:t>
            </a:r>
            <a:r>
              <a:rPr lang="uk-UA" sz="2000" dirty="0" smtClean="0"/>
              <a:t>Електронний ресурс</a:t>
            </a:r>
            <a:r>
              <a:rPr lang="en-US" sz="2000" dirty="0" smtClean="0"/>
              <a:t>]</a:t>
            </a:r>
            <a:r>
              <a:rPr lang="uk-UA" sz="20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uk-UA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uk-UA" b="1" i="1" dirty="0" smtClean="0">
                <a:solidFill>
                  <a:srgbClr val="006666"/>
                </a:solidFill>
              </a:rPr>
              <a:t>Аплікація з паперу</a:t>
            </a:r>
            <a:endParaRPr lang="ru-RU" b="1" i="1" dirty="0">
              <a:solidFill>
                <a:srgbClr val="006666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uk-UA" sz="1800" b="1" dirty="0" smtClean="0">
                <a:solidFill>
                  <a:srgbClr val="00B0F0"/>
                </a:solidFill>
              </a:rPr>
              <a:t>Аплікації з паперу – найпростіші аплікації, </a:t>
            </a:r>
          </a:p>
          <a:p>
            <a:r>
              <a:rPr lang="uk-UA" sz="1800" b="1" dirty="0" smtClean="0">
                <a:solidFill>
                  <a:srgbClr val="00B0F0"/>
                </a:solidFill>
              </a:rPr>
              <a:t>які не потребують складності  у виконанні. </a:t>
            </a:r>
          </a:p>
          <a:p>
            <a:r>
              <a:rPr lang="uk-UA" sz="1800" b="1" dirty="0" smtClean="0">
                <a:solidFill>
                  <a:srgbClr val="00B0F0"/>
                </a:solidFill>
              </a:rPr>
              <a:t>Виконуються за допомогою шаблонів </a:t>
            </a:r>
          </a:p>
          <a:p>
            <a:r>
              <a:rPr lang="uk-UA" sz="1800" b="1" dirty="0" smtClean="0">
                <a:solidFill>
                  <a:srgbClr val="00B0F0"/>
                </a:solidFill>
              </a:rPr>
              <a:t>(лекал) та за допомогою копіювального </a:t>
            </a:r>
          </a:p>
          <a:p>
            <a:r>
              <a:rPr lang="uk-UA" sz="1800" b="1" dirty="0" smtClean="0">
                <a:solidFill>
                  <a:srgbClr val="00B0F0"/>
                </a:solidFill>
              </a:rPr>
              <a:t>паперу  шляхом перенесення на основу</a:t>
            </a:r>
            <a:r>
              <a:rPr lang="uk-UA" sz="1800" dirty="0" smtClean="0"/>
              <a:t>.</a:t>
            </a:r>
            <a:endParaRPr lang="ru-RU" sz="1800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7500926" y="6500810"/>
            <a:ext cx="1643074" cy="35719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852936"/>
            <a:ext cx="38164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196752"/>
            <a:ext cx="276108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73050"/>
            <a:ext cx="8435280" cy="5853113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Аплікації з тканини, ниток, тасьми, шкіри, фетру.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43608" y="443711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Аплікація з тканини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69449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508104" y="443711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Аплікація з ниток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FF6600"/>
                </a:solidFill>
              </a:rPr>
              <a:t>Аплікації з природних матеріалів</a:t>
            </a:r>
            <a:br>
              <a:rPr lang="uk-UA" sz="3600" b="1" dirty="0" smtClean="0">
                <a:solidFill>
                  <a:srgbClr val="FF6600"/>
                </a:solidFill>
              </a:rPr>
            </a:br>
            <a:r>
              <a:rPr lang="uk-UA" sz="3600" b="1" dirty="0" smtClean="0">
                <a:solidFill>
                  <a:srgbClr val="FF6600"/>
                </a:solidFill>
              </a:rPr>
              <a:t>(листя, насіння, пух, солома)</a:t>
            </a:r>
            <a:endParaRPr lang="ru-RU" sz="3600" b="1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005064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16832"/>
            <a:ext cx="25202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91683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44208" y="544522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Аплікація з листя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91880" y="35010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Аплікація з соломи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44208" y="350100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Аплікація з насіння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988840"/>
            <a:ext cx="18002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3568" y="443711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Аплікація з пір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33CC33"/>
                </a:solidFill>
              </a:rPr>
              <a:t>Аплікація з нетрадиційних матеріалів (тісто,манка,бісер,пластилін,проволока</a:t>
            </a:r>
            <a:r>
              <a:rPr lang="uk-UA" sz="3600" dirty="0" smtClean="0">
                <a:solidFill>
                  <a:srgbClr val="33CC33"/>
                </a:solidFill>
              </a:rPr>
              <a:t>)</a:t>
            </a:r>
            <a:endParaRPr lang="ru-RU" sz="3600" dirty="0">
              <a:solidFill>
                <a:srgbClr val="33CC33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2736304" cy="25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28800"/>
            <a:ext cx="26642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628800"/>
            <a:ext cx="2808312" cy="25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42930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Аплікація з тіста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42930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Аплікація з бісеру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429309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Аплікація з </a:t>
            </a:r>
            <a:r>
              <a:rPr lang="uk-UA" dirty="0" err="1" smtClean="0"/>
              <a:t>пластелину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Техніка колажу</a:t>
            </a: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30243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99992" y="134076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Застосування різних матеріалів в одній роботі називається технікою колажу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564904"/>
            <a:ext cx="441649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b="1" dirty="0" smtClean="0">
                <a:solidFill>
                  <a:srgbClr val="FF0066"/>
                </a:solidFill>
              </a:rPr>
              <a:t>Плоска аплікація</a:t>
            </a:r>
            <a:endParaRPr lang="ru-RU" b="1" dirty="0">
              <a:solidFill>
                <a:srgbClr val="FF0066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068960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068960"/>
            <a:ext cx="405645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1412776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Така аплікація виконується вирізуванням деталей із тканини, шкіри та інших матеріалів  і нашиванням або наклеюванням їх на основу</a:t>
            </a: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dirty="0" smtClean="0">
                <a:solidFill>
                  <a:srgbClr val="009999"/>
                </a:solidFill>
              </a:rPr>
              <a:t>Об</a:t>
            </a:r>
            <a:r>
              <a:rPr lang="en-US" b="1" dirty="0" smtClean="0">
                <a:solidFill>
                  <a:srgbClr val="009999"/>
                </a:solidFill>
              </a:rPr>
              <a:t>’</a:t>
            </a:r>
            <a:r>
              <a:rPr lang="uk-UA" b="1" dirty="0" smtClean="0">
                <a:solidFill>
                  <a:srgbClr val="009999"/>
                </a:solidFill>
              </a:rPr>
              <a:t>ємна аплікація</a:t>
            </a:r>
            <a:endParaRPr lang="ru-RU" b="1" dirty="0">
              <a:solidFill>
                <a:srgbClr val="0099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Таку аплікацію пришивають чи приклеюють на  основу тільки частини окремих елементів. Крім того, її виготовляють, підкладаючи під деталі аплікацію вату, </a:t>
            </a:r>
            <a:r>
              <a:rPr lang="uk-UA" dirty="0" err="1" smtClean="0"/>
              <a:t>синтепон</a:t>
            </a:r>
            <a:r>
              <a:rPr lang="uk-UA" dirty="0" smtClean="0"/>
              <a:t>, шматочки байки, фланелі.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324036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564904"/>
            <a:ext cx="4024841" cy="301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FF6600"/>
                </a:solidFill>
              </a:rPr>
              <a:t>Предметна аплікація – це зображення окремих предметів</a:t>
            </a:r>
            <a:endParaRPr lang="ru-RU" sz="3600" b="1" dirty="0">
              <a:solidFill>
                <a:srgbClr val="FF66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278959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0897" y="1484784"/>
            <a:ext cx="314722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068960"/>
            <a:ext cx="2084437" cy="276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4131</TotalTime>
  <Words>322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Diseño predeterminado</vt:lpstr>
      <vt:lpstr>Види конструкційних матеріалів для виготовлення аплікації</vt:lpstr>
      <vt:lpstr>Аплікація з паперу</vt:lpstr>
      <vt:lpstr>Слайд 3</vt:lpstr>
      <vt:lpstr>Аплікації з природних матеріалів (листя, насіння, пух, солома)</vt:lpstr>
      <vt:lpstr>Аплікація з нетрадиційних матеріалів (тісто,манка,бісер,пластилін,проволока)</vt:lpstr>
      <vt:lpstr>Техніка колажу</vt:lpstr>
      <vt:lpstr>Плоска аплікація</vt:lpstr>
      <vt:lpstr>Об’ємна аплікація</vt:lpstr>
      <vt:lpstr>Предметна аплікація – це зображення окремих предметів</vt:lpstr>
      <vt:lpstr>Сюжетна аплікація</vt:lpstr>
      <vt:lpstr>Абстрактна аплікація</vt:lpstr>
      <vt:lpstr>Силуетна аплікація</vt:lpstr>
      <vt:lpstr>Аплікація – давня, традиційна техніка прикрашання виробів. Вона ніколи не виходить з моди, її виконання під силу кожному, з ким іде поруч старанність, акуратність і натхнення</vt:lpstr>
      <vt:lpstr>Список використаних джерел: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611</cp:revision>
  <dcterms:created xsi:type="dcterms:W3CDTF">2010-05-23T14:28:12Z</dcterms:created>
  <dcterms:modified xsi:type="dcterms:W3CDTF">2014-02-25T12:01:01Z</dcterms:modified>
</cp:coreProperties>
</file>