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258" r:id="rId3"/>
    <p:sldId id="290" r:id="rId4"/>
    <p:sldId id="292" r:id="rId5"/>
    <p:sldId id="291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56" r:id="rId15"/>
    <p:sldId id="313" r:id="rId16"/>
    <p:sldId id="31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  <a:srgbClr val="806D62"/>
    <a:srgbClr val="800000"/>
    <a:srgbClr val="990000"/>
    <a:srgbClr val="5C5148"/>
    <a:srgbClr val="FCB79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2" autoAdjust="0"/>
    <p:restoredTop sz="94648" autoAdjust="0"/>
  </p:normalViewPr>
  <p:slideViewPr>
    <p:cSldViewPr>
      <p:cViewPr varScale="1">
        <p:scale>
          <a:sx n="111" d="100"/>
          <a:sy n="111" d="100"/>
        </p:scale>
        <p:origin x="-14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9D49C-A093-45BC-8644-F98CA78170A6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B7123-232D-44F2-99AE-41985F666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717BA-457F-40DC-A47A-81F735101D30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91278-2969-4691-9CA3-670D8C676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1122-9CB4-4254-8A71-FEC77797E125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E761E-02B2-4106-97D2-40A66D5AA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F99EB-F765-4D6C-AB3B-BAD1E7A01876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DEA30-5ECA-4E70-831F-2F744A2DF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62064-2499-48AA-ADFA-19D2D0A4352A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5C84B-0E7B-4BBF-9673-FD0BA1E6B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AE9B4-F4AB-4A6C-BF05-7A9BA131A114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D021-2EE5-42CD-8553-50646C91F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EC8AD-2F47-4D25-830C-6AF308FCD855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77855-0C8C-4ADC-95F5-39A53463B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71DBD-BF1E-4310-9AE8-F3375696663A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0CDA9-8A60-4B68-A148-CD56EF05D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9E096-59E3-450A-90E2-DADE7931965F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CF8F3-2015-4FA8-AE83-59C93AE62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34D73-E6A7-4B10-88A0-1EF90DD44288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031AA-660A-4386-AA8D-C29A0D19B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0BD47-E78A-4284-B1A0-260426985E6C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CD54C-D638-46D2-9B43-8ED300173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08AA50-E842-462B-969C-200453E74017}" type="datetimeFigureOut">
              <a:rPr lang="ru-RU"/>
              <a:pPr>
                <a:defRPr/>
              </a:pPr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6091CD-AE2E-49FF-B634-0BEA6492E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3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4;&#1054;&#1050;&#1059;&#1052;&#1045;&#1053;&#1058;&#1067;\&#1044;&#1056;&#1059;&#1043;&#1048;&#1045;%20&#1044;&#1054;&#1050;&#1059;&#1052;&#1045;&#1053;&#1058;&#1067;\&#1055;&#1088;&#1077;&#1079;&#1077;&#1085;&#1090;&#1072;&#1094;&#1080;&#1103;%20&#1085;&#1072;%20&#1082;&#1086;&#1085;&#1082;&#1091;&#1088;&#1089;\&#1057;&#1040;&#1052;&#1067;&#1049;%20&#1059;&#1052;&#1053;&#1067;&#1049;%20&#1087;&#1088;&#1077;&#1079;&#1077;&#1085;&#1090;&#1072;&#1094;&#1080;&#1103;-&#1080;&#1075;&#1088;&#1072;\&#1080;&#1090;&#1072;&#1083;&#1100;&#1103;&#1085;&#1089;&#1082;&#1072;&#1103;%20&#1087;&#1086;&#1083;&#1100;&#1082;&#1072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ixelbrush.ru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3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108941" y="726243"/>
            <a:ext cx="6791438" cy="3763937"/>
          </a:xfrm>
          <a:prstGeom prst="ellipse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>
                <a:solidFill>
                  <a:schemeClr val="tx1"/>
                </a:solidFill>
                <a:latin typeface="Arial" charset="0"/>
                <a:cs typeface="Arial" charset="0"/>
              </a:rPr>
              <a:t>Панорама мистецтв. </a:t>
            </a:r>
            <a:r>
              <a:rPr lang="uk-UA" sz="4400">
                <a:solidFill>
                  <a:schemeClr val="tx1"/>
                </a:solidFill>
                <a:latin typeface="Arial" charset="0"/>
                <a:cs typeface="Arial" charset="0"/>
              </a:rPr>
              <a:t>Перевіряємо свої досягнення</a:t>
            </a:r>
            <a:endParaRPr lang="ru-RU" sz="44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771775" y="6021388"/>
            <a:ext cx="6372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Підготувала: </a:t>
            </a:r>
            <a:r>
              <a:rPr lang="ru-RU" b="1">
                <a:solidFill>
                  <a:schemeClr val="bg1"/>
                </a:solidFill>
              </a:rPr>
              <a:t>в</a:t>
            </a:r>
            <a:r>
              <a:rPr lang="uk-UA" b="1">
                <a:solidFill>
                  <a:schemeClr val="bg1"/>
                </a:solidFill>
              </a:rPr>
              <a:t>читель музичного мистецтва Черкаської спеціалізованої школи І-ІІІ ступенів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uk-UA" b="1">
                <a:solidFill>
                  <a:schemeClr val="bg1"/>
                </a:solidFill>
              </a:rPr>
              <a:t>№17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700213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9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Хоровий спів без інструментального супроводу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7" name="Text Box 16"/>
          <p:cNvSpPr txBox="1">
            <a:spLocks noChangeArrowheads="1"/>
          </p:cNvSpPr>
          <p:nvPr/>
        </p:nvSpPr>
        <p:spPr bwMode="auto">
          <a:xfrm>
            <a:off x="5003800" y="2133600"/>
            <a:ext cx="2592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А КАПЕЛЛА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2538" name="Text Box 17"/>
          <p:cNvSpPr txBox="1">
            <a:spLocks noChangeArrowheads="1"/>
          </p:cNvSpPr>
          <p:nvPr/>
        </p:nvSpPr>
        <p:spPr bwMode="auto">
          <a:xfrm>
            <a:off x="5003800" y="3213100"/>
            <a:ext cx="2592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ВОКАЛІЗ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2539" name="Text Box 18"/>
          <p:cNvSpPr txBox="1">
            <a:spLocks noChangeArrowheads="1"/>
          </p:cNvSpPr>
          <p:nvPr/>
        </p:nvSpPr>
        <p:spPr bwMode="auto">
          <a:xfrm>
            <a:off x="4932363" y="4508500"/>
            <a:ext cx="295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РЕЧИТАТИВ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773238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10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6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Яка група музичних інструментів не входить до симфонічного оркестру?</a:t>
            </a:r>
            <a:endParaRPr lang="ru-RU" sz="3600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61" name="Text Box 16"/>
          <p:cNvSpPr txBox="1">
            <a:spLocks noChangeArrowheads="1"/>
          </p:cNvSpPr>
          <p:nvPr/>
        </p:nvSpPr>
        <p:spPr bwMode="auto">
          <a:xfrm>
            <a:off x="5003800" y="2133600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СТРУННІ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3562" name="Text Box 17"/>
          <p:cNvSpPr txBox="1">
            <a:spLocks noChangeArrowheads="1"/>
          </p:cNvSpPr>
          <p:nvPr/>
        </p:nvSpPr>
        <p:spPr bwMode="auto">
          <a:xfrm>
            <a:off x="5003800" y="3284538"/>
            <a:ext cx="2736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КЛАВІШНІ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3563" name="Text Box 18"/>
          <p:cNvSpPr txBox="1">
            <a:spLocks noChangeArrowheads="1"/>
          </p:cNvSpPr>
          <p:nvPr/>
        </p:nvSpPr>
        <p:spPr bwMode="auto">
          <a:xfrm>
            <a:off x="5003800" y="4508500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УДАРНІ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82738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11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2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Колектив музикантів, які виконують музичні твори на духових і ударних інструментах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5" name="Text Box 16"/>
          <p:cNvSpPr txBox="1">
            <a:spLocks noChangeArrowheads="1"/>
          </p:cNvSpPr>
          <p:nvPr/>
        </p:nvSpPr>
        <p:spPr bwMode="auto">
          <a:xfrm>
            <a:off x="4716463" y="2205038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ДУХОВИЙ ОРКЕСТР</a:t>
            </a:r>
            <a:endParaRPr lang="ru-RU" sz="2400" b="1">
              <a:solidFill>
                <a:srgbClr val="990000"/>
              </a:solidFill>
            </a:endParaRPr>
          </a:p>
        </p:txBody>
      </p:sp>
      <p:sp>
        <p:nvSpPr>
          <p:cNvPr id="24586" name="Text Box 17"/>
          <p:cNvSpPr txBox="1">
            <a:spLocks noChangeArrowheads="1"/>
          </p:cNvSpPr>
          <p:nvPr/>
        </p:nvSpPr>
        <p:spPr bwMode="auto">
          <a:xfrm>
            <a:off x="4716463" y="3141663"/>
            <a:ext cx="33115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СИМФОНІЧНИЙ ОРКЕСТР</a:t>
            </a:r>
            <a:endParaRPr lang="ru-RU" sz="2400" b="1">
              <a:solidFill>
                <a:srgbClr val="990000"/>
              </a:solidFill>
            </a:endParaRPr>
          </a:p>
        </p:txBody>
      </p:sp>
      <p:sp>
        <p:nvSpPr>
          <p:cNvPr id="24587" name="Text Box 18"/>
          <p:cNvSpPr txBox="1">
            <a:spLocks noChangeArrowheads="1"/>
          </p:cNvSpPr>
          <p:nvPr/>
        </p:nvSpPr>
        <p:spPr bwMode="auto">
          <a:xfrm>
            <a:off x="4643438" y="4292600"/>
            <a:ext cx="3600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ОРКЕСТР НАРОДНИХ ІНСТРУМЕНТІВ</a:t>
            </a:r>
            <a:endParaRPr lang="ru-RU" sz="24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2033588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12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2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Коротке музичне привітання, що виконується оркестром під час урочистих подій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24209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0200" y="36449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0200" y="48688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3995738" y="3500438"/>
            <a:ext cx="4071937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95738" y="2205038"/>
            <a:ext cx="4071937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995738" y="4724400"/>
            <a:ext cx="4071937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9" name="Text Box 16"/>
          <p:cNvSpPr txBox="1">
            <a:spLocks noChangeArrowheads="1"/>
          </p:cNvSpPr>
          <p:nvPr/>
        </p:nvSpPr>
        <p:spPr bwMode="auto">
          <a:xfrm>
            <a:off x="4932363" y="2349500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МАРШ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5610" name="Text Box 17"/>
          <p:cNvSpPr txBox="1">
            <a:spLocks noChangeArrowheads="1"/>
          </p:cNvSpPr>
          <p:nvPr/>
        </p:nvSpPr>
        <p:spPr bwMode="auto">
          <a:xfrm>
            <a:off x="5076825" y="3644900"/>
            <a:ext cx="1944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ГІМН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5611" name="Text Box 18"/>
          <p:cNvSpPr txBox="1">
            <a:spLocks noChangeArrowheads="1"/>
          </p:cNvSpPr>
          <p:nvPr/>
        </p:nvSpPr>
        <p:spPr bwMode="auto">
          <a:xfrm>
            <a:off x="5076825" y="4868863"/>
            <a:ext cx="194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ТУШ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/>
          <a:srcRect b="8571"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 l="2326" t="2857" r="2344" b="11428"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5" name="итальянская поль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2" descr="39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6900" y="771525"/>
            <a:ext cx="54102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 b="8571"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42"/>
          <p:cNvSpPr txBox="1">
            <a:spLocks noChangeArrowheads="1"/>
          </p:cNvSpPr>
          <p:nvPr/>
        </p:nvSpPr>
        <p:spPr bwMode="auto">
          <a:xfrm>
            <a:off x="1403350" y="1196975"/>
            <a:ext cx="7345363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5400" b="1">
                <a:solidFill>
                  <a:schemeClr val="bg1"/>
                </a:solidFill>
              </a:rPr>
              <a:t>ДЯКУЮ ЗА УВАГУ!</a:t>
            </a:r>
          </a:p>
          <a:p>
            <a:pPr>
              <a:spcBef>
                <a:spcPct val="50000"/>
              </a:spcBef>
            </a:pPr>
            <a:r>
              <a:rPr lang="uk-UA" sz="5400" b="1">
                <a:solidFill>
                  <a:schemeClr val="bg1"/>
                </a:solidFill>
              </a:rPr>
              <a:t>ВЕСЕЛИХ КАНІКУЛ!!!</a:t>
            </a:r>
            <a:endParaRPr lang="ru-RU" sz="5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 b="8571"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0" y="3333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>
                <a:solidFill>
                  <a:schemeClr val="bg1"/>
                </a:solidFill>
              </a:rPr>
              <a:t>СПИСОК ВИКОРИСТАНИХ ДЖЕРЕЛ: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1116013" y="1916113"/>
            <a:ext cx="684053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 sz="3200">
                <a:solidFill>
                  <a:schemeClr val="hlink"/>
                </a:solidFill>
                <a:hlinkClick r:id="rId3"/>
              </a:rPr>
              <a:t>http</a:t>
            </a:r>
            <a:r>
              <a:rPr lang="uk-UA" sz="3200">
                <a:solidFill>
                  <a:schemeClr val="hlink"/>
                </a:solidFill>
                <a:hlinkClick r:id="rId3"/>
              </a:rPr>
              <a:t>://</a:t>
            </a:r>
            <a:r>
              <a:rPr lang="en-US" sz="3200">
                <a:solidFill>
                  <a:schemeClr val="hlink"/>
                </a:solidFill>
                <a:hlinkClick r:id="rId3"/>
              </a:rPr>
              <a:t>pixelbrush</a:t>
            </a:r>
            <a:r>
              <a:rPr lang="uk-UA" sz="3200">
                <a:solidFill>
                  <a:schemeClr val="hlink"/>
                </a:solidFill>
                <a:hlinkClick r:id="rId3"/>
              </a:rPr>
              <a:t>.</a:t>
            </a:r>
            <a:r>
              <a:rPr lang="en-US" sz="3200">
                <a:solidFill>
                  <a:schemeClr val="hlink"/>
                </a:solidFill>
                <a:hlinkClick r:id="rId3"/>
              </a:rPr>
              <a:t>ru</a:t>
            </a:r>
            <a:r>
              <a:rPr lang="en-US" sz="3200">
                <a:solidFill>
                  <a:schemeClr val="hlink"/>
                </a:solidFill>
              </a:rPr>
              <a:t>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3600" u="sng">
                <a:solidFill>
                  <a:schemeClr val="hlink"/>
                </a:solidFill>
              </a:rPr>
              <a:t>http://www.vantunen.org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26035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36842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Об’єднання звуків у співзвуччя</a:t>
            </a:r>
            <a:r>
              <a:rPr lang="ru-RU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5" name="Text Box 16"/>
          <p:cNvSpPr txBox="1">
            <a:spLocks noChangeArrowheads="1"/>
          </p:cNvSpPr>
          <p:nvPr/>
        </p:nvSpPr>
        <p:spPr bwMode="auto">
          <a:xfrm>
            <a:off x="4932363" y="2133600"/>
            <a:ext cx="295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ГАРМОНІЯ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4346" name="Text Box 19"/>
          <p:cNvSpPr txBox="1">
            <a:spLocks noChangeArrowheads="1"/>
          </p:cNvSpPr>
          <p:nvPr/>
        </p:nvSpPr>
        <p:spPr bwMode="auto">
          <a:xfrm>
            <a:off x="5148263" y="3284538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ЛАД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4347" name="Text Box 20"/>
          <p:cNvSpPr txBox="1">
            <a:spLocks noChangeArrowheads="1"/>
          </p:cNvSpPr>
          <p:nvPr/>
        </p:nvSpPr>
        <p:spPr bwMode="auto">
          <a:xfrm>
            <a:off x="5148263" y="4508500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ІНТЕРВАЛ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3938" cy="1701800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Поліфонічний музичний твір, у якому всі голоси виконують одну мелодію, вступаючи по черзі.</a:t>
            </a:r>
            <a:r>
              <a:rPr lang="en-US" sz="28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800" i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9" name="Text Box 15"/>
          <p:cNvSpPr txBox="1">
            <a:spLocks noChangeArrowheads="1"/>
          </p:cNvSpPr>
          <p:nvPr/>
        </p:nvSpPr>
        <p:spPr bwMode="auto">
          <a:xfrm>
            <a:off x="5003800" y="2133600"/>
            <a:ext cx="2808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СОНАТА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5370" name="Text Box 16"/>
          <p:cNvSpPr txBox="1">
            <a:spLocks noChangeArrowheads="1"/>
          </p:cNvSpPr>
          <p:nvPr/>
        </p:nvSpPr>
        <p:spPr bwMode="auto">
          <a:xfrm>
            <a:off x="5148263" y="3284538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КАНОН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5371" name="Text Box 17"/>
          <p:cNvSpPr txBox="1">
            <a:spLocks noChangeArrowheads="1"/>
          </p:cNvSpPr>
          <p:nvPr/>
        </p:nvSpPr>
        <p:spPr bwMode="auto">
          <a:xfrm>
            <a:off x="5076825" y="4508500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СИМФОНІЯ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36842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3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2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Упорядковане чергування  музичних звуків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93" name="Text Box 17"/>
          <p:cNvSpPr txBox="1">
            <a:spLocks noChangeArrowheads="1"/>
          </p:cNvSpPr>
          <p:nvPr/>
        </p:nvSpPr>
        <p:spPr bwMode="auto">
          <a:xfrm>
            <a:off x="5003800" y="2133600"/>
            <a:ext cx="2376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ТЕМП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6394" name="Text Box 18"/>
          <p:cNvSpPr txBox="1">
            <a:spLocks noChangeArrowheads="1"/>
          </p:cNvSpPr>
          <p:nvPr/>
        </p:nvSpPr>
        <p:spPr bwMode="auto">
          <a:xfrm>
            <a:off x="5003800" y="3284538"/>
            <a:ext cx="3024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ТРИВАЛІСТЬ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6395" name="Text Box 19"/>
          <p:cNvSpPr txBox="1">
            <a:spLocks noChangeArrowheads="1"/>
          </p:cNvSpPr>
          <p:nvPr/>
        </p:nvSpPr>
        <p:spPr bwMode="auto">
          <a:xfrm>
            <a:off x="4932363" y="4437063"/>
            <a:ext cx="3024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РИТМ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179388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7792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4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Українські народні танці</a:t>
            </a:r>
            <a:endParaRPr lang="ru-RU" sz="4000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7" name="Text Box 16"/>
          <p:cNvSpPr txBox="1">
            <a:spLocks noChangeArrowheads="1"/>
          </p:cNvSpPr>
          <p:nvPr/>
        </p:nvSpPr>
        <p:spPr bwMode="auto">
          <a:xfrm>
            <a:off x="4716463" y="1844675"/>
            <a:ext cx="3529012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КОЗАЧОК, ЧУМАК,</a:t>
            </a:r>
            <a:endParaRPr lang="ru-RU" sz="24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КРИВИЙ ТАНЕЦЬ </a:t>
            </a:r>
            <a:endParaRPr lang="ru-RU" sz="2400" b="1">
              <a:solidFill>
                <a:srgbClr val="990000"/>
              </a:solidFill>
            </a:endParaRPr>
          </a:p>
        </p:txBody>
      </p:sp>
      <p:sp>
        <p:nvSpPr>
          <p:cNvPr id="17418" name="Text Box 19"/>
          <p:cNvSpPr txBox="1">
            <a:spLocks noChangeArrowheads="1"/>
          </p:cNvSpPr>
          <p:nvPr/>
        </p:nvSpPr>
        <p:spPr bwMode="auto">
          <a:xfrm>
            <a:off x="4716463" y="3068638"/>
            <a:ext cx="3529012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ХОРОВОД, ГОПАК, </a:t>
            </a:r>
          </a:p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ЗІРКА</a:t>
            </a:r>
            <a:endParaRPr lang="ru-RU" sz="2400" b="1">
              <a:solidFill>
                <a:srgbClr val="990000"/>
              </a:solidFill>
            </a:endParaRPr>
          </a:p>
        </p:txBody>
      </p:sp>
      <p:sp>
        <p:nvSpPr>
          <p:cNvPr id="17419" name="Text Box 20"/>
          <p:cNvSpPr txBox="1">
            <a:spLocks noChangeArrowheads="1"/>
          </p:cNvSpPr>
          <p:nvPr/>
        </p:nvSpPr>
        <p:spPr bwMode="auto">
          <a:xfrm>
            <a:off x="4716463" y="4292600"/>
            <a:ext cx="38877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990000"/>
                </a:solidFill>
              </a:rPr>
              <a:t>КОЛОМИЙКИ, КАД-РИЛЬ, КРАКОВ</a:t>
            </a:r>
            <a:r>
              <a:rPr lang="en-US" sz="2400" b="1">
                <a:solidFill>
                  <a:srgbClr val="990000"/>
                </a:solidFill>
              </a:rPr>
              <a:t>’</a:t>
            </a:r>
            <a:r>
              <a:rPr lang="uk-UA" sz="2400" b="1">
                <a:solidFill>
                  <a:srgbClr val="990000"/>
                </a:solidFill>
              </a:rPr>
              <a:t>ЯК, </a:t>
            </a:r>
            <a:endParaRPr lang="ru-RU" sz="24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550275" cy="1582738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5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Музикування без попередньої підготовки</a:t>
            </a:r>
            <a:endParaRPr lang="ru-RU" sz="4000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1" name="Text Box 16"/>
          <p:cNvSpPr txBox="1">
            <a:spLocks noChangeArrowheads="1"/>
          </p:cNvSpPr>
          <p:nvPr/>
        </p:nvSpPr>
        <p:spPr bwMode="auto">
          <a:xfrm>
            <a:off x="4932363" y="213360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8442" name="Text Box 17"/>
          <p:cNvSpPr txBox="1">
            <a:spLocks noChangeArrowheads="1"/>
          </p:cNvSpPr>
          <p:nvPr/>
        </p:nvSpPr>
        <p:spPr bwMode="auto">
          <a:xfrm>
            <a:off x="5003800" y="2133600"/>
            <a:ext cx="2808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ВАРІАЦІЇ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8443" name="Text Box 18"/>
          <p:cNvSpPr txBox="1">
            <a:spLocks noChangeArrowheads="1"/>
          </p:cNvSpPr>
          <p:nvPr/>
        </p:nvSpPr>
        <p:spPr bwMode="auto">
          <a:xfrm>
            <a:off x="4932363" y="3284538"/>
            <a:ext cx="3311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ІМПРОВІЗАЦІЯ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8444" name="Text Box 19"/>
          <p:cNvSpPr txBox="1">
            <a:spLocks noChangeArrowheads="1"/>
          </p:cNvSpPr>
          <p:nvPr/>
        </p:nvSpPr>
        <p:spPr bwMode="auto">
          <a:xfrm>
            <a:off x="4932363" y="4508500"/>
            <a:ext cx="28082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СОЛО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582738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6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Одноголосне вираження музичної думки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5" name="Text Box 17"/>
          <p:cNvSpPr txBox="1">
            <a:spLocks noChangeArrowheads="1"/>
          </p:cNvSpPr>
          <p:nvPr/>
        </p:nvSpPr>
        <p:spPr bwMode="auto">
          <a:xfrm>
            <a:off x="5003800" y="2133600"/>
            <a:ext cx="28082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СУПРОВІД</a:t>
            </a:r>
            <a:endParaRPr lang="ru-RU" sz="32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19466" name="Text Box 19"/>
          <p:cNvSpPr txBox="1">
            <a:spLocks noChangeArrowheads="1"/>
          </p:cNvSpPr>
          <p:nvPr/>
        </p:nvSpPr>
        <p:spPr bwMode="auto">
          <a:xfrm>
            <a:off x="5076825" y="3284538"/>
            <a:ext cx="2590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МЕЛОДІЯ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9467" name="Text Box 20"/>
          <p:cNvSpPr txBox="1">
            <a:spLocks noChangeArrowheads="1"/>
          </p:cNvSpPr>
          <p:nvPr/>
        </p:nvSpPr>
        <p:spPr bwMode="auto">
          <a:xfrm>
            <a:off x="5003800" y="45085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ФРАЗА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B85C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62877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7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«Забарвлення» звуку</a:t>
            </a:r>
            <a:r>
              <a:rPr lang="uk-UA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голосу або інструменту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500" y="4286250"/>
            <a:ext cx="4071938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9" name="Text Box 16"/>
          <p:cNvSpPr txBox="1">
            <a:spLocks noChangeArrowheads="1"/>
          </p:cNvSpPr>
          <p:nvPr/>
        </p:nvSpPr>
        <p:spPr bwMode="auto">
          <a:xfrm>
            <a:off x="5003800" y="2133600"/>
            <a:ext cx="252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ТЕМП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0490" name="Text Box 17"/>
          <p:cNvSpPr txBox="1">
            <a:spLocks noChangeArrowheads="1"/>
          </p:cNvSpPr>
          <p:nvPr/>
        </p:nvSpPr>
        <p:spPr bwMode="auto">
          <a:xfrm>
            <a:off x="5003800" y="3284538"/>
            <a:ext cx="252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ТЕМБР</a:t>
            </a:r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20491" name="Text Box 18"/>
          <p:cNvSpPr txBox="1">
            <a:spLocks noChangeArrowheads="1"/>
          </p:cNvSpPr>
          <p:nvPr/>
        </p:nvSpPr>
        <p:spPr bwMode="auto">
          <a:xfrm>
            <a:off x="5003800" y="4508500"/>
            <a:ext cx="252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>
                <a:solidFill>
                  <a:srgbClr val="990000"/>
                </a:solidFill>
              </a:rPr>
              <a:t>РИТМ</a:t>
            </a:r>
            <a:endParaRPr lang="ru-RU" sz="32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6842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ЗАПИТАННЯ</a:t>
            </a:r>
            <a:r>
              <a:rPr lang="ru-RU" sz="32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8</a:t>
            </a:r>
            <a: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Жіночі співочі голоси</a:t>
            </a:r>
            <a:r>
              <a:rPr lang="ru-RU" sz="4000" smtClean="0"/>
              <a:t> 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5" y="2143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2861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4143375" y="4500563"/>
            <a:ext cx="571500" cy="571500"/>
          </a:xfrm>
        </p:spPr>
      </p:pic>
      <p:sp>
        <p:nvSpPr>
          <p:cNvPr id="17" name="Прямоугольник 16"/>
          <p:cNvSpPr/>
          <p:nvPr/>
        </p:nvSpPr>
        <p:spPr>
          <a:xfrm>
            <a:off x="4000500" y="3071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00500" y="1928813"/>
            <a:ext cx="4071938" cy="9286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995738" y="4292600"/>
            <a:ext cx="4071937" cy="9286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13" name="Text Box 16"/>
          <p:cNvSpPr txBox="1">
            <a:spLocks noChangeArrowheads="1"/>
          </p:cNvSpPr>
          <p:nvPr/>
        </p:nvSpPr>
        <p:spPr bwMode="auto">
          <a:xfrm>
            <a:off x="4716463" y="220503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rgbClr val="990000"/>
                </a:solidFill>
              </a:rPr>
              <a:t>ДИСКАНТ, СОПРАНО, АЛЬТ</a:t>
            </a:r>
            <a:endParaRPr lang="ru-RU" b="1">
              <a:solidFill>
                <a:srgbClr val="990000"/>
              </a:solidFill>
            </a:endParaRPr>
          </a:p>
        </p:txBody>
      </p:sp>
      <p:sp>
        <p:nvSpPr>
          <p:cNvPr id="21514" name="Text Box 17"/>
          <p:cNvSpPr txBox="1">
            <a:spLocks noChangeArrowheads="1"/>
          </p:cNvSpPr>
          <p:nvPr/>
        </p:nvSpPr>
        <p:spPr bwMode="auto">
          <a:xfrm>
            <a:off x="4716463" y="3213100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rgbClr val="990000"/>
                </a:solidFill>
              </a:rPr>
              <a:t>СОПРАНО, БАРИТОН, КОНТРАЛЬТО</a:t>
            </a:r>
            <a:endParaRPr lang="ru-RU" b="1">
              <a:solidFill>
                <a:srgbClr val="990000"/>
              </a:solidFill>
            </a:endParaRPr>
          </a:p>
        </p:txBody>
      </p:sp>
      <p:sp>
        <p:nvSpPr>
          <p:cNvPr id="21515" name="Text Box 18"/>
          <p:cNvSpPr txBox="1">
            <a:spLocks noChangeArrowheads="1"/>
          </p:cNvSpPr>
          <p:nvPr/>
        </p:nvSpPr>
        <p:spPr bwMode="auto">
          <a:xfrm>
            <a:off x="4716463" y="4437063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rgbClr val="990000"/>
                </a:solidFill>
              </a:rPr>
              <a:t>КОНТРАЛЬТО, СОПРАНО, МЕЦО-СОПРАНО</a:t>
            </a:r>
            <a:endParaRPr lang="ru-RU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CF6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_tone_chime_d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075" grpId="0"/>
      <p:bldP spid="17" grpId="1" animBg="1"/>
      <p:bldP spid="1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</TotalTime>
  <Words>185</Words>
  <Application>Microsoft Office PowerPoint</Application>
  <PresentationFormat>Экран (4:3)</PresentationFormat>
  <Paragraphs>57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Слайд 1</vt:lpstr>
      <vt:lpstr>ЗАПИТАННЯ 1 Об’єднання звуків у співзвуччя </vt:lpstr>
      <vt:lpstr>ЗАПИТАННЯ 2 Поліфонічний музичний твір, у якому всі голоси виконують одну мелодію, вступаючи по черзі. </vt:lpstr>
      <vt:lpstr>ЗАПИТАННЯ 3 Упорядковане чергування  музичних звуків </vt:lpstr>
      <vt:lpstr>ЗАПИТАННЯ 4 Українські народні танці</vt:lpstr>
      <vt:lpstr>ЗАПИТАННЯ 5 Музикування без попередньої підготовки</vt:lpstr>
      <vt:lpstr>ЗАПИТАННЯ 6 Одноголосне вираження музичної думки </vt:lpstr>
      <vt:lpstr>ЗАПИТАННЯ 7 «Забарвлення» звуку голосу або інструменту </vt:lpstr>
      <vt:lpstr>ЗАПИТАННЯ 8 Жіночі співочі голоси </vt:lpstr>
      <vt:lpstr>ЗАПИТАННЯ 9 Хоровий спів без інструментального супроводу </vt:lpstr>
      <vt:lpstr>ЗАПИТАННЯ 10 Яка група музичних інструментів не входить до симфонічного оркестру?</vt:lpstr>
      <vt:lpstr>ЗАПИТАННЯ 11 Колектив музикантів, які виконують музичні твори на духових і ударних інструментах </vt:lpstr>
      <vt:lpstr>ЗАПИТАННЯ 12 Коротке музичне привітання, що виконується оркестром під час урочистих подій 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234</cp:revision>
  <dcterms:created xsi:type="dcterms:W3CDTF">2011-06-16T14:11:08Z</dcterms:created>
  <dcterms:modified xsi:type="dcterms:W3CDTF">2014-02-11T16:14:01Z</dcterms:modified>
</cp:coreProperties>
</file>