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  <p:sldId id="270" r:id="rId4"/>
    <p:sldId id="257" r:id="rId5"/>
    <p:sldId id="264" r:id="rId6"/>
    <p:sldId id="267" r:id="rId7"/>
    <p:sldId id="268" r:id="rId8"/>
    <p:sldId id="258" r:id="rId9"/>
    <p:sldId id="272" r:id="rId10"/>
    <p:sldId id="275" r:id="rId11"/>
    <p:sldId id="260" r:id="rId12"/>
    <p:sldId id="276" r:id="rId13"/>
    <p:sldId id="269" r:id="rId14"/>
    <p:sldId id="273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73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BB7D-1C63-4B40-897B-865892552BF1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E02549-E6F8-4773-9560-6AA5631C0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BB7D-1C63-4B40-897B-865892552BF1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2549-E6F8-4773-9560-6AA5631C0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BB7D-1C63-4B40-897B-865892552BF1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2549-E6F8-4773-9560-6AA5631C0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BB7D-1C63-4B40-897B-865892552BF1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E02549-E6F8-4773-9560-6AA5631C0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BB7D-1C63-4B40-897B-865892552BF1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2549-E6F8-4773-9560-6AA5631C0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BB7D-1C63-4B40-897B-865892552BF1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2549-E6F8-4773-9560-6AA5631C0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BB7D-1C63-4B40-897B-865892552BF1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CE02549-E6F8-4773-9560-6AA5631C0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BB7D-1C63-4B40-897B-865892552BF1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2549-E6F8-4773-9560-6AA5631C0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BB7D-1C63-4B40-897B-865892552BF1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2549-E6F8-4773-9560-6AA5631C0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BB7D-1C63-4B40-897B-865892552BF1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2549-E6F8-4773-9560-6AA5631C0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BB7D-1C63-4B40-897B-865892552BF1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2549-E6F8-4773-9560-6AA5631C0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88BB7D-1C63-4B40-897B-865892552BF1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E02549-E6F8-4773-9560-6AA5631C0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16" y="857232"/>
            <a:ext cx="84296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Види мистецтва </a:t>
            </a:r>
            <a:endParaRPr lang="uk-UA" sz="3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uk-UA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та специфіка </a:t>
            </a:r>
            <a:r>
              <a:rPr lang="uk-UA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художньо-образної </a:t>
            </a:r>
            <a:r>
              <a:rPr lang="uk-UA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мови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10477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643182"/>
            <a:ext cx="88112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002060"/>
                </a:solidFill>
              </a:rPr>
              <a:t>Тема уроку: </a:t>
            </a:r>
            <a:r>
              <a:rPr lang="uk-UA" sz="4800" b="1" dirty="0" smtClean="0">
                <a:solidFill>
                  <a:srgbClr val="002060"/>
                </a:solidFill>
              </a:rPr>
              <a:t>Мистецтво - </a:t>
            </a:r>
          </a:p>
          <a:p>
            <a:pPr algn="ctr"/>
            <a:r>
              <a:rPr lang="uk-UA" sz="4800" b="1" dirty="0" smtClean="0">
                <a:solidFill>
                  <a:srgbClr val="002060"/>
                </a:solidFill>
              </a:rPr>
              <a:t> основа художньої культури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285728"/>
            <a:ext cx="15023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 1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Закріплення вивченого матеріалу</a:t>
            </a:r>
            <a:br>
              <a:rPr lang="uk-UA" sz="2800" b="1" dirty="0" smtClean="0">
                <a:solidFill>
                  <a:srgbClr val="7030A0"/>
                </a:solidFill>
              </a:rPr>
            </a:br>
            <a:r>
              <a:rPr lang="uk-UA" sz="2800" b="1" dirty="0" smtClean="0">
                <a:solidFill>
                  <a:srgbClr val="7030A0"/>
                </a:solidFill>
              </a:rPr>
              <a:t>Колективна </a:t>
            </a:r>
            <a:r>
              <a:rPr lang="uk-UA" sz="2800" b="1" dirty="0" smtClean="0">
                <a:solidFill>
                  <a:srgbClr val="7030A0"/>
                </a:solidFill>
              </a:rPr>
              <a:t>робота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2800" b="1" i="1" dirty="0" smtClean="0">
                <a:solidFill>
                  <a:srgbClr val="0070C0"/>
                </a:solidFill>
              </a:rPr>
              <a:t>Завдання: </a:t>
            </a:r>
            <a:r>
              <a:rPr lang="uk-UA" sz="2400" i="1" dirty="0" smtClean="0"/>
              <a:t>з</a:t>
            </a:r>
            <a:r>
              <a:rPr lang="uk-UA" sz="2400" dirty="0" smtClean="0"/>
              <a:t>аповніть таблицю, визначивши мову різних видів мистецтва.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2714620"/>
          <a:ext cx="8215370" cy="3337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107685"/>
                <a:gridCol w="4107685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     Вид мистецтва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Мова мистецтва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  Живопис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Колір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  Скульптура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  Музика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  Танець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  Театр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  Архітектура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  Кіно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  Графіка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472" y="-285776"/>
            <a:ext cx="464343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Кросворд      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642918"/>
            <a:ext cx="5477308" cy="3929090"/>
          </a:xfrm>
          <a:prstGeom prst="verticalScroll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5720" y="1041023"/>
            <a:ext cx="4143372" cy="58169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51100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Відтворення світу через звукоінтонацію.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51100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2. Відтворення світу в літературі відбувається за допомогою ...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51100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3. Відтворення світу через об'ємно-просторові форми.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51100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4. Відтворення світу через втілення драматичними акторами ідей,</a:t>
            </a:r>
            <a:b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емоцій.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51100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5. Відтворення світу через втілення гімнастами, жонглерами,</a:t>
            </a:r>
            <a:b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клоунами та іншими акторами емоцій, сили, майстерності.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51100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6. Відтворення світу через пластичне відтворення образів у об'ємі.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51100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7. Відтворення сюжету за допомогою кольору.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51100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8. Відтворення світу через втілення акторами думок, ідей, почуття,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51100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подій з життя.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51100" algn="l"/>
              </a:tabLst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4786322"/>
            <a:ext cx="5072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51100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863D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Віднайди правильні відповіді і впиши в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51100" algn="l"/>
              </a:tabLst>
            </a:pPr>
            <a:r>
              <a:rPr lang="uk-UA" b="1" dirty="0" smtClean="0">
                <a:solidFill>
                  <a:srgbClr val="00863D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863D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поданий кросворд.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863D"/>
              </a:solidFill>
              <a:effectLst/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51100" algn="l"/>
              </a:tabLst>
            </a:pP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Цирк.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Музика.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51100" algn="l"/>
              </a:tabLst>
            </a:pP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Архітектура.	Театр.</a:t>
            </a:r>
            <a:b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Слова.	Кіно.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51100" algn="l"/>
              </a:tabLst>
            </a:pP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Скульптура.	Живопис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i="1" dirty="0" smtClean="0">
                <a:solidFill>
                  <a:srgbClr val="7030A0"/>
                </a:solidFill>
              </a:rPr>
              <a:t>Закріплення вивченого матеріалу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54162"/>
            <a:ext cx="8358246" cy="4525963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uk-UA" sz="2800" dirty="0" smtClean="0">
                <a:cs typeface="Times New Roman" pitchFamily="18" charset="0"/>
              </a:rPr>
              <a:t>До якого виду мистецтва належить робота І.Шишкіна </a:t>
            </a:r>
            <a:r>
              <a:rPr lang="uk-UA" sz="2800" dirty="0" err="1" smtClean="0">
                <a:cs typeface="Times New Roman" pitchFamily="18" charset="0"/>
              </a:rPr>
              <a:t>“На</a:t>
            </a:r>
            <a:r>
              <a:rPr lang="uk-UA" sz="2800" dirty="0" smtClean="0">
                <a:cs typeface="Times New Roman" pitchFamily="18" charset="0"/>
              </a:rPr>
              <a:t> півночі </a:t>
            </a:r>
            <a:r>
              <a:rPr lang="uk-UA" sz="2800" dirty="0" err="1" smtClean="0">
                <a:cs typeface="Times New Roman" pitchFamily="18" charset="0"/>
              </a:rPr>
              <a:t>дикій”</a:t>
            </a:r>
            <a:r>
              <a:rPr lang="uk-UA" sz="2800" dirty="0" smtClean="0">
                <a:cs typeface="Times New Roman" pitchFamily="18" charset="0"/>
              </a:rPr>
              <a:t>?</a:t>
            </a:r>
            <a:r>
              <a:rPr lang="ru-RU" sz="2800" dirty="0" smtClean="0">
                <a:cs typeface="Times New Roman" pitchFamily="18" charset="0"/>
              </a:rPr>
              <a:t> (</a:t>
            </a:r>
            <a:r>
              <a:rPr lang="ru-RU" sz="2800" dirty="0" err="1" smtClean="0">
                <a:cs typeface="Times New Roman" pitchFamily="18" charset="0"/>
              </a:rPr>
              <a:t>Демонструється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 err="1" smtClean="0">
                <a:cs typeface="Times New Roman" pitchFamily="18" charset="0"/>
              </a:rPr>
              <a:t>репродукція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 err="1" smtClean="0">
                <a:cs typeface="Times New Roman" pitchFamily="18" charset="0"/>
              </a:rPr>
              <a:t>картини</a:t>
            </a:r>
            <a:r>
              <a:rPr lang="ru-RU" sz="2800" dirty="0" smtClean="0">
                <a:cs typeface="Times New Roman" pitchFamily="18" charset="0"/>
              </a:rPr>
              <a:t>). </a:t>
            </a:r>
            <a:r>
              <a:rPr lang="ru-RU" sz="2800" dirty="0" err="1" smtClean="0">
                <a:cs typeface="Times New Roman" pitchFamily="18" charset="0"/>
              </a:rPr>
              <a:t>Що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 err="1" smtClean="0">
                <a:cs typeface="Times New Roman" pitchFamily="18" charset="0"/>
              </a:rPr>
              <a:t>зображено</a:t>
            </a:r>
            <a:r>
              <a:rPr lang="ru-RU" sz="2800" dirty="0" smtClean="0">
                <a:cs typeface="Times New Roman" pitchFamily="18" charset="0"/>
              </a:rPr>
              <a:t> на </a:t>
            </a:r>
            <a:r>
              <a:rPr lang="ru-RU" sz="2800" dirty="0" err="1" smtClean="0">
                <a:cs typeface="Times New Roman" pitchFamily="18" charset="0"/>
              </a:rPr>
              <a:t>картині</a:t>
            </a:r>
            <a:r>
              <a:rPr lang="ru-RU" sz="2800" dirty="0" smtClean="0">
                <a:cs typeface="Times New Roman" pitchFamily="18" charset="0"/>
              </a:rPr>
              <a:t>? За </a:t>
            </a:r>
            <a:r>
              <a:rPr lang="ru-RU" sz="2800" dirty="0" err="1" smtClean="0">
                <a:cs typeface="Times New Roman" pitchFamily="18" charset="0"/>
              </a:rPr>
              <a:t>допомогою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 err="1" smtClean="0">
                <a:cs typeface="Times New Roman" pitchFamily="18" charset="0"/>
              </a:rPr>
              <a:t>чого</a:t>
            </a:r>
            <a:r>
              <a:rPr lang="ru-RU" sz="2800" dirty="0" smtClean="0">
                <a:cs typeface="Times New Roman" pitchFamily="18" charset="0"/>
              </a:rPr>
              <a:t> створено </a:t>
            </a:r>
            <a:r>
              <a:rPr lang="ru-RU" sz="2800" dirty="0" err="1" smtClean="0">
                <a:cs typeface="Times New Roman" pitchFamily="18" charset="0"/>
              </a:rPr>
              <a:t>художній</a:t>
            </a:r>
            <a:r>
              <a:rPr lang="ru-RU" sz="2800" dirty="0" smtClean="0">
                <a:cs typeface="Times New Roman" pitchFamily="18" charset="0"/>
              </a:rPr>
              <a:t> образ?</a:t>
            </a:r>
          </a:p>
          <a:p>
            <a:pPr algn="just">
              <a:buFont typeface="Wingdings" pitchFamily="2" charset="2"/>
              <a:buChar char="v"/>
            </a:pPr>
            <a:r>
              <a:rPr lang="uk-UA" sz="2800" dirty="0" smtClean="0">
                <a:cs typeface="Times New Roman" pitchFamily="18" charset="0"/>
              </a:rPr>
              <a:t>Чи є співзвучними твори </a:t>
            </a:r>
            <a:r>
              <a:rPr lang="uk-UA" sz="2800" dirty="0" err="1" smtClean="0">
                <a:cs typeface="Times New Roman" pitchFamily="18" charset="0"/>
              </a:rPr>
              <a:t>“На</a:t>
            </a:r>
            <a:r>
              <a:rPr lang="uk-UA" sz="2800" dirty="0" smtClean="0">
                <a:cs typeface="Times New Roman" pitchFamily="18" charset="0"/>
              </a:rPr>
              <a:t> півночі </a:t>
            </a:r>
            <a:r>
              <a:rPr lang="uk-UA" sz="2800" dirty="0" err="1" smtClean="0">
                <a:cs typeface="Times New Roman" pitchFamily="18" charset="0"/>
              </a:rPr>
              <a:t>дикій”</a:t>
            </a:r>
            <a:r>
              <a:rPr lang="uk-UA" sz="2800" dirty="0" smtClean="0">
                <a:cs typeface="Times New Roman" pitchFamily="18" charset="0"/>
              </a:rPr>
              <a:t> І.Шишкіна та </a:t>
            </a:r>
            <a:r>
              <a:rPr lang="uk-UA" sz="2800" dirty="0" err="1" smtClean="0">
                <a:cs typeface="Times New Roman" pitchFamily="18" charset="0"/>
              </a:rPr>
              <a:t>“Зима”</a:t>
            </a:r>
            <a:r>
              <a:rPr lang="uk-UA" sz="2800" dirty="0" smtClean="0">
                <a:cs typeface="Times New Roman" pitchFamily="18" charset="0"/>
              </a:rPr>
              <a:t> А.</a:t>
            </a:r>
            <a:r>
              <a:rPr lang="uk-UA" sz="2800" dirty="0" err="1" smtClean="0">
                <a:cs typeface="Times New Roman" pitchFamily="18" charset="0"/>
              </a:rPr>
              <a:t>Вівальді</a:t>
            </a:r>
            <a:r>
              <a:rPr lang="uk-UA" sz="2800" dirty="0" smtClean="0">
                <a:cs typeface="Times New Roman" pitchFamily="18" charset="0"/>
              </a:rPr>
              <a:t>? (Звучить в запису).</a:t>
            </a:r>
          </a:p>
          <a:p>
            <a:pPr algn="just">
              <a:buFont typeface="Wingdings" pitchFamily="2" charset="2"/>
              <a:buChar char="v"/>
            </a:pPr>
            <a:r>
              <a:rPr lang="uk-UA" sz="2800" dirty="0" smtClean="0">
                <a:cs typeface="Times New Roman" pitchFamily="18" charset="0"/>
              </a:rPr>
              <a:t>Який вид мистецтва наближається до скульптури? Що спільного? Чим різняться?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1000132"/>
          </a:xfrm>
        </p:spPr>
        <p:txBody>
          <a:bodyPr>
            <a:normAutofit/>
          </a:bodyPr>
          <a:lstStyle/>
          <a:p>
            <a:pPr algn="ctr"/>
            <a:r>
              <a:rPr lang="uk-UA" sz="4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Домашнє завдання</a:t>
            </a:r>
            <a:endParaRPr lang="ru-RU" sz="44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277151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27146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28992" y="1928802"/>
            <a:ext cx="52149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uk-UA" sz="3200" dirty="0" smtClean="0">
                <a:cs typeface="Times New Roman" pitchFamily="18" charset="0"/>
              </a:rPr>
              <a:t>Визначити призначення мистецтва.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uk-UA" sz="3200" dirty="0" smtClean="0">
                <a:cs typeface="Times New Roman" pitchFamily="18" charset="0"/>
              </a:rPr>
              <a:t>Чим зумовлене розмаїття видів мистецтва й чому кожен із них потрібен людині?</a:t>
            </a:r>
          </a:p>
          <a:p>
            <a:pPr marL="342900" indent="-342900" algn="just">
              <a:buAutoNum type="arabicPeriod"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5626" t="26180" r="15618" b="50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5143512"/>
            <a:ext cx="8220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Дякую за роботу. На все добре!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Використана література: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uk-UA" sz="2800" i="1" dirty="0" smtClean="0"/>
              <a:t>Климова Л.В. </a:t>
            </a:r>
            <a:r>
              <a:rPr lang="uk-UA" sz="2800" dirty="0" smtClean="0"/>
              <a:t>Художня культура. 9 клас. </a:t>
            </a:r>
            <a:r>
              <a:rPr lang="uk-UA" sz="2800" dirty="0" err="1" smtClean="0"/>
              <a:t>Навч</a:t>
            </a:r>
            <a:r>
              <a:rPr lang="uk-UA" sz="2800" dirty="0" smtClean="0"/>
              <a:t>. </a:t>
            </a:r>
            <a:r>
              <a:rPr lang="uk-UA" sz="2800" dirty="0" err="1" smtClean="0"/>
              <a:t>посіб</a:t>
            </a:r>
            <a:r>
              <a:rPr lang="uk-UA" sz="2800" dirty="0" smtClean="0"/>
              <a:t>. – К.: Літера,2009. – 159 с.</a:t>
            </a:r>
          </a:p>
          <a:p>
            <a:pPr>
              <a:buFont typeface="Wingdings" pitchFamily="2" charset="2"/>
              <a:buChar char="q"/>
            </a:pPr>
            <a:r>
              <a:rPr lang="uk-UA" sz="2800" i="1" dirty="0" smtClean="0"/>
              <a:t>Санаєва Г.І</a:t>
            </a:r>
            <a:r>
              <a:rPr lang="uk-UA" sz="2800" dirty="0" smtClean="0"/>
              <a:t>. Усі уроки художньої культури. 9 клас. – Х.: Основа, 2011. – 271 с.</a:t>
            </a:r>
          </a:p>
          <a:p>
            <a:pPr>
              <a:buFont typeface="Wingdings" pitchFamily="2" charset="2"/>
              <a:buChar char="q"/>
            </a:pPr>
            <a:r>
              <a:rPr lang="uk-UA" sz="2800" i="1" dirty="0" smtClean="0"/>
              <a:t>Масол Л.М., Гайдамака О.В. </a:t>
            </a:r>
            <a:r>
              <a:rPr lang="uk-UA" sz="2800" dirty="0" smtClean="0"/>
              <a:t>Художня культура. Тематичні розробки уроків. 9 клас. – Х.: Ранок, 2009. – 316 с.</a:t>
            </a:r>
          </a:p>
          <a:p>
            <a:pPr>
              <a:buFont typeface="Wingdings" pitchFamily="2" charset="2"/>
              <a:buChar char="q"/>
            </a:pPr>
            <a:r>
              <a:rPr lang="uk-UA" sz="2800" i="1" dirty="0" smtClean="0"/>
              <a:t>Климова Л.В. </a:t>
            </a:r>
            <a:r>
              <a:rPr lang="uk-UA" sz="2800" dirty="0" smtClean="0"/>
              <a:t>Художня культура. Альбом-посібник. 9 клас  – Х.: Ранок, 2010. – 72 с.</a:t>
            </a:r>
          </a:p>
          <a:p>
            <a:pPr>
              <a:buFont typeface="Wingdings" pitchFamily="2" charset="2"/>
              <a:buChar char="q"/>
            </a:pPr>
            <a:r>
              <a:rPr lang="uk-UA" sz="2800" i="1" dirty="0" smtClean="0"/>
              <a:t>Трач С.К. </a:t>
            </a:r>
            <a:r>
              <a:rPr lang="uk-UA" sz="2800" dirty="0" smtClean="0"/>
              <a:t>Художня культура. Альбом-посібник.</a:t>
            </a:r>
          </a:p>
          <a:p>
            <a:pPr>
              <a:buNone/>
            </a:pPr>
            <a:r>
              <a:rPr lang="uk-UA" sz="2800" dirty="0" smtClean="0"/>
              <a:t>    9 клас  – Тернопіль: Богдан, 2009. – 64 с.</a:t>
            </a:r>
          </a:p>
          <a:p>
            <a:pPr>
              <a:buFont typeface="Wingdings" pitchFamily="2" charset="2"/>
              <a:buChar char="q"/>
            </a:pPr>
            <a:endParaRPr lang="uk-UA" sz="2800" dirty="0" smtClean="0"/>
          </a:p>
          <a:p>
            <a:pPr>
              <a:buFontTx/>
              <a:buChar char="-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                               </a:t>
            </a:r>
            <a:r>
              <a:rPr lang="uk-UA" b="1" dirty="0" smtClean="0">
                <a:solidFill>
                  <a:srgbClr val="7030A0"/>
                </a:solidFill>
              </a:rPr>
              <a:t>Мета уроку:</a:t>
            </a: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54162"/>
            <a:ext cx="8215370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uk-UA" sz="3500" dirty="0" smtClean="0">
                <a:solidFill>
                  <a:srgbClr val="0070C0"/>
                </a:solidFill>
                <a:latin typeface="Franklin Gothic Medium" pitchFamily="34" charset="0"/>
                <a:cs typeface="Calibri" pitchFamily="34" charset="0"/>
              </a:rPr>
              <a:t>ознайомити учнів із видами мистецтва та специфікою художньо-образної мови кожного з видів;</a:t>
            </a:r>
          </a:p>
          <a:p>
            <a:pPr>
              <a:buFont typeface="Wingdings" pitchFamily="2" charset="2"/>
              <a:buChar char="v"/>
            </a:pPr>
            <a:r>
              <a:rPr lang="uk-UA" sz="3500" dirty="0" smtClean="0">
                <a:solidFill>
                  <a:srgbClr val="0070C0"/>
                </a:solidFill>
                <a:latin typeface="Franklin Gothic Medium" pitchFamily="34" charset="0"/>
                <a:cs typeface="Calibri" pitchFamily="34" charset="0"/>
              </a:rPr>
              <a:t>учити класифікувати мистецтва за видами;</a:t>
            </a:r>
            <a:br>
              <a:rPr lang="uk-UA" sz="3500" dirty="0" smtClean="0">
                <a:solidFill>
                  <a:srgbClr val="0070C0"/>
                </a:solidFill>
                <a:latin typeface="Franklin Gothic Medium" pitchFamily="34" charset="0"/>
                <a:cs typeface="Calibri" pitchFamily="34" charset="0"/>
              </a:rPr>
            </a:br>
            <a:r>
              <a:rPr lang="uk-UA" sz="3500" dirty="0" smtClean="0">
                <a:solidFill>
                  <a:srgbClr val="0070C0"/>
                </a:solidFill>
                <a:latin typeface="Franklin Gothic Medium" pitchFamily="34" charset="0"/>
                <a:cs typeface="Calibri" pitchFamily="34" charset="0"/>
              </a:rPr>
              <a:t>ознайомити з поняттям художній образ ”; </a:t>
            </a:r>
          </a:p>
          <a:p>
            <a:pPr>
              <a:buFont typeface="Wingdings" pitchFamily="2" charset="2"/>
              <a:buChar char="v"/>
            </a:pPr>
            <a:r>
              <a:rPr lang="uk-UA" sz="3500" dirty="0" smtClean="0">
                <a:solidFill>
                  <a:srgbClr val="0070C0"/>
                </a:solidFill>
                <a:latin typeface="Franklin Gothic Medium" pitchFamily="34" charset="0"/>
                <a:cs typeface="Calibri" pitchFamily="34" charset="0"/>
              </a:rPr>
              <a:t>розглянути, як впливає мистецтво на людину, як у мистецьких творах відображується образ світу та образ людини;</a:t>
            </a:r>
          </a:p>
          <a:p>
            <a:pPr>
              <a:buFont typeface="Wingdings" pitchFamily="2" charset="2"/>
              <a:buChar char="v"/>
            </a:pPr>
            <a:r>
              <a:rPr lang="uk-UA" sz="3500" dirty="0" smtClean="0">
                <a:solidFill>
                  <a:srgbClr val="0070C0"/>
                </a:solidFill>
                <a:latin typeface="Franklin Gothic Medium" pitchFamily="34" charset="0"/>
                <a:cs typeface="Calibri" pitchFamily="34" charset="0"/>
              </a:rPr>
              <a:t> вчити сприймати та аналізувати мистецькі твори;</a:t>
            </a:r>
          </a:p>
          <a:p>
            <a:pPr>
              <a:buFont typeface="Wingdings" pitchFamily="2" charset="2"/>
              <a:buChar char="v"/>
            </a:pPr>
            <a:r>
              <a:rPr lang="uk-UA" sz="3500" dirty="0" smtClean="0">
                <a:solidFill>
                  <a:srgbClr val="0070C0"/>
                </a:solidFill>
                <a:latin typeface="Franklin Gothic Medium" pitchFamily="34" charset="0"/>
                <a:cs typeface="Calibri" pitchFamily="34" charset="0"/>
              </a:rPr>
              <a:t>виховувати почуття прекрасного, стійкий інтерес і поважне ставлення  до  </a:t>
            </a:r>
            <a:r>
              <a:rPr lang="ru-RU" sz="3500" dirty="0" smtClean="0">
                <a:solidFill>
                  <a:srgbClr val="0070C0"/>
                </a:solidFill>
                <a:latin typeface="Franklin Gothic Medium" pitchFamily="34" charset="0"/>
                <a:cs typeface="Calibri" pitchFamily="34" charset="0"/>
              </a:rPr>
              <a:t>надбань світового мистецтва.</a:t>
            </a:r>
            <a:endParaRPr lang="ru-RU" sz="3500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6158" y="0"/>
            <a:ext cx="5757842" cy="1643074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haroni" pitchFamily="2" charset="-79"/>
              </a:rPr>
              <a:t/>
            </a:r>
            <a:br>
              <a:rPr lang="uk-UA" sz="28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haroni" pitchFamily="2" charset="-79"/>
              </a:rPr>
            </a:br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haroni" pitchFamily="2" charset="-79"/>
              </a:rPr>
              <a:t>Мистецтво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haroni" pitchFamily="2" charset="-79"/>
              </a:rPr>
              <a:t>для кожної людини є такою ж потребою, як їжа і питво.</a:t>
            </a:r>
            <a:r>
              <a:rPr lang="uk-UA" sz="2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uk-UA" sz="2800" dirty="0" smtClean="0">
                <a:latin typeface="Calibri" pitchFamily="34" charset="0"/>
                <a:cs typeface="Calibri" pitchFamily="34" charset="0"/>
              </a:rPr>
            </a:b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                                </a:t>
            </a:r>
            <a:br>
              <a:rPr lang="uk-UA" sz="2200" dirty="0" smtClean="0">
                <a:latin typeface="Calibri" pitchFamily="34" charset="0"/>
                <a:cs typeface="Calibri" pitchFamily="34" charset="0"/>
              </a:rPr>
            </a:br>
            <a:r>
              <a:rPr lang="uk-UA" sz="2200" b="1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                                                       Ф.Достоєвський       </a:t>
            </a:r>
            <a:endParaRPr lang="ru-RU" sz="2200" b="1" i="1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Мистецтво</a:t>
            </a:r>
            <a:r>
              <a:rPr lang="uk-UA" dirty="0" smtClean="0"/>
              <a:t> - це особлива форма суспільної свідомості і творчої діяльності людини; відображення дійсності за допомогою художніх образів.</a:t>
            </a:r>
          </a:p>
          <a:p>
            <a:pPr>
              <a:buNone/>
            </a:pP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Митцем</a:t>
            </a:r>
            <a:r>
              <a:rPr lang="uk-UA" dirty="0" smtClean="0"/>
              <a:t> називають людину, яка працює в одному з видів мистецтва.                                     </a:t>
            </a:r>
            <a:endParaRPr lang="ru-RU" dirty="0"/>
          </a:p>
        </p:txBody>
      </p:sp>
      <p:pic>
        <p:nvPicPr>
          <p:cNvPr id="4" name="Рисунок 3" descr="http://savepic.net/105333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143512"/>
            <a:ext cx="3584121" cy="130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428596" y="285728"/>
            <a:ext cx="7000924" cy="3000396"/>
          </a:xfrm>
          <a:prstGeom prst="cloudCallout">
            <a:avLst>
              <a:gd name="adj1" fmla="val -68669"/>
              <a:gd name="adj2" fmla="val 133194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Down">
              <a:avLst/>
            </a:prstTxWarp>
          </a:bodyPr>
          <a:lstStyle/>
          <a:p>
            <a:pPr algn="ctr"/>
            <a:r>
              <a:rPr lang="uk-UA" sz="28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Види і мова мистецтва, їхня класифікація</a:t>
            </a:r>
            <a:endParaRPr lang="ru-RU" sz="2800" b="1" i="1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1428728" y="4000504"/>
            <a:ext cx="2500330" cy="125559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Часові</a:t>
            </a:r>
          </a:p>
          <a:p>
            <a:pPr algn="ctr"/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(слухові</a:t>
            </a:r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4214810" y="4714884"/>
            <a:ext cx="2714644" cy="14287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Просторові </a:t>
            </a:r>
          </a:p>
          <a:p>
            <a:pPr algn="ctr"/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(зорові)</a:t>
            </a:r>
            <a:endParaRPr lang="ru-RU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6357950" y="2571744"/>
            <a:ext cx="2786050" cy="150019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Просторо-</a:t>
            </a:r>
            <a:endParaRPr lang="uk-UA" sz="2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во-часові</a:t>
            </a:r>
          </a:p>
          <a:p>
            <a:pPr algn="ctr"/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(змішані)</a:t>
            </a:r>
            <a:endParaRPr lang="ru-RU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Просторові  (зорові)</a:t>
            </a:r>
            <a:b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Існують у просторі; в обмеженому об'ємі  необмежений час</a:t>
            </a:r>
            <a:endParaRPr lang="ru-RU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26830" t="30228" r="56785" b="33556"/>
          <a:stretch>
            <a:fillRect/>
          </a:stretch>
        </p:blipFill>
        <p:spPr bwMode="auto">
          <a:xfrm>
            <a:off x="214282" y="1214422"/>
            <a:ext cx="2928926" cy="310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42733" t="30228" r="37990" b="33556"/>
          <a:stretch>
            <a:fillRect/>
          </a:stretch>
        </p:blipFill>
        <p:spPr bwMode="auto">
          <a:xfrm>
            <a:off x="2643174" y="4214818"/>
            <a:ext cx="2936869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26830" t="65438" r="56655"/>
          <a:stretch>
            <a:fillRect/>
          </a:stretch>
        </p:blipFill>
        <p:spPr bwMode="auto">
          <a:xfrm>
            <a:off x="3286116" y="1000108"/>
            <a:ext cx="2786082" cy="316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30000"/>
          </a:blip>
          <a:srcRect l="43215" t="66225" r="40126"/>
          <a:stretch>
            <a:fillRect/>
          </a:stretch>
        </p:blipFill>
        <p:spPr bwMode="auto">
          <a:xfrm>
            <a:off x="5857884" y="2857496"/>
            <a:ext cx="3071834" cy="337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Часові  (слухові)</a:t>
            </a:r>
            <a:b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Існують обмежений час, не маючи просторового носія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1063" t="30310" r="74782" b="34305"/>
          <a:stretch>
            <a:fillRect/>
          </a:stretch>
        </p:blipFill>
        <p:spPr bwMode="auto">
          <a:xfrm>
            <a:off x="357158" y="1357298"/>
            <a:ext cx="426143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</a:blip>
          <a:srcRect l="1500" t="65597" r="74625"/>
          <a:stretch>
            <a:fillRect/>
          </a:stretch>
        </p:blipFill>
        <p:spPr bwMode="auto">
          <a:xfrm>
            <a:off x="4643438" y="3143248"/>
            <a:ext cx="4214842" cy="329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1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428736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1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072074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Просторово-часові  (змішані)</a:t>
            </a:r>
            <a:b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Існують обмежений час і мають просторових носіїв – артистів, декораторів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63959" t="30634" r="19278" b="32812"/>
          <a:stretch>
            <a:fillRect/>
          </a:stretch>
        </p:blipFill>
        <p:spPr bwMode="auto">
          <a:xfrm>
            <a:off x="428596" y="1214422"/>
            <a:ext cx="2643206" cy="276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80634" t="29990" r="525" b="33707"/>
          <a:stretch>
            <a:fillRect/>
          </a:stretch>
        </p:blipFill>
        <p:spPr bwMode="auto">
          <a:xfrm>
            <a:off x="6143604" y="1285860"/>
            <a:ext cx="3000396" cy="313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l="63924" t="66293" r="19366"/>
          <a:stretch>
            <a:fillRect/>
          </a:stretch>
        </p:blipFill>
        <p:spPr bwMode="auto">
          <a:xfrm>
            <a:off x="3214678" y="2428868"/>
            <a:ext cx="2857520" cy="312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80634" t="66293" r="1382"/>
          <a:stretch>
            <a:fillRect/>
          </a:stretch>
        </p:blipFill>
        <p:spPr bwMode="auto">
          <a:xfrm>
            <a:off x="642910" y="4097452"/>
            <a:ext cx="2714644" cy="276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000636"/>
            <a:ext cx="183515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-214346" y="0"/>
            <a:ext cx="9644130" cy="764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580" tIns="539580" rIns="576081" bIns="61258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84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ожен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із цих видів мистецтва має свої виражальні можливості, та інколи позичає їх іншому. Наприклад, графіка, специфічним засобом виразності якої є лінія, рисунок, інколи "запозичує" у живопису колір; хореографія, будучи мистецтвом пластичного руху, застосовує пластичну виразність скульптури. </a:t>
            </a:r>
          </a:p>
          <a:p>
            <a:pPr marL="0" marR="0" lvl="0" indent="1984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Взаємовплив різних видів мистецтва часто зумовлює виникнення дуже цікавих творів. Наприклад, відомий літературний твір М.Гоголя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“Тарас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Бульба”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став основою створення шедеврів художнього, музичного, театрального й кінематографічного мистецтв. Але композитор, письменник, скульптор, художник висловлюють свої враження кожен своєю мовою.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98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uk-U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8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14290"/>
            <a:ext cx="872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uk-UA" sz="54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NA00697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6215082"/>
            <a:ext cx="5940425" cy="46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71678"/>
            <a:ext cx="7786742" cy="838200"/>
          </a:xfrm>
        </p:spPr>
        <p:txBody>
          <a:bodyPr>
            <a:noAutofit/>
          </a:bodyPr>
          <a:lstStyle/>
          <a:p>
            <a:pPr algn="just"/>
            <a:r>
              <a:rPr lang="uk-UA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Художній образ </a:t>
            </a:r>
            <a:r>
              <a:rPr lang="uk-UA" sz="3200" dirty="0" smtClean="0"/>
              <a:t>– особливий спосіб відображення життя, який поєднує реальний світ і творчий задум митця. Він характерний лише для мистецтва.</a:t>
            </a:r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643314"/>
            <a:ext cx="2143125" cy="21431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14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786322"/>
            <a:ext cx="41608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537</TotalTime>
  <Words>524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                               Мета уроку: </vt:lpstr>
      <vt:lpstr> Мистецтво для кожної людини є такою ж потребою, як їжа і питво.                                                                                                  Ф.Достоєвський       </vt:lpstr>
      <vt:lpstr>Слайд 4</vt:lpstr>
      <vt:lpstr>Просторові  (зорові) Існують у просторі; в обмеженому об'ємі  необмежений час</vt:lpstr>
      <vt:lpstr>Часові  (слухові) Існують обмежений час, не маючи просторового носія</vt:lpstr>
      <vt:lpstr> Просторово-часові  (змішані) Існують обмежений час і мають просторових носіїв – артистів, декораторів </vt:lpstr>
      <vt:lpstr>Слайд 8</vt:lpstr>
      <vt:lpstr>Художній образ – особливий спосіб відображення життя, який поєднує реальний світ і творчий задум митця. Він характерний лише для мистецтва.</vt:lpstr>
      <vt:lpstr>Закріплення вивченого матеріалу Колективна робота</vt:lpstr>
      <vt:lpstr>Слайд 11</vt:lpstr>
      <vt:lpstr>Закріплення вивченого матеріалу</vt:lpstr>
      <vt:lpstr>Домашнє завдання</vt:lpstr>
      <vt:lpstr>Слайд 14</vt:lpstr>
      <vt:lpstr>             Використана література: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Дмитрий Каленюк</cp:lastModifiedBy>
  <cp:revision>63</cp:revision>
  <dcterms:created xsi:type="dcterms:W3CDTF">2013-03-25T16:27:22Z</dcterms:created>
  <dcterms:modified xsi:type="dcterms:W3CDTF">2014-03-02T07:06:44Z</dcterms:modified>
</cp:coreProperties>
</file>