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5" r:id="rId3"/>
    <p:sldId id="257" r:id="rId4"/>
    <p:sldId id="261" r:id="rId5"/>
    <p:sldId id="262" r:id="rId6"/>
    <p:sldId id="264" r:id="rId7"/>
    <p:sldId id="269" r:id="rId8"/>
    <p:sldId id="270" r:id="rId9"/>
    <p:sldId id="271" r:id="rId10"/>
    <p:sldId id="266" r:id="rId11"/>
    <p:sldId id="265" r:id="rId12"/>
    <p:sldId id="272" r:id="rId13"/>
    <p:sldId id="282" r:id="rId14"/>
    <p:sldId id="277" r:id="rId15"/>
    <p:sldId id="278" r:id="rId16"/>
    <p:sldId id="279" r:id="rId17"/>
    <p:sldId id="286" r:id="rId18"/>
    <p:sldId id="280" r:id="rId19"/>
    <p:sldId id="287" r:id="rId20"/>
    <p:sldId id="259" r:id="rId21"/>
    <p:sldId id="273" r:id="rId22"/>
    <p:sldId id="274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6255-8771-4A70-AF07-9B7C7F20BFD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DF0A-A1BF-4585-BCFA-7CC618A87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DF0A-A1BF-4585-BCFA-7CC618A872F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DF0A-A1BF-4585-BCFA-7CC618A872F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DF0A-A1BF-4585-BCFA-7CC618A872F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DF0A-A1BF-4585-BCFA-7CC618A872F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AFCAAEC-0B59-47CC-9F70-B7F3F56BFC1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663010-ADA9-4828-B1F9-720C8F895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CAAEC-0B59-47CC-9F70-B7F3F56BFC1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63010-ADA9-4828-B1F9-720C8F89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CAAEC-0B59-47CC-9F70-B7F3F56BFC1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63010-ADA9-4828-B1F9-720C8F89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CAAEC-0B59-47CC-9F70-B7F3F56BFC1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63010-ADA9-4828-B1F9-720C8F89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AFCAAEC-0B59-47CC-9F70-B7F3F56BFC1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663010-ADA9-4828-B1F9-720C8F895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CAAEC-0B59-47CC-9F70-B7F3F56BFC1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2663010-ADA9-4828-B1F9-720C8F895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CAAEC-0B59-47CC-9F70-B7F3F56BFC1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2663010-ADA9-4828-B1F9-720C8F89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CAAEC-0B59-47CC-9F70-B7F3F56BFC1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63010-ADA9-4828-B1F9-720C8F895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CAAEC-0B59-47CC-9F70-B7F3F56BFC1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63010-ADA9-4828-B1F9-720C8F895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AFCAAEC-0B59-47CC-9F70-B7F3F56BFC1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663010-ADA9-4828-B1F9-720C8F895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AFCAAEC-0B59-47CC-9F70-B7F3F56BFC1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663010-ADA9-4828-B1F9-720C8F895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AFCAAEC-0B59-47CC-9F70-B7F3F56BFC1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2663010-ADA9-4828-B1F9-720C8F895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114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1428736"/>
            <a:ext cx="7286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Архітектура. 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Види, жанри, </a:t>
            </a: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художні засоби. Скульптура (кругла, 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рельєф).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714356"/>
            <a:ext cx="5700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Тема 2. Візуальні мистецтва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Скульптура</a:t>
            </a:r>
            <a:r>
              <a:rPr lang="uk-UA" dirty="0" smtClean="0"/>
              <a:t> – це вид образотворчого мистецтва, що передає об'ємне зображення матеріальних предметів через їх пластичну характеристику.</a:t>
            </a:r>
            <a:br>
              <a:rPr lang="uk-UA" dirty="0" smtClean="0"/>
            </a:br>
            <a:r>
              <a:rPr lang="uk-UA" dirty="0" smtClean="0"/>
              <a:t>Твори скульптури мають об'ємну, тривимірну форму і виконуються із твердих або пластичних матеріалів. </a:t>
            </a:r>
            <a:endParaRPr lang="ru-RU" dirty="0"/>
          </a:p>
        </p:txBody>
      </p:sp>
      <p:pic>
        <p:nvPicPr>
          <p:cNvPr id="4" name="Рисунок 3" descr="flover_005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022040">
            <a:off x="4650395" y="5585422"/>
            <a:ext cx="928694" cy="11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4214818"/>
            <a:ext cx="3429024" cy="1714512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Кругла</a:t>
            </a:r>
          </a:p>
          <a:p>
            <a:pPr algn="ctr"/>
            <a:r>
              <a:rPr lang="uk-UA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скульптура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6" y="4214818"/>
            <a:ext cx="3071834" cy="1714512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Рельєф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643174" y="285728"/>
            <a:ext cx="4500594" cy="22145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Види скульптури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500298" y="2357430"/>
            <a:ext cx="1160148" cy="20717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143636" y="2357430"/>
            <a:ext cx="1143008" cy="21431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Кругла скульптура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t="44985" r="78925" b="28069"/>
          <a:stretch>
            <a:fillRect/>
          </a:stretch>
        </p:blipFill>
        <p:spPr bwMode="auto">
          <a:xfrm>
            <a:off x="5072066" y="1428736"/>
            <a:ext cx="3429024" cy="291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</a:blip>
          <a:srcRect t="15637" r="78929" b="55608"/>
          <a:stretch>
            <a:fillRect/>
          </a:stretch>
        </p:blipFill>
        <p:spPr bwMode="auto">
          <a:xfrm>
            <a:off x="377718" y="1428735"/>
            <a:ext cx="3194150" cy="289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541" t="72745" r="78899"/>
          <a:stretch>
            <a:fillRect/>
          </a:stretch>
        </p:blipFill>
        <p:spPr bwMode="auto">
          <a:xfrm>
            <a:off x="2786050" y="3714752"/>
            <a:ext cx="332415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истратор\Documents\Питер Москва 2010\ГМИИим.П\IMG_105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34" t="11607" r="8824"/>
          <a:stretch>
            <a:fillRect/>
          </a:stretch>
        </p:blipFill>
        <p:spPr bwMode="auto">
          <a:xfrm>
            <a:off x="500034" y="211445"/>
            <a:ext cx="8215338" cy="6646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488" y="6286520"/>
            <a:ext cx="364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П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uk-UA" b="1" dirty="0" smtClean="0">
                <a:solidFill>
                  <a:srgbClr val="0070C0"/>
                </a:solidFill>
              </a:rPr>
              <a:t>ЄТА.  Мікеланджело. </a:t>
            </a:r>
            <a:r>
              <a:rPr lang="uk-UA" b="1" i="1" dirty="0" smtClean="0">
                <a:solidFill>
                  <a:srgbClr val="0070C0"/>
                </a:solidFill>
              </a:rPr>
              <a:t>Мармур</a:t>
            </a:r>
            <a:r>
              <a:rPr lang="uk-UA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5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Рельєфна скульптура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Барельєф</a:t>
            </a:r>
            <a:r>
              <a:rPr lang="uk-UA" dirty="0" smtClean="0"/>
              <a:t> – скульптурне зображення, що виступає над площиною менш, ніж на половину свого об'єму.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25373" t="43863" r="50000" b="28068"/>
          <a:stretch>
            <a:fillRect/>
          </a:stretch>
        </p:blipFill>
        <p:spPr bwMode="auto">
          <a:xfrm>
            <a:off x="5643570" y="4214818"/>
            <a:ext cx="3157560" cy="239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25373" t="23236" r="50000" b="57066"/>
          <a:stretch>
            <a:fillRect/>
          </a:stretch>
        </p:blipFill>
        <p:spPr bwMode="auto">
          <a:xfrm>
            <a:off x="2714612" y="3286124"/>
            <a:ext cx="335715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25373" t="71932" r="50000"/>
          <a:stretch>
            <a:fillRect/>
          </a:stretch>
        </p:blipFill>
        <p:spPr bwMode="auto">
          <a:xfrm>
            <a:off x="357158" y="4214818"/>
            <a:ext cx="3137564" cy="23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Горельєф</a:t>
            </a:r>
            <a:r>
              <a:rPr lang="uk-UA" sz="3600" dirty="0" smtClean="0"/>
              <a:t> – зображення виступає більш, ніж на половину свого об'єму, майже подібний до круглої скульптури.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54280" t="44688" r="22673" b="28895"/>
          <a:stretch>
            <a:fillRect/>
          </a:stretch>
        </p:blipFill>
        <p:spPr bwMode="auto">
          <a:xfrm>
            <a:off x="714348" y="3214686"/>
            <a:ext cx="375049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Администратор\Documents\Питер Москва 2010\ГМИИим.П\IMG_10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15"/>
          <a:stretch>
            <a:fillRect/>
          </a:stretch>
        </p:blipFill>
        <p:spPr bwMode="auto">
          <a:xfrm>
            <a:off x="4857752" y="2000240"/>
            <a:ext cx="3179472" cy="452596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358246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Контррельєф</a:t>
            </a:r>
            <a:r>
              <a:rPr lang="uk-UA" dirty="0" smtClean="0"/>
              <a:t> </a:t>
            </a:r>
            <a:r>
              <a:rPr lang="uk-UA" sz="4000" dirty="0" smtClean="0"/>
              <a:t>– зображення не виступає з площини, а заглиблюється в неї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</a:blip>
          <a:srcRect l="81519" t="48909" r="613" b="25760"/>
          <a:stretch>
            <a:fillRect/>
          </a:stretch>
        </p:blipFill>
        <p:spPr bwMode="auto">
          <a:xfrm>
            <a:off x="3286116" y="3071810"/>
            <a:ext cx="2500330" cy="23574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81701" t="23578" r="1342" b="51868"/>
          <a:stretch>
            <a:fillRect/>
          </a:stretch>
        </p:blipFill>
        <p:spPr bwMode="auto">
          <a:xfrm>
            <a:off x="357158" y="2357430"/>
            <a:ext cx="2596268" cy="25003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81495" t="73034" r="487"/>
          <a:stretch>
            <a:fillRect/>
          </a:stretch>
        </p:blipFill>
        <p:spPr bwMode="auto">
          <a:xfrm>
            <a:off x="6072198" y="3736406"/>
            <a:ext cx="2643206" cy="26310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6280"/>
          </a:xfrm>
        </p:spPr>
        <p:txBody>
          <a:bodyPr/>
          <a:lstStyle/>
          <a:p>
            <a:r>
              <a:rPr lang="uk-UA" dirty="0" smtClean="0"/>
              <a:t>Скульптура може різнитися за розміром і призначенням. За цим принципом її поділяють на такі види: </a:t>
            </a:r>
            <a:r>
              <a:rPr lang="uk-UA" b="1" i="1" dirty="0" smtClean="0">
                <a:solidFill>
                  <a:schemeClr val="accent6"/>
                </a:solidFill>
              </a:rPr>
              <a:t>монументальну,  </a:t>
            </a:r>
            <a:r>
              <a:rPr lang="uk-UA" b="1" i="1" dirty="0" err="1" smtClean="0">
                <a:solidFill>
                  <a:schemeClr val="accent6"/>
                </a:solidFill>
              </a:rPr>
              <a:t>декора</a:t>
            </a:r>
            <a:r>
              <a:rPr lang="uk-UA" i="1" dirty="0" err="1" smtClean="0">
                <a:solidFill>
                  <a:schemeClr val="accent6"/>
                </a:solidFill>
              </a:rPr>
              <a:t>-</a:t>
            </a:r>
            <a:endParaRPr lang="uk-UA" i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uk-UA" i="1" dirty="0" smtClean="0">
                <a:solidFill>
                  <a:schemeClr val="accent6"/>
                </a:solidFill>
              </a:rPr>
              <a:t>   </a:t>
            </a:r>
            <a:r>
              <a:rPr lang="uk-UA" b="1" i="1" dirty="0" err="1" smtClean="0">
                <a:solidFill>
                  <a:schemeClr val="accent6"/>
                </a:solidFill>
              </a:rPr>
              <a:t>тивну</a:t>
            </a:r>
            <a:r>
              <a:rPr lang="uk-UA" i="1" dirty="0" smtClean="0">
                <a:solidFill>
                  <a:schemeClr val="accent6"/>
                </a:solidFill>
              </a:rPr>
              <a:t>, </a:t>
            </a:r>
            <a:r>
              <a:rPr lang="uk-UA" b="1" i="1" dirty="0" smtClean="0">
                <a:solidFill>
                  <a:schemeClr val="accent6"/>
                </a:solidFill>
              </a:rPr>
              <a:t>станкову.</a:t>
            </a:r>
            <a:endParaRPr lang="ru-RU" b="1" i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 descr="C:\Documents and Settings\Admin\Рабочий стол\шевченко фото\Shevchenko_park_Luhansk.jpg"/>
          <p:cNvPicPr/>
          <p:nvPr/>
        </p:nvPicPr>
        <p:blipFill>
          <a:blip r:embed="rId2"/>
          <a:srcRect l="19936" r="28354"/>
          <a:stretch>
            <a:fillRect/>
          </a:stretch>
        </p:blipFill>
        <p:spPr bwMode="auto">
          <a:xfrm>
            <a:off x="5715008" y="2000240"/>
            <a:ext cx="3071834" cy="445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4" descr="7a671306dfc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00372"/>
            <a:ext cx="2214578" cy="33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5" descr="12436010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264562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Матеріали для скульптури: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643050"/>
            <a:ext cx="763920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камінь (мармур, граніт тощо), дерево, </a:t>
            </a:r>
          </a:p>
          <a:p>
            <a:r>
              <a:rPr lang="uk-UA" sz="3200" dirty="0" smtClean="0"/>
              <a:t>глина, пісок, лід, гіпс, метал.</a:t>
            </a:r>
          </a:p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Методи обробки матеріалу </a:t>
            </a:r>
          </a:p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скульптурі:</a:t>
            </a:r>
          </a:p>
          <a:p>
            <a:r>
              <a:rPr lang="uk-UA" sz="3200" dirty="0" smtClean="0"/>
              <a:t>висікання, лиття, кування, карбування, </a:t>
            </a:r>
          </a:p>
          <a:p>
            <a:r>
              <a:rPr lang="uk-UA" sz="3200" dirty="0" smtClean="0"/>
              <a:t>випилювання, інше.</a:t>
            </a:r>
            <a:endParaRPr lang="ru-RU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6"/>
                </a:solidFill>
              </a:rPr>
              <a:t>Закріплення вивченого матеріалу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74378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Які основні вимоги пред'являються до архітектури? Хто є автором цих вимог?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Чим відрізняється скульптура малих форм від монументальної скульптури?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Які види рельєфів вам відомі?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Які елементи античної архітектури використовуються у сучасних спорудах?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Яку роль має матеріал у створенні скульптурного образу?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628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/>
              <a:t>продовжити ознайомлювати учнів з архітектурою як  видом мистецтва;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учити розрізняти види  архітектури та художні особливості окремих споруд;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прищеплювати інтерес до пізнання навколишнього матеріального світу, зокрема архітектурних пам'яток;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виховувати любов до культурної спадщини.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428604"/>
            <a:ext cx="4291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 уроку: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714884"/>
            <a:ext cx="750099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Живопис</a:t>
            </a:r>
            <a:r>
              <a:rPr lang="uk-UA" sz="4900" dirty="0" smtClean="0"/>
              <a:t> – мистецтво, на яке можна дивитись; </a:t>
            </a:r>
            <a:r>
              <a:rPr lang="uk-UA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скульптура</a:t>
            </a:r>
            <a:r>
              <a:rPr lang="uk-UA" sz="4900" dirty="0" smtClean="0"/>
              <a:t> – мистецтво, яке можна обійти;</a:t>
            </a:r>
            <a:br>
              <a:rPr lang="uk-UA" sz="4900" dirty="0" smtClean="0"/>
            </a:br>
            <a:r>
              <a:rPr lang="uk-UA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архітектура</a:t>
            </a:r>
            <a:r>
              <a:rPr lang="uk-UA" sz="4900" dirty="0" smtClean="0"/>
              <a:t> – мистецтво, крізь яке можна пройти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                                               </a:t>
            </a:r>
            <a:r>
              <a:rPr lang="uk-UA" sz="4000" i="1" dirty="0" smtClean="0"/>
              <a:t>Ден </a:t>
            </a:r>
            <a:r>
              <a:rPr lang="uk-UA" sz="4000" i="1" dirty="0" err="1" smtClean="0"/>
              <a:t>Райс</a:t>
            </a:r>
            <a:endParaRPr lang="ru-RU" sz="4000" i="1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Домашнє завдання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9b5da94fcff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4174079" cy="360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628" y="2143116"/>
            <a:ext cx="44291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Організуйте візуальну подорож</a:t>
            </a:r>
          </a:p>
          <a:p>
            <a:r>
              <a:rPr lang="uk-UA" sz="2800" b="1" i="1" dirty="0" smtClean="0"/>
              <a:t> за темою:</a:t>
            </a:r>
          </a:p>
          <a:p>
            <a:endParaRPr lang="uk-UA" sz="3200" b="1" i="1" dirty="0" smtClean="0"/>
          </a:p>
          <a:p>
            <a:r>
              <a:rPr lang="uk-UA" sz="3200" b="1" dirty="0" err="1" smtClean="0"/>
              <a:t>“Мої</a:t>
            </a:r>
            <a:r>
              <a:rPr lang="uk-UA" sz="3200" b="1" dirty="0" smtClean="0"/>
              <a:t> улюблені вулиці, площі, </a:t>
            </a:r>
            <a:r>
              <a:rPr lang="uk-UA" sz="3200" b="1" dirty="0" err="1" smtClean="0"/>
              <a:t>будівлі”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3429000"/>
            <a:ext cx="3757610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 за роботу. Будьте здорові!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85720" y="214290"/>
            <a:ext cx="457203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6072206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Іван Кавалерідзе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Використана література</a:t>
            </a:r>
            <a:r>
              <a:rPr lang="uk-UA" dirty="0" smtClean="0"/>
              <a:t>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i="1" dirty="0" smtClean="0"/>
              <a:t>Климова Л.В. </a:t>
            </a:r>
            <a:r>
              <a:rPr lang="uk-UA" sz="2800" dirty="0" smtClean="0"/>
              <a:t>Художня культура. 9 клас. </a:t>
            </a:r>
            <a:r>
              <a:rPr lang="uk-UA" sz="2800" dirty="0" err="1" smtClean="0"/>
              <a:t>Навч</a:t>
            </a:r>
            <a:r>
              <a:rPr lang="uk-UA" sz="2800" dirty="0" smtClean="0"/>
              <a:t>. </a:t>
            </a:r>
            <a:r>
              <a:rPr lang="uk-UA" sz="2800" dirty="0" err="1" smtClean="0"/>
              <a:t>посіб</a:t>
            </a:r>
            <a:r>
              <a:rPr lang="uk-UA" sz="2800" dirty="0" smtClean="0"/>
              <a:t>. – К.: Літера,2009. – 159 с.</a:t>
            </a:r>
          </a:p>
          <a:p>
            <a:pPr>
              <a:buFont typeface="Wingdings" pitchFamily="2" charset="2"/>
              <a:buChar char="q"/>
            </a:pPr>
            <a:r>
              <a:rPr lang="uk-UA" sz="2800" i="1" dirty="0" smtClean="0"/>
              <a:t>Санаєва Г.І</a:t>
            </a:r>
            <a:r>
              <a:rPr lang="uk-UA" sz="2800" dirty="0" smtClean="0"/>
              <a:t>. Усі уроки художньої культури. 9 клас. – Х.: Основа, 2011. – 271 с.</a:t>
            </a:r>
          </a:p>
          <a:p>
            <a:pPr>
              <a:buFont typeface="Wingdings" pitchFamily="2" charset="2"/>
              <a:buChar char="q"/>
            </a:pPr>
            <a:r>
              <a:rPr lang="uk-UA" sz="2800" i="1" dirty="0" smtClean="0"/>
              <a:t>Масол Л.М., Гайдамака О.В. </a:t>
            </a:r>
            <a:r>
              <a:rPr lang="uk-UA" sz="2800" dirty="0" smtClean="0"/>
              <a:t>Художня культура. Тематичні розробки уроків. 9 клас. – Х.: Ранок, 2009. – 316 с.</a:t>
            </a:r>
          </a:p>
          <a:p>
            <a:pPr>
              <a:buFont typeface="Wingdings" pitchFamily="2" charset="2"/>
              <a:buChar char="q"/>
            </a:pPr>
            <a:r>
              <a:rPr lang="uk-UA" sz="2800" i="1" dirty="0" smtClean="0"/>
              <a:t>Климова Л.В. </a:t>
            </a:r>
            <a:r>
              <a:rPr lang="uk-UA" sz="2800" dirty="0" smtClean="0"/>
              <a:t>Художня культура. Альбом-посібник. 9 клас  – Х.: Ранок, 2010. – 72 с.</a:t>
            </a:r>
          </a:p>
          <a:p>
            <a:pPr>
              <a:buFont typeface="Wingdings" pitchFamily="2" charset="2"/>
              <a:buChar char="q"/>
            </a:pPr>
            <a:r>
              <a:rPr lang="uk-UA" sz="2800" i="1" dirty="0" smtClean="0"/>
              <a:t>Трач С.К. </a:t>
            </a:r>
            <a:r>
              <a:rPr lang="uk-UA" sz="2800" dirty="0" smtClean="0"/>
              <a:t>Художня культура. Альбом-посібник.</a:t>
            </a:r>
          </a:p>
          <a:p>
            <a:pPr>
              <a:buNone/>
            </a:pPr>
            <a:r>
              <a:rPr lang="uk-UA" sz="2800" dirty="0" smtClean="0"/>
              <a:t>    9 клас  – Тернопіль: Богдан, 2009. – 64 с.</a:t>
            </a:r>
          </a:p>
          <a:p>
            <a:pPr>
              <a:buFont typeface="Wingdings" pitchFamily="2" charset="2"/>
              <a:buChar char="q"/>
            </a:pPr>
            <a:endParaRPr lang="uk-UA" sz="2800" dirty="0" smtClean="0"/>
          </a:p>
          <a:p>
            <a:pPr>
              <a:buFontTx/>
              <a:buChar char="-"/>
            </a:pPr>
            <a:endParaRPr lang="ru-RU" sz="2800" dirty="0"/>
          </a:p>
        </p:txBody>
      </p:sp>
    </p:spTree>
  </p:cSld>
  <p:clrMapOvr>
    <a:masterClrMapping/>
  </p:clrMapOvr>
  <p:transition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000108"/>
            <a:ext cx="5472122" cy="1071562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b="1" dirty="0" smtClean="0"/>
              <a:t>Найбільшої похвали заслуговує той архітектор, який уміє  поєднати  в споруді красу і зручність для життя.</a:t>
            </a:r>
            <a:br>
              <a:rPr lang="uk-UA" sz="2700" b="1" dirty="0" smtClean="0"/>
            </a:br>
            <a:r>
              <a:rPr lang="uk-UA" sz="2000" dirty="0" smtClean="0"/>
              <a:t>                                            </a:t>
            </a:r>
            <a:r>
              <a:rPr lang="uk-UA" sz="2000" b="1" i="1" dirty="0" smtClean="0"/>
              <a:t>Лоренцо </a:t>
            </a:r>
            <a:r>
              <a:rPr lang="uk-UA" sz="2000" b="1" i="1" dirty="0" err="1" smtClean="0"/>
              <a:t>Берніні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6280"/>
          </a:xfrm>
        </p:spPr>
        <p:txBody>
          <a:bodyPr>
            <a:normAutofit/>
          </a:bodyPr>
          <a:lstStyle/>
          <a:p>
            <a:pPr algn="just"/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Архітектура</a:t>
            </a:r>
            <a:r>
              <a:rPr lang="uk-UA" sz="3600" dirty="0" smtClean="0"/>
              <a:t>-мистецтво проектування й зведення будівель, споруд, комплексів відповідно до їхнього призначення, можливостей та естетичних уявлень суспільства.</a:t>
            </a:r>
          </a:p>
          <a:p>
            <a:pPr algn="just">
              <a:buNone/>
            </a:pPr>
            <a:r>
              <a:rPr lang="uk-UA" sz="3600" dirty="0" smtClean="0"/>
              <a:t>  </a:t>
            </a:r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Основні вимоги до архітектури:</a:t>
            </a:r>
            <a:endParaRPr lang="uk-UA" sz="3600" dirty="0" smtClean="0"/>
          </a:p>
          <a:p>
            <a:pPr algn="just">
              <a:buNone/>
            </a:pP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МІЦЬ, КОРИСТЬ І КРАСА </a:t>
            </a:r>
            <a:r>
              <a:rPr lang="uk-UA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</a:t>
            </a:r>
            <a:r>
              <a:rPr lang="uk-UA" sz="36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Вітрувій</a:t>
            </a:r>
            <a:r>
              <a:rPr lang="uk-UA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14414" y="428604"/>
            <a:ext cx="6715172" cy="12144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Види архітектури</a:t>
            </a:r>
            <a:endParaRPr lang="ru-RU" sz="54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85720" y="1785926"/>
            <a:ext cx="2571768" cy="285752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uk-UA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Місто-</a:t>
            </a:r>
            <a:endParaRPr lang="uk-UA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будування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357554" y="2000240"/>
            <a:ext cx="2714644" cy="214314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uk-UA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Архітек-тура</a:t>
            </a: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об'ємних споруд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357950" y="1785926"/>
            <a:ext cx="2571768" cy="2786082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uk-UA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Ланд-шафт-на</a:t>
            </a:r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архітектура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596" y="5072074"/>
            <a:ext cx="28575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Житлові </a:t>
            </a:r>
          </a:p>
          <a:p>
            <a:pPr algn="ctr"/>
            <a:r>
              <a:rPr lang="uk-UA" sz="2400" b="1" dirty="0" smtClean="0"/>
              <a:t>будинки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3286116" y="5643578"/>
            <a:ext cx="292895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Громадські </a:t>
            </a:r>
          </a:p>
          <a:p>
            <a:pPr algn="ctr"/>
            <a:r>
              <a:rPr lang="uk-UA" sz="2400" b="1" dirty="0" smtClean="0"/>
              <a:t>будівлі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6143636" y="5072074"/>
            <a:ext cx="264320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Промислові </a:t>
            </a:r>
          </a:p>
          <a:p>
            <a:pPr algn="ctr"/>
            <a:r>
              <a:rPr lang="uk-UA" sz="2400" b="1" dirty="0" smtClean="0"/>
              <a:t>будівлі</a:t>
            </a:r>
            <a:endParaRPr lang="ru-RU" sz="2400" b="1" dirty="0"/>
          </a:p>
        </p:txBody>
      </p:sp>
      <p:sp>
        <p:nvSpPr>
          <p:cNvPr id="13" name="Стрелка вправо 12"/>
          <p:cNvSpPr/>
          <p:nvPr/>
        </p:nvSpPr>
        <p:spPr>
          <a:xfrm rot="8456173">
            <a:off x="2856326" y="4414929"/>
            <a:ext cx="1376527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195915">
            <a:off x="5218927" y="4377532"/>
            <a:ext cx="1425028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4110798" y="4533144"/>
            <a:ext cx="1264160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Архітектура об'ємних споруд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 t="12037" r="48264" b="65827"/>
          <a:stretch>
            <a:fillRect/>
          </a:stretch>
        </p:blipFill>
        <p:spPr bwMode="auto">
          <a:xfrm>
            <a:off x="642910" y="1285860"/>
            <a:ext cx="7771160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t="32870" r="47709" b="43648"/>
          <a:stretch>
            <a:fillRect/>
          </a:stretch>
        </p:blipFill>
        <p:spPr bwMode="auto">
          <a:xfrm>
            <a:off x="714348" y="3714751"/>
            <a:ext cx="7786742" cy="217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r1-3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6072206"/>
            <a:ext cx="5313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Архітектура об'ємних споруд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t="56308" r="47709" b="21328"/>
          <a:stretch>
            <a:fillRect/>
          </a:stretch>
        </p:blipFill>
        <p:spPr bwMode="auto">
          <a:xfrm>
            <a:off x="374828" y="1357298"/>
            <a:ext cx="83105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t="78444" r="47709"/>
          <a:stretch>
            <a:fillRect/>
          </a:stretch>
        </p:blipFill>
        <p:spPr bwMode="auto">
          <a:xfrm>
            <a:off x="357158" y="4643446"/>
            <a:ext cx="8358246" cy="195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r1-3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857628"/>
            <a:ext cx="5313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Ландшафтна  архітектура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56159" t="12037" r="24395" b="66519"/>
          <a:stretch>
            <a:fillRect/>
          </a:stretch>
        </p:blipFill>
        <p:spPr bwMode="auto">
          <a:xfrm>
            <a:off x="571472" y="1357298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56159" t="33855" r="24419" b="1041"/>
          <a:stretch>
            <a:fillRect/>
          </a:stretch>
        </p:blipFill>
        <p:spPr bwMode="auto">
          <a:xfrm>
            <a:off x="5072066" y="1214422"/>
            <a:ext cx="278608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P1030090.JPG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42910" y="3714752"/>
            <a:ext cx="335758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r1-33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881979" y="3547253"/>
            <a:ext cx="5313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348" y="6000768"/>
            <a:ext cx="325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Національний заповідник</a:t>
            </a:r>
          </a:p>
          <a:p>
            <a:r>
              <a:rPr lang="uk-UA" b="1" dirty="0" smtClean="0"/>
              <a:t> </a:t>
            </a:r>
            <a:r>
              <a:rPr lang="uk-UA" b="1" dirty="0" err="1" smtClean="0"/>
              <a:t>“Батьківщина</a:t>
            </a:r>
            <a:r>
              <a:rPr lang="uk-UA" b="1" dirty="0" smtClean="0"/>
              <a:t> Т.</a:t>
            </a:r>
            <a:r>
              <a:rPr lang="uk-UA" b="1" dirty="0" err="1" smtClean="0"/>
              <a:t>Шевченка</a:t>
            </a:r>
            <a:r>
              <a:rPr lang="uk-UA" dirty="0" err="1" smtClean="0"/>
              <a:t>”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Містобудування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80804" t="12482" b="67436"/>
          <a:stretch>
            <a:fillRect/>
          </a:stretch>
        </p:blipFill>
        <p:spPr bwMode="auto">
          <a:xfrm>
            <a:off x="571472" y="1571612"/>
            <a:ext cx="452324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80588" t="34769" b="303"/>
          <a:stretch>
            <a:fillRect/>
          </a:stretch>
        </p:blipFill>
        <p:spPr bwMode="auto">
          <a:xfrm>
            <a:off x="5715008" y="1571612"/>
            <a:ext cx="264320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r1-3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37151" y="4974840"/>
            <a:ext cx="5313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286388"/>
            <a:ext cx="89297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Архітектура </a:t>
            </a:r>
            <a:r>
              <a:rPr lang="uk-UA" dirty="0" smtClean="0"/>
              <a:t>не зображає, а виражає характерні риси певної епохи й суспільства.</a:t>
            </a:r>
            <a:br>
              <a:rPr lang="uk-UA" dirty="0" smtClean="0"/>
            </a:b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Архітектурні споруди </a:t>
            </a:r>
            <a:r>
              <a:rPr lang="uk-UA" dirty="0" smtClean="0"/>
              <a:t>– це одягнені в камінь, метал або дерево </a:t>
            </a:r>
            <a:r>
              <a:rPr lang="uk-UA" dirty="0" err="1" smtClean="0"/>
              <a:t>“портрети”</a:t>
            </a:r>
            <a:r>
              <a:rPr lang="uk-UA" dirty="0" smtClean="0"/>
              <a:t> епохи.</a:t>
            </a:r>
            <a:br>
              <a:rPr lang="uk-UA" dirty="0" smtClean="0"/>
            </a:b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Основою мови </a:t>
            </a:r>
            <a:r>
              <a:rPr lang="uk-UA" dirty="0" smtClean="0"/>
              <a:t>архітектури є архітектурні форми.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flover_005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4929198"/>
            <a:ext cx="928694" cy="11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342</TotalTime>
  <Words>508</Words>
  <Application>Microsoft Office PowerPoint</Application>
  <PresentationFormat>Экран (4:3)</PresentationFormat>
  <Paragraphs>74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Литейная</vt:lpstr>
      <vt:lpstr>Слайд 1</vt:lpstr>
      <vt:lpstr>Слайд 2</vt:lpstr>
      <vt:lpstr>Найбільшої похвали заслуговує той архітектор, який уміє  поєднати  в споруді красу і зручність для життя.                                             Лоренцо Берніні</vt:lpstr>
      <vt:lpstr>Слайд 4</vt:lpstr>
      <vt:lpstr>Архітектура об'ємних споруд</vt:lpstr>
      <vt:lpstr>Архітектура об'ємних споруд</vt:lpstr>
      <vt:lpstr>Ландшафтна  архітектура</vt:lpstr>
      <vt:lpstr>Містобудування</vt:lpstr>
      <vt:lpstr>   Архітектура не зображає, а виражає характерні риси певної епохи й суспільства. Архітектурні споруди – це одягнені в камінь, метал або дерево “портрети” епохи. Основою мови архітектури є архітектурні форми. </vt:lpstr>
      <vt:lpstr>Скульптура – це вид образотворчого мистецтва, що передає об'ємне зображення матеріальних предметів через їх пластичну характеристику. Твори скульптури мають об'ємну, тривимірну форму і виконуються із твердих або пластичних матеріалів. </vt:lpstr>
      <vt:lpstr>Слайд 11</vt:lpstr>
      <vt:lpstr>Кругла скульптура</vt:lpstr>
      <vt:lpstr>Слайд 13</vt:lpstr>
      <vt:lpstr>Рельєфна скульптура</vt:lpstr>
      <vt:lpstr>Горельєф – зображення виступає більш, ніж на половину свого об'єму, майже подібний до круглої скульптури.</vt:lpstr>
      <vt:lpstr>Контррельєф – зображення не виступає з площини, а заглиблюється в неї.</vt:lpstr>
      <vt:lpstr>Слайд 17</vt:lpstr>
      <vt:lpstr>Матеріали для скульптури:</vt:lpstr>
      <vt:lpstr>Закріплення вивченого матеріалу</vt:lpstr>
      <vt:lpstr>Живопис – мистецтво, на яке можна дивитись; скульптура – мистецтво, яке можна обійти; архітектура – мистецтво, крізь яке можна пройти.                                                Ден Райс</vt:lpstr>
      <vt:lpstr>Домашнє завдання</vt:lpstr>
      <vt:lpstr>Дякую за роботу. Будьте здорові!</vt:lpstr>
      <vt:lpstr>Використана література: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48</cp:revision>
  <dcterms:created xsi:type="dcterms:W3CDTF">2013-03-25T20:11:07Z</dcterms:created>
  <dcterms:modified xsi:type="dcterms:W3CDTF">2014-03-02T07:26:24Z</dcterms:modified>
</cp:coreProperties>
</file>