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sldIdLst>
    <p:sldId id="267" r:id="rId10"/>
    <p:sldId id="256" r:id="rId11"/>
    <p:sldId id="257" r:id="rId12"/>
    <p:sldId id="258" r:id="rId13"/>
    <p:sldId id="261" r:id="rId14"/>
    <p:sldId id="269" r:id="rId15"/>
    <p:sldId id="271" r:id="rId16"/>
    <p:sldId id="268" r:id="rId17"/>
    <p:sldId id="262" r:id="rId18"/>
    <p:sldId id="263" r:id="rId19"/>
    <p:sldId id="274" r:id="rId20"/>
    <p:sldId id="272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73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940C3-AC14-46B6-8684-23644D5299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D0227-8AAD-47DC-8BAB-026FC089B3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5CBBD-69CA-4B5C-BD7D-CF8F246CFA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0FFAE-B00B-43E8-8EE1-F33DF52143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4C462-A667-4386-8449-31283905A5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6059A-7221-4A02-B4FE-F0DAFC958D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B9C2F-424A-43E5-BFFC-62843B5E61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C64C5-20F3-4F53-BDD1-4C423556CB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C27F7-8E06-4833-9AE8-09AC352128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32B3B-148A-4120-92A6-319A5BB976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E142D-BEAE-46D8-8582-6581147AB0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BFD06-32E5-40BA-9A3D-92256A5F10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1A6A5-7D79-464A-8FE2-FE6764EF9E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C0143-1A12-4087-BBFF-F7F3FA2B93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44A49-DFB1-4624-98FE-C8B2525361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2DDC9-0D3D-450E-A6EE-6C9FC14A1D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93BCA-4294-4B93-9C8B-BC2D8A87D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E106C-3C23-487A-94F4-0454F9D6BF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200400"/>
            <a:ext cx="4038600" cy="2925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200400"/>
            <a:ext cx="4038600" cy="2925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8228E-9D6C-4AC6-B206-A3E54DB2F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5C825-36D5-4883-A1B3-FE0C12719D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3D14F-7856-4DF7-B17D-E312AFA9CC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C6DD1-B7CF-4D8C-9E18-DDD01ED42D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EA6E2-29AE-40F4-8C2C-436FBF7D8E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47DC4-1754-4EED-8EF2-515D021F5B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DFE03-9320-4D6D-90FB-EDEDDC8539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64179-0444-4951-9A64-70A0B9332A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981200"/>
            <a:ext cx="2057400" cy="4144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981200"/>
            <a:ext cx="6019800" cy="4144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74DBC-3E4C-410B-8DB6-C980C97CBB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AC3D9-F266-4622-BD35-06D78E7336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7C892-63A2-49C6-A30B-750357072A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68581-06FD-45DF-AF5F-E10B2E47DA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DC42A-A23A-4D0C-B886-CBC8AAB8AB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BF61-96AC-4F14-8ADF-CB335F91BD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4CA9D-7247-48EA-BB11-D7A354F50B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3417D-6489-42CD-84C5-E23B6DB476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412FA-A99F-44B5-A0AB-96D4257BF3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74C77-70D9-4CB8-9B6F-91CC10CE24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8619F-77AE-409B-B8AF-A342BAA00B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E10A-8506-4E63-9C9C-36DEB85C30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E8A4D-051F-41B7-9351-C06AE20285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939A6-BD91-4EF6-B25C-C42AB4DA84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EAFFA-7E7D-47A8-B534-83871CE7D7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98309-1D84-430F-80EF-6719C6FDA3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FFE31-BBB4-4BCA-9DCF-5AA0B88053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2B298-270C-4660-91E2-2444332C62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E3457-B942-4143-9F6D-6FDA7BC308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672FB-D2F3-4514-A3B1-12370BC43E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3408E-F28A-411B-B40B-FF1D5AF884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43104-2E42-4E88-9A51-9911D71B5D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48450-3855-4410-B597-7F0F517053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2E50E-E9F7-492A-904B-CF3BD3278F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5B61B-CC9C-4C39-A2A1-2EA331DD2E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3FBF1-9DC8-4529-8295-961DC12405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EE86E-7F94-4EC9-8232-E16E51720F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09D4F-0EDA-4884-B87E-870A39B549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200400"/>
            <a:ext cx="4038600" cy="2925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200400"/>
            <a:ext cx="4038600" cy="2925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11BD6-07D5-4309-B3DF-11E4366B4A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4B869-AEAD-4381-A48E-ACADED9FF0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B9D9E-0547-448F-99EF-2E2F6D2BCA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D2301-85FA-47A7-B522-A37FB41D73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EF6C8-A0B5-4599-9001-20156AD284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64A36-5BDA-4567-8A3F-1B2B8051C1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9AF8F-8CE1-43EB-B889-03B5E110DD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49833-54AB-4D0A-80C7-51ECD804DD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981200"/>
            <a:ext cx="2057400" cy="4144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981200"/>
            <a:ext cx="6019800" cy="4144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B9E4F-E6AC-42E7-B57A-8BB3DAB8D8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E12D9-9F21-4FCD-A479-2232B8A09B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13330-8E18-4226-A21F-F2D0EA7894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13D4C-5C8F-4426-BCC0-8AD3DD60D8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EB2FC-B8C3-4E56-B32E-12201E0BB7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A0BF4-65CF-4F8D-B264-540362DE1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B403F-59AB-43B7-9287-BDF9485D7E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B27D5-C9AE-4A57-8D7C-B44CAB6922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3122B-F575-4622-B9F2-DD5186229F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7D785-F37A-4C05-8B6D-4942B440E9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BD16D-5823-4056-859C-C6EFA36A2F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CD006-7E94-4860-BB7A-504640C7DF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2AE99-6E85-4B23-8052-C8EDF3FF10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6C6C8-13FF-491C-A762-483DD1CA19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E5365-CDF7-4EF6-97D8-6C94B41841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507A8-BD2B-43AB-B79E-0603BA8051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B5351-77A7-457F-9DC9-28A1CFB9D9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27493-B541-45A6-982F-913A2F4E4A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02CAE-7265-4FB8-B511-C8A1DBAE4D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A6A00-5711-4594-B7B7-ABF6E81165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0A024-818A-4DCB-9B74-ED5FAB048B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66D39-C194-46A0-B0FA-80C6C53A96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F38FC-87E6-4874-B0F4-4449D01AB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AB835-D99F-4255-A474-AB878D7992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7A9C0-1B11-4210-963D-56F760C797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8268A-D5C7-4ACB-A35E-74F0BB967B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1F642-6124-4091-8DE1-6D359EF3FC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AED3A-B8C4-4337-AC34-AE28640260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D635D-CC81-4E66-B75A-4324E851BC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200400"/>
            <a:ext cx="4038600" cy="2925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200400"/>
            <a:ext cx="4038600" cy="2925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0278B-8096-4905-A458-9E57F0FC69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A994B-775B-452A-B4C1-C63949F484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896DA-7C49-47F2-B248-5C07035EF3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D3E45-2221-469C-9752-A0FF4D7F2F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A25FB-D206-4A78-BC2E-1EF45C43AC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2D864-644D-43D0-A3D2-EEBD488F24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51A8C-EBD1-4888-AEB6-A8D70C003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981200"/>
            <a:ext cx="2057400" cy="4144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981200"/>
            <a:ext cx="6019800" cy="4144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A9D6C-899C-4BDE-85EA-6B854319EF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2AABAD-241C-4E56-B0C3-4B26DBB5E0A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6F89F2-4585-49A3-9873-57EF787EAE3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81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200400"/>
            <a:ext cx="82296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01BABA5-4D74-40BE-918E-A951AB5FDD3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291930-84D7-47C7-9E4E-0F43879AF73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FE602B-8D81-461A-998B-499240C572A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81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200400"/>
            <a:ext cx="82296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302A87-E726-41D4-BF42-5537DCDB89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48789B-C2B1-402B-8A4E-349EFC5BEF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EED843-9987-47B5-A655-2D18F8A815F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81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200400"/>
            <a:ext cx="82296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4071EA-D946-41D5-AAF5-2F2920D5E86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10953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868" y="500042"/>
            <a:ext cx="2290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 уроку: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1071546"/>
            <a:ext cx="79315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Художня фотографія. </a:t>
            </a:r>
          </a:p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Комп'ютерна графіка.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3" descr="F:\Новая папка\Изображение 07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r="19009" b="60257"/>
          <a:stretch>
            <a:fillRect/>
          </a:stretch>
        </p:blipFill>
        <p:spPr bwMode="auto">
          <a:xfrm rot="5400000">
            <a:off x="1285840" y="3714764"/>
            <a:ext cx="3214710" cy="221455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3" descr="F:\Новая папка\Изображение 07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17074" t="13514" r="20322" b="24324"/>
          <a:stretch>
            <a:fillRect/>
          </a:stretch>
        </p:blipFill>
        <p:spPr bwMode="auto">
          <a:xfrm>
            <a:off x="4929190" y="3286124"/>
            <a:ext cx="2254956" cy="314327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654560"/>
          </a:xfrm>
        </p:spPr>
        <p:txBody>
          <a:bodyPr/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                Усі види комп'ютерної графіки поділяють на </a:t>
            </a:r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двовимірні та тривимірні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785786" y="1428736"/>
            <a:ext cx="7643866" cy="4525963"/>
          </a:xfrm>
        </p:spPr>
        <p:txBody>
          <a:bodyPr/>
          <a:lstStyle/>
          <a:p>
            <a:pPr>
              <a:buNone/>
            </a:pPr>
            <a:endParaRPr lang="uk-UA" dirty="0" smtClean="0"/>
          </a:p>
          <a:p>
            <a:endParaRPr lang="uk-UA" dirty="0" smtClean="0"/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 допомогою 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двовимірної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графіки створюють пласкі зображення, побудовані на основі простих ліній, геометричних фігур  та кольорових плям (книжкові ілюстрації, заставки й меню комп'ютерних ігор, художні шрифти).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F:\Новая папка\Изображение 07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3280" t="9460" r="14631" b="21621"/>
          <a:stretch>
            <a:fillRect/>
          </a:stretch>
        </p:blipFill>
        <p:spPr bwMode="auto">
          <a:xfrm>
            <a:off x="1000100" y="214290"/>
            <a:ext cx="1499787" cy="201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Тривимірна графіка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застосовується в мультиплікації, кінематографі, комп'ютерних іграх (3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– графіка).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Icea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8418"/>
          <a:stretch>
            <a:fillRect/>
          </a:stretch>
        </p:blipFill>
        <p:spPr bwMode="auto">
          <a:xfrm>
            <a:off x="642910" y="1928802"/>
            <a:ext cx="3598272" cy="386357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4" descr="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00306"/>
            <a:ext cx="3810000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d45357d33ca97e88a117e8b2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928934"/>
            <a:ext cx="4572000" cy="3429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2" descr="32841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4076696" cy="389848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214422"/>
            <a:ext cx="7872410" cy="4357718"/>
          </a:xfrm>
        </p:spPr>
        <p:txBody>
          <a:bodyPr/>
          <a:lstStyle/>
          <a:p>
            <a:pPr algn="l"/>
            <a:r>
              <a:rPr lang="uk-UA" sz="3200" b="1" i="1" dirty="0" smtClean="0">
                <a:solidFill>
                  <a:srgbClr val="002060"/>
                </a:solidFill>
              </a:rPr>
              <a:t>             Підсумок уроку:</a:t>
            </a:r>
            <a:br>
              <a:rPr lang="uk-UA" sz="3200" b="1" i="1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1.Назвіть переваги комп'ютерної графіки.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2.На які категорії поділяється комп'ютерна графіка?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3. Де може застосовуватись комп'ютерна графіка?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4.Яке значення має фотографія у нашому житті?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5.  Чи може комп'ютерна графіка замінити  звичайну?</a:t>
            </a:r>
            <a:r>
              <a:rPr lang="uk-UA" sz="3200" b="1" i="1" dirty="0" smtClean="0">
                <a:solidFill>
                  <a:srgbClr val="002060"/>
                </a:solidFill>
              </a:rPr>
              <a:t/>
            </a:r>
            <a:br>
              <a:rPr lang="uk-UA" sz="3200" b="1" i="1" dirty="0" smtClean="0">
                <a:solidFill>
                  <a:srgbClr val="002060"/>
                </a:solidFill>
              </a:rPr>
            </a:br>
            <a:r>
              <a:rPr lang="uk-UA" sz="3200" b="1" i="1" dirty="0" smtClean="0">
                <a:solidFill>
                  <a:srgbClr val="002060"/>
                </a:solidFill>
              </a:rPr>
              <a:t/>
            </a:r>
            <a:br>
              <a:rPr lang="uk-UA" sz="3200" b="1" i="1" dirty="0" smtClean="0">
                <a:solidFill>
                  <a:srgbClr val="002060"/>
                </a:solidFill>
              </a:rPr>
            </a:br>
            <a:endParaRPr lang="ru-RU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285860"/>
            <a:ext cx="7286676" cy="642942"/>
          </a:xfrm>
        </p:spPr>
        <p:txBody>
          <a:bodyPr/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Домашнє завдання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програмі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Paint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намалюйте кілька рисунків, які відрізняються положенням крилець метеликів.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2214554"/>
            <a:ext cx="60634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Дякую за роботу.</a:t>
            </a:r>
          </a:p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До побачення!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 descr="9b5da94fcff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4143380"/>
            <a:ext cx="3827468" cy="234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Використана література: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142984"/>
            <a:ext cx="7910538" cy="501811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Климова Л.В.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Художня культура. 9 клас. Навчальний. посібник. – К.: Літера,2009. – 159 с.</a:t>
            </a:r>
          </a:p>
          <a:p>
            <a:pPr>
              <a:buFont typeface="Wingdings" pitchFamily="2" charset="2"/>
              <a:buChar char="q"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Санаєва Г.І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Усі уроки художньої культури. 9 клас. – Х.: Основа, 2011. – 271 с.</a:t>
            </a:r>
          </a:p>
          <a:p>
            <a:pPr>
              <a:buFont typeface="Wingdings" pitchFamily="2" charset="2"/>
              <a:buChar char="q"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Масол Л.М., Гайдамака О.В.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Художня культура. Тематичні розробки уроків. 9 клас. – Х.: Ранок, 2009. – 316 с.</a:t>
            </a:r>
          </a:p>
          <a:p>
            <a:pPr>
              <a:buFont typeface="Wingdings" pitchFamily="2" charset="2"/>
              <a:buChar char="q"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Климова Л.В.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Художня культура. Альбом-посібник. 9 клас  – Х.: Ранок, 2010. – 72 с.</a:t>
            </a:r>
          </a:p>
          <a:p>
            <a:pPr>
              <a:buFont typeface="Wingdings" pitchFamily="2" charset="2"/>
              <a:buChar char="q"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Трач С.К.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Художня культура. Альбом-посібник.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9 клас  – Тернопіль: Богдан, 2009. – 64 с.</a:t>
            </a:r>
          </a:p>
          <a:p>
            <a:pPr>
              <a:buFont typeface="Wingdings" pitchFamily="2" charset="2"/>
              <a:buChar char="q"/>
            </a:pPr>
            <a:endParaRPr lang="uk-UA" sz="2800" dirty="0" smtClean="0"/>
          </a:p>
          <a:p>
            <a:pPr>
              <a:buFontTx/>
              <a:buChar char="-"/>
            </a:pP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52" y="1142984"/>
            <a:ext cx="6400800" cy="3500462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формувати поняття про художню фотографію та комп'ютерну графіку як вид мистецтва;</a:t>
            </a:r>
          </a:p>
          <a:p>
            <a:pPr algn="just">
              <a:buFont typeface="Wingdings" pitchFamily="2" charset="2"/>
              <a:buChar char="Ø"/>
            </a:pPr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ознайомити з історією виникнення та розвитком фотографії як мистецтва, особливостями її художньої мови, а також із можливостями комп'ютерної графіки та галузями її використання;</a:t>
            </a:r>
          </a:p>
          <a:p>
            <a:pPr algn="just">
              <a:buFont typeface="Wingdings" pitchFamily="2" charset="2"/>
              <a:buChar char="Ø"/>
            </a:pPr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иховувати зацікавленість і бажання до самовираження в цих видах художньої творчості.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214290"/>
            <a:ext cx="3305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 уроку: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296974"/>
          </a:xfrm>
        </p:spPr>
        <p:txBody>
          <a:bodyPr/>
          <a:lstStyle/>
          <a:p>
            <a:pPr algn="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Кожне мистецтво має ніби дві півкулі: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задум і виконання. Вони відокремлені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незмірними просторами.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Оноре де Бальзак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928802"/>
            <a:ext cx="7358114" cy="4525963"/>
          </a:xfrm>
        </p:spPr>
        <p:txBody>
          <a:bodyPr/>
          <a:lstStyle/>
          <a:p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це створення технічними засобами зорового образу документального значення, який виразно й достовірно відбиває момент дійсності. На основі цього виду мистецтва розвинулися ілюстративна поліграфія, художнє та документальне кіно.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571612"/>
            <a:ext cx="29214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Фотомистецтво -</a:t>
            </a: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600200"/>
            <a:ext cx="7472386" cy="4525963"/>
          </a:xfrm>
        </p:spPr>
        <p:txBody>
          <a:bodyPr/>
          <a:lstStyle/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портрет</a:t>
            </a:r>
          </a:p>
          <a:p>
            <a:pPr algn="just"/>
            <a:r>
              <a:rPr lang="uk-UA" b="1" dirty="0">
                <a:solidFill>
                  <a:srgbClr val="002060"/>
                </a:solidFill>
              </a:rPr>
              <a:t>н</a:t>
            </a:r>
            <a:r>
              <a:rPr lang="uk-UA" b="1" dirty="0" smtClean="0">
                <a:solidFill>
                  <a:srgbClr val="002060"/>
                </a:solidFill>
              </a:rPr>
              <a:t>атюрморт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пейзаж</a:t>
            </a:r>
          </a:p>
          <a:p>
            <a:pPr algn="just"/>
            <a:r>
              <a:rPr lang="uk-UA" b="1" dirty="0">
                <a:solidFill>
                  <a:srgbClr val="002060"/>
                </a:solidFill>
              </a:rPr>
              <a:t>п</a:t>
            </a:r>
            <a:r>
              <a:rPr lang="uk-UA" b="1" dirty="0" smtClean="0">
                <a:solidFill>
                  <a:srgbClr val="002060"/>
                </a:solidFill>
              </a:rPr>
              <a:t>обутовий</a:t>
            </a:r>
          </a:p>
          <a:p>
            <a:pPr algn="just"/>
            <a:r>
              <a:rPr lang="uk-UA" b="1" dirty="0">
                <a:solidFill>
                  <a:srgbClr val="002060"/>
                </a:solidFill>
              </a:rPr>
              <a:t>б</a:t>
            </a:r>
            <a:r>
              <a:rPr lang="uk-UA" b="1" dirty="0" smtClean="0">
                <a:solidFill>
                  <a:srgbClr val="002060"/>
                </a:solidFill>
              </a:rPr>
              <a:t>атальний</a:t>
            </a:r>
          </a:p>
          <a:p>
            <a:pPr algn="just"/>
            <a:r>
              <a:rPr lang="uk-UA" b="1" dirty="0">
                <a:solidFill>
                  <a:srgbClr val="002060"/>
                </a:solidFill>
              </a:rPr>
              <a:t>а</a:t>
            </a:r>
            <a:r>
              <a:rPr lang="uk-UA" b="1" dirty="0" smtClean="0">
                <a:solidFill>
                  <a:srgbClr val="002060"/>
                </a:solidFill>
              </a:rPr>
              <a:t>німалістичний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історичний</a:t>
            </a:r>
          </a:p>
          <a:p>
            <a:pPr algn="just"/>
            <a:endParaRPr lang="uk-UA" b="1" dirty="0" smtClean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428604"/>
            <a:ext cx="754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Жанри фотомистецтва: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F:\Новая папка\Изображение 073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2216" r="4719" b="2139"/>
          <a:stretch>
            <a:fillRect/>
          </a:stretch>
        </p:blipFill>
        <p:spPr bwMode="auto">
          <a:xfrm>
            <a:off x="5072066" y="1571612"/>
            <a:ext cx="300039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solidFill>
                  <a:srgbClr val="002060"/>
                </a:solidFill>
              </a:rPr>
              <a:t>      Визначте, до яких жанрів належать подані фотографії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F:\Новая папка\Изображение 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936" b="6875"/>
          <a:stretch>
            <a:fillRect/>
          </a:stretch>
        </p:blipFill>
        <p:spPr bwMode="auto">
          <a:xfrm rot="20370298">
            <a:off x="908047" y="3422520"/>
            <a:ext cx="2237555" cy="314324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6" name="Picture 4" descr="F:\Новая папка\Изображение 076.jpg"/>
          <p:cNvPicPr>
            <a:picLocks noChangeAspect="1" noChangeArrowheads="1"/>
          </p:cNvPicPr>
          <p:nvPr/>
        </p:nvPicPr>
        <p:blipFill>
          <a:blip r:embed="rId3" cstate="print"/>
          <a:srcRect r="7130"/>
          <a:stretch>
            <a:fillRect/>
          </a:stretch>
        </p:blipFill>
        <p:spPr bwMode="auto">
          <a:xfrm rot="1710914">
            <a:off x="5857884" y="1142984"/>
            <a:ext cx="2714612" cy="410350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3" descr="F:\Новая папка\Изображение 079.jpg"/>
          <p:cNvPicPr>
            <a:picLocks noChangeAspect="1" noChangeArrowheads="1"/>
          </p:cNvPicPr>
          <p:nvPr/>
        </p:nvPicPr>
        <p:blipFill>
          <a:blip r:embed="rId4" cstate="print"/>
          <a:srcRect t="50485" r="53460"/>
          <a:stretch>
            <a:fillRect/>
          </a:stretch>
        </p:blipFill>
        <p:spPr bwMode="auto">
          <a:xfrm rot="5400000">
            <a:off x="848312" y="723268"/>
            <a:ext cx="2385505" cy="293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3" descr="F:\Новая папка\Изображение 075.jpg"/>
          <p:cNvPicPr>
            <a:picLocks noChangeAspect="1" noChangeArrowheads="1"/>
          </p:cNvPicPr>
          <p:nvPr/>
        </p:nvPicPr>
        <p:blipFill>
          <a:blip r:embed="rId5" cstate="print"/>
          <a:srcRect r="4375"/>
          <a:stretch>
            <a:fillRect/>
          </a:stretch>
        </p:blipFill>
        <p:spPr bwMode="auto">
          <a:xfrm>
            <a:off x="3428992" y="2571744"/>
            <a:ext cx="2676333" cy="392906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Новая папка\Изображение 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4082" b="53506"/>
          <a:stretch>
            <a:fillRect/>
          </a:stretch>
        </p:blipFill>
        <p:spPr bwMode="auto">
          <a:xfrm>
            <a:off x="5286380" y="285728"/>
            <a:ext cx="2826843" cy="401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2" descr="F:\Новая папка\Изображение 077.jpg"/>
          <p:cNvPicPr>
            <a:picLocks noChangeAspect="1" noChangeArrowheads="1"/>
          </p:cNvPicPr>
          <p:nvPr/>
        </p:nvPicPr>
        <p:blipFill>
          <a:blip r:embed="rId3" cstate="print"/>
          <a:srcRect t="50296" r="54082"/>
          <a:stretch>
            <a:fillRect/>
          </a:stretch>
        </p:blipFill>
        <p:spPr bwMode="auto">
          <a:xfrm rot="17140746">
            <a:off x="4366798" y="2876311"/>
            <a:ext cx="2752575" cy="418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2" descr="F:\Новая папка\Изображение 077.jpg"/>
          <p:cNvPicPr>
            <a:picLocks noChangeAspect="1" noChangeArrowheads="1"/>
          </p:cNvPicPr>
          <p:nvPr/>
        </p:nvPicPr>
        <p:blipFill>
          <a:blip r:embed="rId3" cstate="print"/>
          <a:srcRect l="54336" t="52436" r="3005" b="3689"/>
          <a:stretch>
            <a:fillRect/>
          </a:stretch>
        </p:blipFill>
        <p:spPr bwMode="auto">
          <a:xfrm rot="15099236">
            <a:off x="1554061" y="-100795"/>
            <a:ext cx="2362931" cy="34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 descr="F:\Новая папка\Изображение 077.jpg"/>
          <p:cNvPicPr>
            <a:picLocks noChangeAspect="1" noChangeArrowheads="1"/>
          </p:cNvPicPr>
          <p:nvPr/>
        </p:nvPicPr>
        <p:blipFill>
          <a:blip r:embed="rId3" cstate="print"/>
          <a:srcRect l="53005" r="1927" b="51844"/>
          <a:stretch>
            <a:fillRect/>
          </a:stretch>
        </p:blipFill>
        <p:spPr bwMode="auto">
          <a:xfrm>
            <a:off x="1214414" y="2857496"/>
            <a:ext cx="2428892" cy="364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sissinghurst-white-gard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3643306" y="2786058"/>
            <a:ext cx="5272440" cy="3655559"/>
          </a:xfrm>
          <a:prstGeom prst="round2Diag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G:\Фото з поєздки  по Золотому кольцу(т.Галі)\DSC03409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85720" y="214290"/>
            <a:ext cx="5113353" cy="387073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-285776"/>
            <a:ext cx="7429552" cy="1143000"/>
          </a:xfrm>
        </p:spPr>
        <p:txBody>
          <a:bodyPr/>
          <a:lstStyle/>
          <a:p>
            <a:pPr algn="just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Комп'ютерна графіка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 це  галузь творчої діяльності людини, у якій комп'ютер використовується як інструмент для створення або обробки візуальної інформації, отриманої з реального світу.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Основою витвору комп'ютерного є мистецтва є електронний файл, а інструментом – електронна художня програма.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F:\Новая папка\Изображение 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 l="13280" t="9460" r="14631" b="21621"/>
          <a:stretch>
            <a:fillRect/>
          </a:stretch>
        </p:blipFill>
        <p:spPr bwMode="auto">
          <a:xfrm>
            <a:off x="6000760" y="3500438"/>
            <a:ext cx="2191751" cy="294158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Новая папка\Изображение 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432" t="2139" r="4719" b="3157"/>
          <a:stretch>
            <a:fillRect/>
          </a:stretch>
        </p:blipFill>
        <p:spPr bwMode="auto">
          <a:xfrm rot="5400000">
            <a:off x="1156916" y="-514029"/>
            <a:ext cx="3143272" cy="4599911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F:\Новая папка\Изображение 072.jpg"/>
          <p:cNvPicPr>
            <a:picLocks noChangeAspect="1" noChangeArrowheads="1"/>
          </p:cNvPicPr>
          <p:nvPr/>
        </p:nvPicPr>
        <p:blipFill>
          <a:blip r:embed="rId3" cstate="print"/>
          <a:srcRect l="10554" t="16011" r="20328" b="15929"/>
          <a:stretch>
            <a:fillRect/>
          </a:stretch>
        </p:blipFill>
        <p:spPr bwMode="auto">
          <a:xfrm rot="5400000">
            <a:off x="4192010" y="2094478"/>
            <a:ext cx="3617499" cy="500066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1а">
  <a:themeElements>
    <a:clrScheme name="plain rectangle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plain rectang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ain rectang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rectang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rectang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rectang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rectang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rectang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rectang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rectang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rectang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rectang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rectang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rectang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rectang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rectang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rectang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rectang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001а</Template>
  <TotalTime>251</TotalTime>
  <Words>314</Words>
  <Application>Microsoft Office PowerPoint</Application>
  <PresentationFormat>Экран (4:3)</PresentationFormat>
  <Paragraphs>39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001а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Слайд 1</vt:lpstr>
      <vt:lpstr>Слайд 2</vt:lpstr>
      <vt:lpstr>Кожне мистецтво має ніби дві півкулі: задум і виконання. Вони відокремлені  незмірними просторами. Оноре де Бальзак</vt:lpstr>
      <vt:lpstr> </vt:lpstr>
      <vt:lpstr>      Визначте, до яких жанрів належать подані фотографії</vt:lpstr>
      <vt:lpstr>Слайд 6</vt:lpstr>
      <vt:lpstr>Слайд 7</vt:lpstr>
      <vt:lpstr>        Комп'ютерна графіка -  це  галузь творчої діяльності людини, у якій комп'ютер використовується як інструмент для створення або обробки візуальної інформації, отриманої з реального світу. Основою витвору комп'ютерного є мистецтва є електронний файл, а інструментом – електронна художня програма.</vt:lpstr>
      <vt:lpstr>Слайд 9</vt:lpstr>
      <vt:lpstr>                    Усі види комп'ютерної графіки поділяють на двовимірні та тривимірні. </vt:lpstr>
      <vt:lpstr>Тривимірна графіка застосовується в мультиплікації, кінематографі, комп'ютерних іграх (3D – графіка).</vt:lpstr>
      <vt:lpstr>Слайд 12</vt:lpstr>
      <vt:lpstr>             Підсумок уроку: 1.Назвіть переваги комп'ютерної графіки. 2.На які категорії поділяється комп'ютерна графіка? 3. Де може застосовуватись комп'ютерна графіка? 4.Яке значення має фотографія у нашому житті? 5.  Чи може комп'ютерна графіка замінити  звичайну?  </vt:lpstr>
      <vt:lpstr>Домашнє завдання: У програмі Paint намалюйте кілька рисунків, які відрізняються положенням крилець метеликів. </vt:lpstr>
      <vt:lpstr>    Використана література: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Дмитрий Каленюк</cp:lastModifiedBy>
  <cp:revision>39</cp:revision>
  <dcterms:created xsi:type="dcterms:W3CDTF">2014-03-01T20:54:04Z</dcterms:created>
  <dcterms:modified xsi:type="dcterms:W3CDTF">2014-03-02T08:05:05Z</dcterms:modified>
</cp:coreProperties>
</file>