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325" r:id="rId2"/>
    <p:sldId id="286" r:id="rId3"/>
    <p:sldId id="256" r:id="rId4"/>
    <p:sldId id="257" r:id="rId5"/>
    <p:sldId id="281" r:id="rId6"/>
    <p:sldId id="258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82" r:id="rId17"/>
    <p:sldId id="283" r:id="rId18"/>
    <p:sldId id="284" r:id="rId19"/>
    <p:sldId id="287" r:id="rId20"/>
    <p:sldId id="28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1153" autoAdjust="0"/>
  </p:normalViewPr>
  <p:slideViewPr>
    <p:cSldViewPr>
      <p:cViewPr varScale="1">
        <p:scale>
          <a:sx n="67" d="100"/>
          <a:sy n="67" d="100"/>
        </p:scale>
        <p:origin x="-6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CAAE-8CC7-4BC6-99AC-189CB8BE20C9}" type="datetimeFigureOut">
              <a:rPr lang="ru-RU" smtClean="0"/>
              <a:pPr/>
              <a:t>03.03.2014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D1FFBB6-04C8-4D0B-99FD-04DAB2FBEA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CAAE-8CC7-4BC6-99AC-189CB8BE20C9}" type="datetimeFigureOut">
              <a:rPr lang="ru-RU" smtClean="0"/>
              <a:pPr/>
              <a:t>03.03.2014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FBB6-04C8-4D0B-99FD-04DAB2FBEA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CAAE-8CC7-4BC6-99AC-189CB8BE20C9}" type="datetimeFigureOut">
              <a:rPr lang="ru-RU" smtClean="0"/>
              <a:pPr/>
              <a:t>03.03.2014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FBB6-04C8-4D0B-99FD-04DAB2FBEA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CAAE-8CC7-4BC6-99AC-189CB8BE20C9}" type="datetimeFigureOut">
              <a:rPr lang="ru-RU" smtClean="0"/>
              <a:pPr/>
              <a:t>03.03.2014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D1FFBB6-04C8-4D0B-99FD-04DAB2FBEA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CAAE-8CC7-4BC6-99AC-189CB8BE20C9}" type="datetimeFigureOut">
              <a:rPr lang="ru-RU" smtClean="0"/>
              <a:pPr/>
              <a:t>03.03.2014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FBB6-04C8-4D0B-99FD-04DAB2FBEA9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CAAE-8CC7-4BC6-99AC-189CB8BE20C9}" type="datetimeFigureOut">
              <a:rPr lang="ru-RU" smtClean="0"/>
              <a:pPr/>
              <a:t>03.03.2014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FBB6-04C8-4D0B-99FD-04DAB2FBEA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CAAE-8CC7-4BC6-99AC-189CB8BE20C9}" type="datetimeFigureOut">
              <a:rPr lang="ru-RU" smtClean="0"/>
              <a:pPr/>
              <a:t>03.03.2014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D1FFBB6-04C8-4D0B-99FD-04DAB2FBEA9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CAAE-8CC7-4BC6-99AC-189CB8BE20C9}" type="datetimeFigureOut">
              <a:rPr lang="ru-RU" smtClean="0"/>
              <a:pPr/>
              <a:t>03.03.2014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FBB6-04C8-4D0B-99FD-04DAB2FBEA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CAAE-8CC7-4BC6-99AC-189CB8BE20C9}" type="datetimeFigureOut">
              <a:rPr lang="ru-RU" smtClean="0"/>
              <a:pPr/>
              <a:t>03.03.2014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FBB6-04C8-4D0B-99FD-04DAB2FBEA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CAAE-8CC7-4BC6-99AC-189CB8BE20C9}" type="datetimeFigureOut">
              <a:rPr lang="ru-RU" smtClean="0"/>
              <a:pPr/>
              <a:t>03.03.2014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FBB6-04C8-4D0B-99FD-04DAB2FBEA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CAAE-8CC7-4BC6-99AC-189CB8BE20C9}" type="datetimeFigureOut">
              <a:rPr lang="ru-RU" smtClean="0"/>
              <a:pPr/>
              <a:t>03.03.2014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FBB6-04C8-4D0B-99FD-04DAB2FBEA9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B6CAAE-8CC7-4BC6-99AC-189CB8BE20C9}" type="datetimeFigureOut">
              <a:rPr lang="ru-RU" smtClean="0"/>
              <a:pPr/>
              <a:t>03.03.2014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D1FFBB6-04C8-4D0B-99FD-04DAB2FBEA9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&#1051;&#1110;&#1090;&#1077;&#1088;&#1072;&#1090;&#1091;&#1088;&#1072;_&#1073;&#1072;&#1088;&#1086;&#1082;&#1086;" TargetMode="External"/><Relationship Id="rId2" Type="http://schemas.openxmlformats.org/officeDocument/2006/relationships/hyperlink" Target="http://uk.wikipedia.org/wiki/&#1041;&#1072;&#1088;&#1086;&#1082;&#1086;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uk.wikipedia.org/wiki/&#1041;&#1072;&#1088;&#1086;&#1082;&#1086;_&#1074;_&#1059;&#1082;&#1088;&#1072;&#1111;&#1085;&#1110;" TargetMode="External"/><Relationship Id="rId4" Type="http://schemas.openxmlformats.org/officeDocument/2006/relationships/hyperlink" Target="http://uk.wikipedia.org/wiki/&#1059;&#1082;&#1088;&#1072;&#1111;&#1085;&#1089;&#1100;&#1082;&#1077;_&#1073;&#1072;&#1088;&#1086;&#1082;&#1086;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60648"/>
            <a:ext cx="8458200" cy="1512168"/>
          </a:xfrm>
        </p:spPr>
        <p:txBody>
          <a:bodyPr>
            <a:normAutofit/>
          </a:bodyPr>
          <a:lstStyle/>
          <a:p>
            <a:r>
              <a:rPr lang="uk-UA" sz="4800" dirty="0" smtClean="0">
                <a:solidFill>
                  <a:srgbClr val="FF0000"/>
                </a:solidFill>
              </a:rPr>
              <a:t>Мистецтво епохи бароко</a:t>
            </a:r>
            <a:endParaRPr lang="uk-UA" sz="4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1844824"/>
            <a:ext cx="3417640" cy="3456384"/>
          </a:xfrm>
        </p:spPr>
        <p:txBody>
          <a:bodyPr>
            <a:normAutofit fontScale="85000" lnSpcReduction="20000"/>
          </a:bodyPr>
          <a:lstStyle/>
          <a:p>
            <a:r>
              <a:rPr lang="uk-UA" b="1" dirty="0" smtClean="0">
                <a:solidFill>
                  <a:srgbClr val="7030A0"/>
                </a:solidFill>
              </a:rPr>
              <a:t>Підготувала:  </a:t>
            </a:r>
          </a:p>
          <a:p>
            <a:r>
              <a:rPr lang="uk-UA" sz="4000" b="1" dirty="0" smtClean="0">
                <a:solidFill>
                  <a:srgbClr val="7030A0"/>
                </a:solidFill>
              </a:rPr>
              <a:t>Шумкова Вікторія Олександрівна</a:t>
            </a:r>
          </a:p>
          <a:p>
            <a:r>
              <a:rPr lang="uk-UA" sz="3500" b="1" dirty="0" smtClean="0">
                <a:solidFill>
                  <a:srgbClr val="7030A0"/>
                </a:solidFill>
              </a:rPr>
              <a:t>Золотоніська загальноосвітня школа </a:t>
            </a:r>
          </a:p>
          <a:p>
            <a:r>
              <a:rPr lang="uk-UA" sz="3500" b="1" dirty="0" smtClean="0">
                <a:solidFill>
                  <a:srgbClr val="7030A0"/>
                </a:solidFill>
              </a:rPr>
              <a:t>І-ІІІ ступенів №5</a:t>
            </a:r>
            <a:endParaRPr lang="uk-UA" sz="3500" b="1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3" y="5946598"/>
            <a:ext cx="4752528" cy="80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55918"/>
            <a:ext cx="3469199" cy="499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0220" y="1455918"/>
            <a:ext cx="1240418" cy="103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8278" y="5470998"/>
            <a:ext cx="130430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765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14290"/>
            <a:ext cx="8458200" cy="428628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Бароко в музиці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39552" y="692696"/>
            <a:ext cx="8604448" cy="1440160"/>
          </a:xfrm>
        </p:spPr>
        <p:txBody>
          <a:bodyPr>
            <a:noAutofit/>
          </a:bodyPr>
          <a:lstStyle/>
          <a:p>
            <a:endParaRPr lang="uk-UA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Жанри: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опера, соната, фантазія, ораторія, танцювальна сюїта, прелюдія.</a:t>
            </a:r>
          </a:p>
          <a:p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Музичні інструменти: 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клавікорди, клавесини, скрипки, альти, віолончелі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572008"/>
            <a:ext cx="257176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142976" y="6488668"/>
            <a:ext cx="1149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Клавесин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877" y="2235920"/>
            <a:ext cx="264320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055609" y="4038630"/>
            <a:ext cx="1185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Клавікорд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2000240"/>
            <a:ext cx="214314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2000240"/>
            <a:ext cx="20955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4143372" y="5715016"/>
            <a:ext cx="1283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Віолончель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286644" y="5643578"/>
            <a:ext cx="598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Альт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4968551" cy="2304256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Представники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12858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Picture 5" descr="220px-Claudio_Monteverd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196751"/>
            <a:ext cx="2502925" cy="3095947"/>
          </a:xfrm>
          <a:prstGeom prst="rect">
            <a:avLst/>
          </a:prstGeom>
          <a:noFill/>
        </p:spPr>
      </p:pic>
      <p:pic>
        <p:nvPicPr>
          <p:cNvPr id="8" name="Picture 6" descr="95px-Arcangelo_corell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363" y="1655192"/>
            <a:ext cx="2792413" cy="352742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67544" y="5301207"/>
            <a:ext cx="37031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Композитор і віолініст Арканджело Кореллі (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1653—1713) відомий своєю роботою над розвитком жанру кончерто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гроссо.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12160" y="4292698"/>
            <a:ext cx="30243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Визнання Вівальді принесли не концертні виступи або зв’язки при дворі, а публікації його робіт, які включили тріо-сонати, скрипальні сонати й</a:t>
            </a:r>
          </a:p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концерти.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56985"/>
            <a:ext cx="2520280" cy="295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00192" y="3284983"/>
            <a:ext cx="34563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Антоніо Вівальді-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італійський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композитор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          (1678—1741)</a:t>
            </a:r>
            <a:endParaRPr lang="uk-UA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59832" y="4437112"/>
            <a:ext cx="3798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Портрет Клаудіо Монтеверді 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Бернардо Строцці, 1640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57158" y="214290"/>
            <a:ext cx="8458200" cy="575853"/>
          </a:xfrm>
        </p:spPr>
        <p:txBody>
          <a:bodyPr>
            <a:no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Українське (козацьке) бароко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17495" y="836712"/>
            <a:ext cx="8458200" cy="1008112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2064" y="1219786"/>
            <a:ext cx="82904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Н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азва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мистецького стилю, що був поширений в українських землях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Війська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Запорозького у XVII–XVIII ст.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Виник 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унаслідок поєднання місцевих архітектурних традицій та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європейськго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бароко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uk-UA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776" y="2878478"/>
            <a:ext cx="4104456" cy="365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32039" y="3068960"/>
            <a:ext cx="396043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>
                <a:solidFill>
                  <a:schemeClr val="accent1">
                    <a:lumMod val="50000"/>
                  </a:schemeClr>
                </a:solidFill>
              </a:rPr>
              <a:t>Собор святої Софії — Премудрості Божої, Софія Київська або Софійський Собор — християнський собор в центрі Києва, пам'ятка української архітектури та монументального живопису 11—18 століть, одна з небагатьох уцілілих споруд часів Київської Русі. Одна з найголовніших християнських святинь Східної Європи, історичний центр Київської митрополії.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57158" y="214290"/>
            <a:ext cx="8458200" cy="357190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Успенський собор Києво-Печерської Лаври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7695"/>
            <a:ext cx="5760640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28184" y="1628800"/>
            <a:ext cx="28083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1" dirty="0">
                <a:solidFill>
                  <a:schemeClr val="accent1">
                    <a:lumMod val="50000"/>
                  </a:schemeClr>
                </a:solidFill>
              </a:rPr>
              <a:t>Успе́нська Ки́єво-Пече́рська ла́вра — одна з найбільших православних святинь України, визначна пам'ятка історії та архітектури, а також діючий монастир Української православної церкви Московського патріархату зі статусом лаври. </a:t>
            </a:r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vi-VN" b="1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uk-UA" i="1" dirty="0" smtClean="0"/>
              <a:t> </a:t>
            </a:r>
            <a:endParaRPr lang="uk-UA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57158" y="214290"/>
            <a:ext cx="8458200" cy="504415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Собор Михайлівського золотоверхого монастиря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72922"/>
            <a:ext cx="4608909" cy="510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1700808"/>
            <a:ext cx="31683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Михайлівський Золотоверхий монастир — споруджений у 1108–1113 роках онуком Ярослава Мудрого київським князем Святополком Ізяславичем на базі Михайлівського Золотоверхого собору.</a:t>
            </a:r>
            <a:endParaRPr lang="uk-UA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76453" y="4009132"/>
            <a:ext cx="39600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Був одним з найбільших монастирів Стародавнього Києва.</a:t>
            </a:r>
          </a:p>
          <a:p>
            <a:pPr algn="just"/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На території монастиря знаходиться Київська православна богословська академія та храм святого апостола і євангелиста Іоана Богослова.</a:t>
            </a:r>
            <a:endParaRPr lang="uk-UA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57158" y="285728"/>
            <a:ext cx="8458200" cy="432977"/>
          </a:xfrm>
        </p:spPr>
        <p:txBody>
          <a:bodyPr>
            <a:normAutofit/>
          </a:bodyPr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Покровський красногірський монастир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3706383" cy="555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44008" y="1268760"/>
            <a:ext cx="4104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Свято - Покровський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Красногірський жіночий монастир — православна обитель розташована на Черкащині, поблизу міста Золотоноші. Належить до Черкаської єпархії УПЦ МП.</a:t>
            </a:r>
            <a:endParaRPr lang="uk-UA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37112"/>
            <a:ext cx="2996275" cy="224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8024" y="2967335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Преображенська церква Красногірського монастиря, 1767-71рр. Арх. І.Григорович-Барський. В стилі українського бароко.</a:t>
            </a:r>
            <a:endParaRPr lang="uk-UA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1554162"/>
            <a:ext cx="5139680" cy="452596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За переказами, відлюдне життя в Красногір'ї на місці майбутнього монастиря започаткував чернець із Константинополя приблизно наприкінці 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XVI — 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на початку 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XVII 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століття. Йому у сні явилась Цариця Небесна, повеліла відправитись на Руську землю та вказала місце </a:t>
            </a:r>
            <a:r>
              <a:rPr lang="uk-UA" sz="2000" b="1" i="1" dirty="0" smtClean="0">
                <a:solidFill>
                  <a:schemeClr val="accent1">
                    <a:lumMod val="50000"/>
                  </a:schemeClr>
                </a:solidFill>
              </a:rPr>
              <a:t>майбутнього 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монастиря в горі біля Золотоноші. Першою обителлю візантійського ченця стала викопана ним самим печера. Невдовзі про монаха стало відомо господарю тієї землі — козаку Івану Шебету-Слюжці, який вирішив перетворити Красну гірку, як називали її місцеві мешканці, в гору Божу — заснувати тут святу обитель. Ця вість невдовзі облетіла навколишні села і до першого поселенця стали приєднуватися бажаючі присвятити своє життя Богу.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28" y="664528"/>
            <a:ext cx="3736126" cy="277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770" y="4077072"/>
            <a:ext cx="3537756" cy="230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553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 УКРАЇНСЬКе літературне  БАРОКО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1196752"/>
            <a:ext cx="6143252" cy="491105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uk-UA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</a:rPr>
              <a:t> Літературне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бароко поєднує в собі різнорідні, протилежні елементи й форми. Бароко гармонійно сполучає трагічне з комічним, піднесене з вульгарним, жахливе з кумедним. Примхливо синтезуються в ньому християнські та язичницькі елементи. 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0" indent="0" algn="just">
              <a:buNone/>
            </a:pP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</a:rPr>
              <a:t>Визначні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представники українського бароко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0" indent="0" algn="just">
              <a:buNone/>
            </a:pPr>
            <a:endParaRPr lang="uk-UA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Іван Вишенський - письменник-полеміст, автор трактатів і послань;</a:t>
            </a:r>
          </a:p>
          <a:p>
            <a:pPr marL="0" indent="0" algn="just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представники проповідницької прози: Мелетій Смотрицький, Іоаникій Галятович, Лазар Баранович, Дмитро Туптало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uk-UA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247" y="3117666"/>
            <a:ext cx="1637096" cy="1641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121" y="1340768"/>
            <a:ext cx="166322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429" y="4869160"/>
            <a:ext cx="1604914" cy="176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7284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Григорій Сковорода - філософ, поет-</a:t>
            </a:r>
            <a:r>
              <a:rPr lang="ru-RU" dirty="0" err="1">
                <a:solidFill>
                  <a:srgbClr val="FF0000"/>
                </a:solidFill>
              </a:rPr>
              <a:t>просвітитель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ru-RU" dirty="0" err="1" smtClean="0">
                <a:solidFill>
                  <a:srgbClr val="FF0000"/>
                </a:solidFill>
              </a:rPr>
              <a:t>музикант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132856"/>
            <a:ext cx="6048672" cy="331236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</a:rPr>
              <a:t>Г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. Сковорода написав багато віршів, які були поетичним описом емблематичного малюнку. Відповідно до свого філософського вчення про третій світ символів, що поєднує Всесвіт із «малим світом», являючи двоїстість світу, єдність духовного і фізичного його начал, Сковорода зробив саме символ організуючим елементом своєї поезії.</a:t>
            </a:r>
          </a:p>
          <a:p>
            <a:pPr marL="0" indent="0" algn="just">
              <a:buNone/>
            </a:pPr>
            <a:endParaRPr lang="uk-UA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</a:rPr>
              <a:t>Ти  питаєш:  якщо  щастя  життя  в  кожному  з  нас,  </a:t>
            </a:r>
          </a:p>
          <a:p>
            <a:pPr marL="0" indent="0" algn="just">
              <a:buNone/>
            </a:pP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  <a:t>То  </a:t>
            </a:r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</a:rPr>
              <a:t>чому  досягає  його  так  мало  людей?  </a:t>
            </a:r>
          </a:p>
          <a:p>
            <a:pPr marL="0" indent="0" algn="just">
              <a:buNone/>
            </a:pP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  <a:t>О</a:t>
            </a:r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</a:rPr>
              <a:t>,  це  тому,  що  їм  важко  керувати  душею,  </a:t>
            </a:r>
          </a:p>
          <a:p>
            <a:pPr marL="0" indent="0" algn="just">
              <a:buNone/>
            </a:pPr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</a:rPr>
              <a:t> І  тому  що  не  навчилися  приборкувати  пориви.  </a:t>
            </a:r>
          </a:p>
          <a:p>
            <a:pPr marL="0" indent="0" algn="just">
              <a:buNone/>
            </a:pPr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</a:rPr>
              <a:t> Звивистими  стежками,  горбами  і  через  глибокі 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  <a:t>рови. </a:t>
            </a:r>
            <a:endParaRPr lang="uk-UA" sz="1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9940" y="1457082"/>
            <a:ext cx="2082184" cy="278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340768"/>
            <a:ext cx="653447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“останній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великий український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письменник епохи бароко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”.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uk-UA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4682" y="4581128"/>
            <a:ext cx="2552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6386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72" y="56284"/>
            <a:ext cx="9036496" cy="677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0303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+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16" y="-1411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3556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Використані джерела: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686800" cy="496855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Література:</a:t>
            </a:r>
          </a:p>
          <a:p>
            <a:pPr marL="0" indent="0">
              <a:buNone/>
            </a:pP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3300" b="1" dirty="0" smtClean="0">
                <a:solidFill>
                  <a:srgbClr val="7030A0"/>
                </a:solidFill>
              </a:rPr>
              <a:t>-Аксенов </a:t>
            </a:r>
            <a:r>
              <a:rPr lang="ru-RU" sz="3300" b="1" dirty="0">
                <a:solidFill>
                  <a:srgbClr val="7030A0"/>
                </a:solidFill>
              </a:rPr>
              <a:t>М.Д. Архітектура, малярство та </a:t>
            </a:r>
            <a:r>
              <a:rPr lang="ru-RU" sz="3300" b="1" dirty="0" smtClean="0">
                <a:solidFill>
                  <a:srgbClr val="7030A0"/>
                </a:solidFill>
              </a:rPr>
              <a:t>декоративно - ужиткове </a:t>
            </a:r>
            <a:r>
              <a:rPr lang="ru-RU" sz="3300" b="1" dirty="0">
                <a:solidFill>
                  <a:srgbClr val="7030A0"/>
                </a:solidFill>
              </a:rPr>
              <a:t>мистецтво XVII-XX століть. – К.: Освіта, 2001. – 656 с</a:t>
            </a:r>
            <a:r>
              <a:rPr lang="ru-RU" sz="3300" b="1" dirty="0" smtClean="0">
                <a:solidFill>
                  <a:srgbClr val="7030A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3300" b="1" dirty="0" smtClean="0">
                <a:solidFill>
                  <a:srgbClr val="7030A0"/>
                </a:solidFill>
              </a:rPr>
              <a:t>-Антонович </a:t>
            </a:r>
            <a:r>
              <a:rPr lang="ru-RU" sz="3300" b="1" dirty="0">
                <a:solidFill>
                  <a:srgbClr val="7030A0"/>
                </a:solidFill>
              </a:rPr>
              <a:t>Д. Українська культура. – К.: Либідь, 2003. – 592 с</a:t>
            </a:r>
            <a:r>
              <a:rPr lang="ru-RU" sz="3300" b="1" dirty="0" smtClean="0">
                <a:solidFill>
                  <a:srgbClr val="7030A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3300" b="1" dirty="0" smtClean="0">
                <a:solidFill>
                  <a:srgbClr val="7030A0"/>
                </a:solidFill>
              </a:rPr>
              <a:t>-Климова </a:t>
            </a:r>
            <a:r>
              <a:rPr lang="ru-RU" sz="3300" b="1" dirty="0">
                <a:solidFill>
                  <a:srgbClr val="7030A0"/>
                </a:solidFill>
              </a:rPr>
              <a:t>Л. В. Художня культура. 9 клас: Підручник для загальноосвітніх навчальних закладів. — К.: Літера ЛТД, 2009. — 160 с.: іл.</a:t>
            </a:r>
          </a:p>
          <a:p>
            <a:pPr marL="0" indent="0">
              <a:buNone/>
            </a:pPr>
            <a:r>
              <a:rPr lang="ru-RU" sz="3300" b="1" dirty="0" smtClean="0">
                <a:solidFill>
                  <a:srgbClr val="7030A0"/>
                </a:solidFill>
              </a:rPr>
              <a:t>-Макаров </a:t>
            </a:r>
            <a:r>
              <a:rPr lang="ru-RU" sz="3300" b="1" dirty="0">
                <a:solidFill>
                  <a:srgbClr val="7030A0"/>
                </a:solidFill>
              </a:rPr>
              <a:t>А. Світло українського бароко. - К.: Мистецтво, 2004.- 288 с.</a:t>
            </a:r>
            <a:endParaRPr lang="ru-RU" sz="33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3300" b="1" dirty="0" smtClean="0">
                <a:solidFill>
                  <a:srgbClr val="7030A0"/>
                </a:solidFill>
              </a:rPr>
              <a:t>- Малий </a:t>
            </a:r>
            <a:r>
              <a:rPr lang="ru-RU" sz="3300" b="1" dirty="0">
                <a:solidFill>
                  <a:srgbClr val="7030A0"/>
                </a:solidFill>
              </a:rPr>
              <a:t>словник історії України / Відповідальний редактор Валерій Смолій. — К.: Либідь, 1997.</a:t>
            </a:r>
          </a:p>
          <a:p>
            <a:pPr marL="0" indent="0">
              <a:buNone/>
            </a:pPr>
            <a:r>
              <a:rPr lang="ru-RU" sz="3300" b="1" dirty="0" smtClean="0">
                <a:solidFill>
                  <a:srgbClr val="7030A0"/>
                </a:solidFill>
              </a:rPr>
              <a:t>- Пахаренко </a:t>
            </a:r>
            <a:r>
              <a:rPr lang="ru-RU" sz="3300" b="1" dirty="0">
                <a:solidFill>
                  <a:srgbClr val="7030A0"/>
                </a:solidFill>
              </a:rPr>
              <a:t>В.І. Українська література: Підручник. — К.: Генеза, 2009. — 368 с.: іл.</a:t>
            </a:r>
          </a:p>
          <a:p>
            <a:pPr marL="0" indent="0">
              <a:buNone/>
            </a:pPr>
            <a:endParaRPr lang="ru-RU" sz="33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33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3300" b="1" dirty="0" smtClean="0">
                <a:solidFill>
                  <a:srgbClr val="FF0000"/>
                </a:solidFill>
              </a:rPr>
              <a:t>Інтернет-ресурси:</a:t>
            </a:r>
          </a:p>
          <a:p>
            <a:pPr marL="0" indent="0">
              <a:buNone/>
            </a:pPr>
            <a:r>
              <a:rPr lang="uk-UA" sz="3300" b="1" dirty="0" smtClean="0">
                <a:solidFill>
                  <a:srgbClr val="7030A0"/>
                </a:solidFill>
                <a:hlinkClick r:id="rId2"/>
              </a:rPr>
              <a:t>-</a:t>
            </a:r>
            <a:r>
              <a:rPr lang="en-US" sz="3300" b="1" dirty="0" smtClean="0">
                <a:solidFill>
                  <a:srgbClr val="7030A0"/>
                </a:solidFill>
                <a:hlinkClick r:id="rId2"/>
              </a:rPr>
              <a:t>http</a:t>
            </a:r>
            <a:r>
              <a:rPr lang="en-US" sz="3300" b="1" dirty="0">
                <a:solidFill>
                  <a:srgbClr val="7030A0"/>
                </a:solidFill>
                <a:hlinkClick r:id="rId2"/>
              </a:rPr>
              <a:t>://uk.wikipedia.org/wiki/</a:t>
            </a:r>
            <a:r>
              <a:rPr lang="uk-UA" sz="3300" b="1" dirty="0" smtClean="0">
                <a:solidFill>
                  <a:srgbClr val="7030A0"/>
                </a:solidFill>
                <a:hlinkClick r:id="rId2"/>
              </a:rPr>
              <a:t>Бароко</a:t>
            </a:r>
            <a:endParaRPr lang="uk-UA" sz="33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uk-UA" sz="3300" b="1" dirty="0" smtClean="0">
                <a:solidFill>
                  <a:srgbClr val="7030A0"/>
                </a:solidFill>
                <a:hlinkClick r:id="rId3"/>
              </a:rPr>
              <a:t>-</a:t>
            </a:r>
            <a:r>
              <a:rPr lang="en-US" sz="3300" b="1" dirty="0" smtClean="0">
                <a:solidFill>
                  <a:srgbClr val="7030A0"/>
                </a:solidFill>
                <a:hlinkClick r:id="rId3"/>
              </a:rPr>
              <a:t>http</a:t>
            </a:r>
            <a:r>
              <a:rPr lang="en-US" sz="3300" b="1" dirty="0">
                <a:solidFill>
                  <a:srgbClr val="7030A0"/>
                </a:solidFill>
                <a:hlinkClick r:id="rId3"/>
              </a:rPr>
              <a:t>://uk.wikipedia.org/wiki/</a:t>
            </a:r>
            <a:r>
              <a:rPr lang="uk-UA" sz="3300" b="1" dirty="0" smtClean="0">
                <a:solidFill>
                  <a:srgbClr val="7030A0"/>
                </a:solidFill>
                <a:hlinkClick r:id="rId3"/>
              </a:rPr>
              <a:t>Література_бароко</a:t>
            </a:r>
            <a:endParaRPr lang="uk-UA" sz="33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uk-UA" sz="3300" b="1" dirty="0" smtClean="0">
                <a:solidFill>
                  <a:srgbClr val="7030A0"/>
                </a:solidFill>
                <a:hlinkClick r:id="rId4"/>
              </a:rPr>
              <a:t>-</a:t>
            </a:r>
            <a:r>
              <a:rPr lang="en-US" sz="3300" b="1" dirty="0" smtClean="0">
                <a:solidFill>
                  <a:srgbClr val="7030A0"/>
                </a:solidFill>
                <a:hlinkClick r:id="rId4"/>
              </a:rPr>
              <a:t>http</a:t>
            </a:r>
            <a:r>
              <a:rPr lang="en-US" sz="3300" b="1" dirty="0">
                <a:solidFill>
                  <a:srgbClr val="7030A0"/>
                </a:solidFill>
                <a:hlinkClick r:id="rId4"/>
              </a:rPr>
              <a:t>://uk.wikipedia.org/wiki/</a:t>
            </a:r>
            <a:r>
              <a:rPr lang="uk-UA" sz="3300" b="1" dirty="0" smtClean="0">
                <a:solidFill>
                  <a:srgbClr val="7030A0"/>
                </a:solidFill>
                <a:hlinkClick r:id="rId4"/>
              </a:rPr>
              <a:t>Українське_бароко</a:t>
            </a:r>
            <a:endParaRPr lang="uk-UA" sz="33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uk-UA" sz="3300" b="1" dirty="0" smtClean="0">
                <a:solidFill>
                  <a:srgbClr val="7030A0"/>
                </a:solidFill>
                <a:hlinkClick r:id="rId5"/>
              </a:rPr>
              <a:t>-</a:t>
            </a:r>
            <a:r>
              <a:rPr lang="en-US" sz="3300" b="1" dirty="0" smtClean="0">
                <a:solidFill>
                  <a:srgbClr val="7030A0"/>
                </a:solidFill>
                <a:hlinkClick r:id="rId5"/>
              </a:rPr>
              <a:t>http</a:t>
            </a:r>
            <a:r>
              <a:rPr lang="en-US" sz="3300" b="1" dirty="0">
                <a:solidFill>
                  <a:srgbClr val="7030A0"/>
                </a:solidFill>
                <a:hlinkClick r:id="rId5"/>
              </a:rPr>
              <a:t>://uk.wikipedia.org/wiki/</a:t>
            </a:r>
            <a:r>
              <a:rPr lang="uk-UA" sz="3300" b="1" dirty="0" smtClean="0">
                <a:solidFill>
                  <a:srgbClr val="7030A0"/>
                </a:solidFill>
                <a:hlinkClick r:id="rId5"/>
              </a:rPr>
              <a:t>Бароко_в_Україні</a:t>
            </a:r>
            <a:endParaRPr lang="uk-UA" sz="33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uk-UA" sz="33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145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-891480"/>
            <a:ext cx="8664812" cy="7920880"/>
          </a:xfrm>
        </p:spPr>
        <p:txBody>
          <a:bodyPr>
            <a:normAutofit fontScale="55000" lnSpcReduction="20000"/>
          </a:bodyPr>
          <a:lstStyle/>
          <a:p>
            <a:endParaRPr lang="ru-RU" sz="57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Мистецтво епохи бароко</a:t>
            </a:r>
          </a:p>
          <a:p>
            <a:pPr algn="just"/>
            <a:r>
              <a:rPr lang="uk-UA" sz="5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Мета:</a:t>
            </a:r>
            <a:r>
              <a:rPr lang="uk-UA" sz="51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ознайомити із  європейським стилем бароко,  із творами                </a:t>
            </a:r>
          </a:p>
          <a:p>
            <a:pPr algn="just"/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мистецтва;</a:t>
            </a:r>
          </a:p>
          <a:p>
            <a:pPr algn="just"/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розвивати естетичні смаки потяг до вивчення мистецтва,                 </a:t>
            </a:r>
          </a:p>
          <a:p>
            <a:pPr algn="just"/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почуття прекрасного через споглядання творів; розвинути художньо-        </a:t>
            </a:r>
          </a:p>
          <a:p>
            <a:pPr algn="just"/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історичне </a:t>
            </a: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мислення учнів;</a:t>
            </a:r>
            <a:endParaRPr lang="uk-UA" sz="3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виховувати інтерес до культурної спадщини різних народів</a:t>
            </a: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just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підвищувати загальноосвітній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культурний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рівень.</a:t>
            </a:r>
            <a:endParaRPr lang="uk-UA" sz="3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sz="5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</a:t>
            </a:r>
          </a:p>
          <a:p>
            <a:pPr marL="457200" indent="-457200">
              <a:buAutoNum type="arabicPeriod"/>
            </a:pPr>
            <a:r>
              <a:rPr lang="uk-UA" sz="29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Стиль епохи бароко.</a:t>
            </a:r>
          </a:p>
          <a:p>
            <a:pPr marL="457200" indent="-457200">
              <a:buAutoNum type="arabicPeriod"/>
            </a:pPr>
            <a:r>
              <a:rPr lang="uk-UA" sz="29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Бароко в Україні.</a:t>
            </a:r>
          </a:p>
          <a:p>
            <a:pPr marL="457200" indent="-457200">
              <a:buAutoNum type="arabicPeriod"/>
            </a:pPr>
            <a:r>
              <a:rPr lang="uk-UA" sz="29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Бароко в архітектурі та скульптурі.</a:t>
            </a:r>
          </a:p>
          <a:p>
            <a:pPr marL="457200" indent="-457200">
              <a:buAutoNum type="arabicPeriod"/>
            </a:pPr>
            <a:r>
              <a:rPr lang="uk-UA" sz="29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Бароко в музиці.</a:t>
            </a:r>
          </a:p>
          <a:p>
            <a:pPr marL="457200" indent="-457200">
              <a:buAutoNum type="arabicPeriod"/>
            </a:pPr>
            <a:r>
              <a:rPr lang="uk-UA" sz="29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Українське (козацьке) бароко.</a:t>
            </a:r>
          </a:p>
          <a:p>
            <a:pPr marL="457200" indent="-457200">
              <a:buAutoNum type="arabicPeriod"/>
            </a:pPr>
            <a:r>
              <a:rPr lang="uk-UA" sz="29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Українське літературне бароко.</a:t>
            </a:r>
          </a:p>
          <a:p>
            <a:pPr marL="457200" indent="-457200">
              <a:buAutoNum type="arabicPeriod"/>
            </a:pPr>
            <a:r>
              <a:rPr lang="uk-UA" sz="29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Висновки.</a:t>
            </a:r>
          </a:p>
          <a:p>
            <a:pPr marL="457200" indent="-457200"/>
            <a:endParaRPr lang="uk-UA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endParaRPr lang="uk-UA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endParaRPr lang="uk-U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Епіграф</a:t>
            </a:r>
          </a:p>
          <a:p>
            <a:pPr marL="457200" indent="-457200"/>
            <a:r>
              <a:rPr lang="uk-U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</a:p>
          <a:p>
            <a:pPr marL="457200" indent="-457200"/>
            <a:r>
              <a:rPr lang="uk-UA" sz="29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Лиш мистецтво дозволяє нам сказати навіть те, чого ми не знаємо.</a:t>
            </a:r>
          </a:p>
          <a:p>
            <a:pPr marL="457200" indent="-457200"/>
            <a:r>
              <a:rPr lang="uk-UA" sz="29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Габріель Лауб</a:t>
            </a:r>
          </a:p>
          <a:p>
            <a:pPr algn="just"/>
            <a:endParaRPr lang="ru-RU" sz="29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8706" y="3284984"/>
            <a:ext cx="3876852" cy="198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6818" y="116632"/>
            <a:ext cx="1390944" cy="178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28596" y="214291"/>
            <a:ext cx="8458200" cy="642942"/>
          </a:xfrm>
        </p:spPr>
        <p:txBody>
          <a:bodyPr>
            <a:normAutofit/>
          </a:bodyPr>
          <a:lstStyle/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СТИЛЬ епохи бароко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28596" y="0"/>
            <a:ext cx="8458200" cy="1714488"/>
          </a:xfrm>
        </p:spPr>
        <p:txBody>
          <a:bodyPr>
            <a:noAutofit/>
          </a:bodyPr>
          <a:lstStyle/>
          <a:p>
            <a:endParaRPr lang="uk-UA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Бароко 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“чудернацький”, “перлина неправильної форми”, батьківщина Італія, стиль в європейському мистецтві та архітектурі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XVI – 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кін.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XVIII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ст.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1" y="1714488"/>
            <a:ext cx="3731709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786314" y="1714488"/>
            <a:ext cx="410616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Архітектор Віньола, перший двір вілли Джулія в Римі</a:t>
            </a:r>
            <a:endParaRPr lang="ru-RU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Санта - Сусанна (Рим) – перший </a:t>
            </a:r>
          </a:p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зразок архітектури бароко.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3003" y="1618268"/>
            <a:ext cx="4299637" cy="263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solidFill>
                  <a:srgbClr val="FF0000"/>
                </a:solidFill>
              </a:rPr>
              <a:t>Бароко В</a:t>
            </a:r>
            <a:r>
              <a:rPr lang="uk-UA" sz="4000" dirty="0" smtClean="0">
                <a:solidFill>
                  <a:srgbClr val="FF0000"/>
                </a:solidFill>
              </a:rPr>
              <a:t> </a:t>
            </a:r>
            <a:r>
              <a:rPr lang="uk-UA" sz="4000" dirty="0">
                <a:solidFill>
                  <a:srgbClr val="FF0000"/>
                </a:solidFill>
              </a:rPr>
              <a:t>Україні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Великим бароковим центром 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</a:rPr>
              <a:t>був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Київ, де домінувало церковне будівництво. Київ став справжнім перехрестям різноманітних впливів, що йшли від самої 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</a:rPr>
              <a:t>України (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арх. Григорович-Барський, Ковнір Степан Дем'янович),Польщі, Німеччини (арх.Шедель Йоган-Ґотфрід ), Растреллі (Російська імперія). Недослідженими і зруйнованими залишились барокові польські костели Києва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uk-UA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uk-UA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uk-UA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uk-UA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uk-UA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uk-UA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</a:rPr>
              <a:t>Київ. Андріївська церква Львів. Собор Святого  Юра. Київ Маріїнський палац</a:t>
            </a:r>
            <a:endParaRPr lang="uk-UA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uk-UA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uk-UA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83234"/>
            <a:ext cx="2736304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82676"/>
            <a:ext cx="1631826" cy="217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88586"/>
            <a:ext cx="2808312" cy="19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3489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85720" y="188640"/>
            <a:ext cx="84582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Основні риси бароко</a:t>
            </a:r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парадність, урочистість, пишність, динамічність. </a:t>
            </a:r>
            <a:r>
              <a:rPr lang="uk-UA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7030A0"/>
                </a:solidFill>
              </a:rPr>
              <a:t/>
            </a:r>
            <a:br>
              <a:rPr lang="uk-UA" b="1" dirty="0" smtClean="0">
                <a:solidFill>
                  <a:srgbClr val="7030A0"/>
                </a:solidFill>
              </a:rPr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85800" y="1071546"/>
            <a:ext cx="8458200" cy="1143008"/>
          </a:xfrm>
        </p:spPr>
        <p:txBody>
          <a:bodyPr>
            <a:no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Деталі бароко: 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</a:rPr>
              <a:t>колонади, пілястри (виступи в стіні), куполи багатоярусні, теламот (атлант), каріатида (статуя одягненої жінки), маскарон (скульптурні прикраси).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285992"/>
            <a:ext cx="221457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857496"/>
            <a:ext cx="345098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14282" y="5572140"/>
            <a:ext cx="8715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Санкт-Петербург                               Афіни                                        Одеса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3568" y="2360187"/>
            <a:ext cx="2292763" cy="299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57158" y="214291"/>
            <a:ext cx="8458200" cy="571503"/>
          </a:xfrm>
        </p:spPr>
        <p:txBody>
          <a:bodyPr>
            <a:normAutofit/>
          </a:bodyPr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Бароко в архітектурі і скульптурі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56"/>
            <a:ext cx="335758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610852"/>
            <a:ext cx="2268131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357422" y="59293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вівтар св. Терези. Церква Санта - Марія делла Вітторіа. Рим. (Д. Л. Берніні)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3429000"/>
            <a:ext cx="23574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Зимовий палац. Санкт-Петербург     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(Б. Растреллі)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642918"/>
            <a:ext cx="278608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6286512" y="3571876"/>
            <a:ext cx="2388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собор Св. Петра. Рим. (Карло Мадерна)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19672" y="214290"/>
            <a:ext cx="7195686" cy="86160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Бароко в живописі: </a:t>
            </a:r>
            <a:br>
              <a:rPr lang="uk-UA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релігійні, міфологічні теми, парадні портрети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Караваджо Христос в Эммаус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578432"/>
            <a:ext cx="4143404" cy="342902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87596" y="6023856"/>
            <a:ext cx="3320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Караваджо. Христос в Еммаусі 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icture 4" descr="Эль Греко Кающаяся М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285860"/>
            <a:ext cx="3429024" cy="442915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357686" y="58578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Ель Греко. Марія Магдалина, яка ка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є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ться 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134" y="142860"/>
            <a:ext cx="17907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00364" y="3501008"/>
            <a:ext cx="5964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Ель Греко. Вид Толедо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6336704" cy="419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797152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Під  холодним грозовим 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небом на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підвищенні, покритому луками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и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лісами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зображене іспанське місто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Толедо,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показане із півночі.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передньому плані видно міст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Алькантара через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річку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Тахо. Над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містом видніється королвський палац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Алькасар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  і Толедський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собор. На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лівому березі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— замок Сан Сервандо.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Акцентовано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контраст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між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небом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і землею.</a:t>
            </a:r>
            <a:endParaRPr lang="uk-UA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20272" y="3244334"/>
            <a:ext cx="1872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Ель Греко</a:t>
            </a:r>
          </a:p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Вид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Толедо, 1596—1600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9995" y="149784"/>
            <a:ext cx="2252761" cy="255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1399</TotalTime>
  <Words>1180</Words>
  <Application>Microsoft Office PowerPoint</Application>
  <PresentationFormat>Экран (4:3)</PresentationFormat>
  <Paragraphs>155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Трек</vt:lpstr>
      <vt:lpstr>Мистецтво епохи бароко</vt:lpstr>
      <vt:lpstr>+</vt:lpstr>
      <vt:lpstr>Слайд 3</vt:lpstr>
      <vt:lpstr>СТИЛЬ епохи бароко</vt:lpstr>
      <vt:lpstr>Бароко В Україні</vt:lpstr>
      <vt:lpstr>Основні риси бароко:   парадність, урочистість, пишність, динамічність.     </vt:lpstr>
      <vt:lpstr>Бароко в архітектурі і скульптурі</vt:lpstr>
      <vt:lpstr>Бароко в живописі:   релігійні, міфологічні теми, парадні портрети</vt:lpstr>
      <vt:lpstr>Слайд 9</vt:lpstr>
      <vt:lpstr>Бароко в музиці</vt:lpstr>
      <vt:lpstr>Представники</vt:lpstr>
      <vt:lpstr>Українське (козацьке) бароко</vt:lpstr>
      <vt:lpstr>Успенський собор Києво-Печерської Лаври</vt:lpstr>
      <vt:lpstr>Собор Михайлівського золотоверхого монастиря</vt:lpstr>
      <vt:lpstr>Покровський красногірський монастир</vt:lpstr>
      <vt:lpstr>Слайд 16</vt:lpstr>
      <vt:lpstr> УКРАЇНСЬКе літературне  БАРОКО</vt:lpstr>
      <vt:lpstr>Григорій Сковорода - філософ, поет-просвітитель, музикант </vt:lpstr>
      <vt:lpstr>Слайд 19</vt:lpstr>
      <vt:lpstr>Використані джерела:</vt:lpstr>
    </vt:vector>
  </TitlesOfParts>
  <Company>Krokoz™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МЕТА</dc:title>
  <dc:creator>ХХХ</dc:creator>
  <cp:lastModifiedBy>Admin</cp:lastModifiedBy>
  <cp:revision>133</cp:revision>
  <dcterms:created xsi:type="dcterms:W3CDTF">2012-03-03T14:09:18Z</dcterms:created>
  <dcterms:modified xsi:type="dcterms:W3CDTF">2014-03-03T08:02:31Z</dcterms:modified>
</cp:coreProperties>
</file>