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326" r:id="rId2"/>
    <p:sldId id="291" r:id="rId3"/>
    <p:sldId id="300" r:id="rId4"/>
    <p:sldId id="295" r:id="rId5"/>
    <p:sldId id="274" r:id="rId6"/>
    <p:sldId id="299" r:id="rId7"/>
    <p:sldId id="305" r:id="rId8"/>
    <p:sldId id="306" r:id="rId9"/>
    <p:sldId id="275" r:id="rId10"/>
    <p:sldId id="276" r:id="rId11"/>
    <p:sldId id="304" r:id="rId12"/>
    <p:sldId id="277" r:id="rId13"/>
    <p:sldId id="303" r:id="rId14"/>
    <p:sldId id="296" r:id="rId15"/>
    <p:sldId id="278" r:id="rId16"/>
    <p:sldId id="292" r:id="rId17"/>
    <p:sldId id="301" r:id="rId18"/>
    <p:sldId id="302" r:id="rId19"/>
    <p:sldId id="290" r:id="rId20"/>
    <p:sldId id="280" r:id="rId21"/>
    <p:sldId id="288" r:id="rId22"/>
    <p:sldId id="279" r:id="rId23"/>
    <p:sldId id="29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1153" autoAdjust="0"/>
  </p:normalViewPr>
  <p:slideViewPr>
    <p:cSldViewPr>
      <p:cViewPr varScale="1">
        <p:scale>
          <a:sx n="67" d="100"/>
          <a:sy n="67" d="100"/>
        </p:scale>
        <p:origin x="-6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CAAE-8CC7-4BC6-99AC-189CB8BE20C9}" type="datetimeFigureOut">
              <a:rPr lang="ru-RU" smtClean="0"/>
              <a:pPr/>
              <a:t>03.03.2014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D1FFBB6-04C8-4D0B-99FD-04DAB2FBEA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CAAE-8CC7-4BC6-99AC-189CB8BE20C9}" type="datetimeFigureOut">
              <a:rPr lang="ru-RU" smtClean="0"/>
              <a:pPr/>
              <a:t>03.03.2014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FBB6-04C8-4D0B-99FD-04DAB2FBEA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CAAE-8CC7-4BC6-99AC-189CB8BE20C9}" type="datetimeFigureOut">
              <a:rPr lang="ru-RU" smtClean="0"/>
              <a:pPr/>
              <a:t>03.03.2014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FBB6-04C8-4D0B-99FD-04DAB2FBEA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CAAE-8CC7-4BC6-99AC-189CB8BE20C9}" type="datetimeFigureOut">
              <a:rPr lang="ru-RU" smtClean="0"/>
              <a:pPr/>
              <a:t>03.03.2014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D1FFBB6-04C8-4D0B-99FD-04DAB2FBEA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CAAE-8CC7-4BC6-99AC-189CB8BE20C9}" type="datetimeFigureOut">
              <a:rPr lang="ru-RU" smtClean="0"/>
              <a:pPr/>
              <a:t>03.03.2014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FBB6-04C8-4D0B-99FD-04DAB2FBEA9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CAAE-8CC7-4BC6-99AC-189CB8BE20C9}" type="datetimeFigureOut">
              <a:rPr lang="ru-RU" smtClean="0"/>
              <a:pPr/>
              <a:t>03.03.2014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FBB6-04C8-4D0B-99FD-04DAB2FBEA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CAAE-8CC7-4BC6-99AC-189CB8BE20C9}" type="datetimeFigureOut">
              <a:rPr lang="ru-RU" smtClean="0"/>
              <a:pPr/>
              <a:t>03.03.2014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D1FFBB6-04C8-4D0B-99FD-04DAB2FBEA9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CAAE-8CC7-4BC6-99AC-189CB8BE20C9}" type="datetimeFigureOut">
              <a:rPr lang="ru-RU" smtClean="0"/>
              <a:pPr/>
              <a:t>03.03.2014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FBB6-04C8-4D0B-99FD-04DAB2FBEA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CAAE-8CC7-4BC6-99AC-189CB8BE20C9}" type="datetimeFigureOut">
              <a:rPr lang="ru-RU" smtClean="0"/>
              <a:pPr/>
              <a:t>03.03.2014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FBB6-04C8-4D0B-99FD-04DAB2FBEA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CAAE-8CC7-4BC6-99AC-189CB8BE20C9}" type="datetimeFigureOut">
              <a:rPr lang="ru-RU" smtClean="0"/>
              <a:pPr/>
              <a:t>03.03.2014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FBB6-04C8-4D0B-99FD-04DAB2FBEA9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6CAAE-8CC7-4BC6-99AC-189CB8BE20C9}" type="datetimeFigureOut">
              <a:rPr lang="ru-RU" smtClean="0"/>
              <a:pPr/>
              <a:t>03.03.2014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FBB6-04C8-4D0B-99FD-04DAB2FBEA9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B6CAAE-8CC7-4BC6-99AC-189CB8BE20C9}" type="datetimeFigureOut">
              <a:rPr lang="ru-RU" smtClean="0"/>
              <a:pPr/>
              <a:t>03.03.2014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D1FFBB6-04C8-4D0B-99FD-04DAB2FBEA9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ua/search?q=%25" TargetMode="External"/><Relationship Id="rId2" Type="http://schemas.openxmlformats.org/officeDocument/2006/relationships/hyperlink" Target="http://uk.wikipedia.org/wiki/&#1052;&#1091;&#1079;&#1080;&#1082;&#1072;_&#1077;&#1087;&#1086;&#1093;&#1080;_&#1088;&#1086;&#1084;&#1072;&#1085;&#1090;&#1080;&#1079;&#1084;&#1091;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chool.xvatit.com/index.ph&#1088;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400" dirty="0" smtClean="0">
                <a:solidFill>
                  <a:srgbClr val="FF0000"/>
                </a:solidFill>
              </a:rPr>
              <a:t>Мистецтво епохи романтизму</a:t>
            </a:r>
            <a:endParaRPr lang="uk-UA" sz="44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507412" y="5733256"/>
            <a:ext cx="3097036" cy="841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001" y="1638061"/>
            <a:ext cx="4696002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64088" y="1703176"/>
            <a:ext cx="324036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7030A0"/>
                </a:solidFill>
              </a:rPr>
              <a:t>Підготувала </a:t>
            </a:r>
            <a:r>
              <a:rPr lang="uk-UA" sz="2400" b="1" dirty="0" smtClean="0">
                <a:solidFill>
                  <a:srgbClr val="7030A0"/>
                </a:solidFill>
              </a:rPr>
              <a:t>:</a:t>
            </a:r>
            <a:endParaRPr lang="uk-UA" sz="2400" b="1" dirty="0">
              <a:solidFill>
                <a:srgbClr val="7030A0"/>
              </a:solidFill>
            </a:endParaRPr>
          </a:p>
          <a:p>
            <a:r>
              <a:rPr lang="uk-UA" sz="3600" b="1" dirty="0">
                <a:solidFill>
                  <a:srgbClr val="7030A0"/>
                </a:solidFill>
              </a:rPr>
              <a:t>Шумкова Вікторія </a:t>
            </a:r>
            <a:r>
              <a:rPr lang="uk-UA" sz="3600" b="1" dirty="0" smtClean="0">
                <a:solidFill>
                  <a:srgbClr val="7030A0"/>
                </a:solidFill>
              </a:rPr>
              <a:t>Олександрівна</a:t>
            </a:r>
          </a:p>
          <a:p>
            <a:r>
              <a:rPr lang="uk-UA" sz="2800" b="1" dirty="0" smtClean="0">
                <a:solidFill>
                  <a:srgbClr val="7030A0"/>
                </a:solidFill>
              </a:rPr>
              <a:t>Золотоніська загальноосвітня школа</a:t>
            </a:r>
          </a:p>
          <a:p>
            <a:r>
              <a:rPr lang="uk-UA" sz="2800" b="1" dirty="0" smtClean="0">
                <a:solidFill>
                  <a:srgbClr val="7030A0"/>
                </a:solidFill>
              </a:rPr>
              <a:t>І-ІІІ ступенів №5</a:t>
            </a:r>
            <a:endParaRPr lang="uk-UA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900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mallbay.ru/images4/gericault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11947" y="87274"/>
            <a:ext cx="4766773" cy="32403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40152" y="908720"/>
            <a:ext cx="3024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Жеріко Теодор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Жертва катастрофи,1819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2098" y="3400550"/>
            <a:ext cx="4661902" cy="322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9340" y="4581128"/>
            <a:ext cx="36386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Пліт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„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Медузи“. 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На ньому  зображена трагедія    потерпілих катастрофу на фрегаті„Медуза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“.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uk-UA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16632"/>
            <a:ext cx="6867872" cy="1178768"/>
          </a:xfrm>
        </p:spPr>
        <p:txBody>
          <a:bodyPr>
            <a:normAutofit/>
          </a:bodyPr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Гойя </a:t>
            </a:r>
            <a:r>
              <a:rPr lang="uk-UA" dirty="0" smtClean="0">
                <a:solidFill>
                  <a:srgbClr val="FF0000"/>
                </a:solidFill>
              </a:rPr>
              <a:t>Франсиско(1746–1828)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52526"/>
            <a:ext cx="8686800" cy="4927600"/>
          </a:xfrm>
        </p:spPr>
        <p:txBody>
          <a:bodyPr/>
          <a:lstStyle/>
          <a:p>
            <a:pPr marL="2286000" lvl="5" indent="0">
              <a:buNone/>
            </a:pPr>
            <a:r>
              <a:rPr lang="uk-UA" dirty="0" smtClean="0"/>
              <a:t>  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44" y="0"/>
            <a:ext cx="2316163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8628" y="1404143"/>
            <a:ext cx="4760913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20927" y="1152525"/>
            <a:ext cx="18408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Іспанський </a:t>
            </a:r>
          </a:p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живописець, </a:t>
            </a:r>
          </a:p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гравер </a:t>
            </a:r>
            <a:endParaRPr lang="uk-UA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48969" y="5805264"/>
            <a:ext cx="44868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Завірюха 1786</a:t>
            </a:r>
            <a:endParaRPr lang="uk-UA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552" y="2406387"/>
            <a:ext cx="2950088" cy="358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9460" y="6073259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Алегорія Істини, Час і Історія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. 1800</a:t>
            </a:r>
            <a:endParaRPr lang="uk-UA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695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mallbay.ru/images3/aivazovsky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116632"/>
            <a:ext cx="5621421" cy="44644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99592" y="4725144"/>
            <a:ext cx="48293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Іван Айвазовський   Дев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’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ятий вал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02984" y="2242257"/>
            <a:ext cx="32758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b="1" dirty="0">
                <a:solidFill>
                  <a:schemeClr val="accent1">
                    <a:lumMod val="50000"/>
                  </a:schemeClr>
                </a:solidFill>
              </a:rPr>
              <a:t>Іва́н 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</a:rPr>
              <a:t>Айвазо́вський </a:t>
            </a:r>
            <a:r>
              <a:rPr lang="vi-VN" b="1" dirty="0">
                <a:solidFill>
                  <a:schemeClr val="accent1">
                    <a:lumMod val="50000"/>
                  </a:schemeClr>
                </a:solidFill>
              </a:rPr>
              <a:t>— український та російський живописець-мариніст вірменського походження. Створив понад 6 тисяч полотен, найвідоміші з котрих морські пейзажі та сцени морських баталій. </a:t>
            </a:r>
            <a:endParaRPr lang="uk-UA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5104578"/>
            <a:ext cx="80648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i="1" dirty="0">
                <a:solidFill>
                  <a:schemeClr val="accent1">
                    <a:lumMod val="50000"/>
                  </a:schemeClr>
                </a:solidFill>
              </a:rPr>
              <a:t>Зображує море після величезного нічного шторму й людей, потерпілих корабельну аварію. Промені сонця освітлюють величезні хвилі. Найбільша з них — дев'ятий вал, готова обрушитися на людей, які намагаються врятуватися на уламках </a:t>
            </a:r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</a:rPr>
              <a:t>щогли. Все </a:t>
            </a:r>
            <a:r>
              <a:rPr lang="uk-UA" b="1" i="1" dirty="0">
                <a:solidFill>
                  <a:schemeClr val="accent1">
                    <a:lumMod val="50000"/>
                  </a:schemeClr>
                </a:solidFill>
              </a:rPr>
              <a:t>говорить про велич і могутність морської стихії і безпорадність перед нею людини. Теплі тони картини роблять море не таким суворим і дають глядачеві надію, що люди будуть врятовані.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4474" y="132436"/>
            <a:ext cx="1516434" cy="210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136" y="347893"/>
            <a:ext cx="4109687" cy="326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4221088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uk-UA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769934"/>
            <a:ext cx="3881637" cy="287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4221088"/>
            <a:ext cx="432048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1600" b="1" i="1" dirty="0" smtClean="0">
                <a:solidFill>
                  <a:schemeClr val="accent1">
                    <a:lumMod val="50000"/>
                  </a:schemeClr>
                </a:solidFill>
              </a:rPr>
              <a:t>У 1898 </a:t>
            </a:r>
            <a:r>
              <a:rPr lang="uk-UA" sz="1600" b="1" i="1" dirty="0">
                <a:solidFill>
                  <a:schemeClr val="accent1">
                    <a:lumMod val="50000"/>
                  </a:schemeClr>
                </a:solidFill>
              </a:rPr>
              <a:t>році Айвазовський написав марину «Серед хвиль», що стала вершиною його творчості. Художник зобразив стихію — грозове небо й бурхливе море, вкрите хвилями, що немов киплять у зіткненні одна з одною. Цей твір — плід довгої й завзятої праці всього життя художника. </a:t>
            </a:r>
            <a:r>
              <a:rPr lang="uk-UA" sz="1600" b="1" i="1" dirty="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uk-UA" sz="1600" b="1" i="1" dirty="0">
                <a:solidFill>
                  <a:schemeClr val="accent1">
                    <a:lumMod val="50000"/>
                  </a:schemeClr>
                </a:solidFill>
              </a:rPr>
              <a:t>Ц</a:t>
            </a:r>
            <a:r>
              <a:rPr lang="uk-UA" sz="1600" b="1" i="1" dirty="0" smtClean="0">
                <a:solidFill>
                  <a:schemeClr val="accent1">
                    <a:lumMod val="50000"/>
                  </a:schemeClr>
                </a:solidFill>
              </a:rPr>
              <a:t>ю </a:t>
            </a:r>
            <a:r>
              <a:rPr lang="uk-UA" sz="1600" b="1" i="1" dirty="0">
                <a:solidFill>
                  <a:schemeClr val="accent1">
                    <a:lumMod val="50000"/>
                  </a:schemeClr>
                </a:solidFill>
              </a:rPr>
              <a:t>картину він не вивозив з Феодосії і разом з іншими творами заповів рідному місту.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1347"/>
            <a:ext cx="4343341" cy="273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32040" y="3244334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 Корабельна аварія 1884.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3769934"/>
            <a:ext cx="2654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Всесвітній потоп 1864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endParaRPr lang="uk-UA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92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6521" y="0"/>
            <a:ext cx="92605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335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357167"/>
            <a:ext cx="7023154" cy="571503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Музична культура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28596" y="1000108"/>
            <a:ext cx="8458200" cy="1348772"/>
          </a:xfrm>
        </p:spPr>
        <p:txBody>
          <a:bodyPr>
            <a:normAutofit fontScale="85000" lnSpcReduction="20000"/>
          </a:bodyPr>
          <a:lstStyle/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Великої популярності набувала розважальна музика: </a:t>
            </a:r>
          </a:p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оперета, романс, танцювальна музика.</a:t>
            </a:r>
          </a:p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Елітарний круг – масова публіка.</a:t>
            </a:r>
          </a:p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Розвивається композиторське мистецтво – віртуозне, виразне, емоційне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761" y="2452592"/>
            <a:ext cx="2096055" cy="246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23528" y="4869160"/>
            <a:ext cx="3096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Вільгельм Ріхард Вагнер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485960"/>
            <a:ext cx="2779242" cy="3298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004048" y="6000768"/>
            <a:ext cx="40033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Ілюстрація до опери «Золото Рейна»)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7710" y="188640"/>
            <a:ext cx="2234769" cy="167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8424" y="2485960"/>
            <a:ext cx="2323196" cy="262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79912" y="5235602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Опера «Лоенгрин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5238492"/>
            <a:ext cx="3600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— німецький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композитор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і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теоретик 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мистецтва. Реформатор опери,    мав великий влив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європейську музичну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культуру,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особливо німецьку.</a:t>
            </a:r>
            <a:endParaRPr lang="uk-UA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91722"/>
            <a:ext cx="8519864" cy="838200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Представники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212976"/>
            <a:ext cx="3600400" cy="1296145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Франц Петер Шуберт – великий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австрійський композитор, один з основоположників романтизму в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музиці ,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автор близько 600 пісень, дев'яти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симфоній.</a:t>
            </a:r>
            <a:endParaRPr lang="uk-UA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4421" y="65987"/>
            <a:ext cx="5200617" cy="39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917" y="861082"/>
            <a:ext cx="2088232" cy="231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4729" y="3501008"/>
            <a:ext cx="2520280" cy="302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3501008"/>
            <a:ext cx="24482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</a:rPr>
              <a:t>Ро́берт </a:t>
            </a:r>
            <a:r>
              <a:rPr lang="vi-VN" b="1" dirty="0">
                <a:solidFill>
                  <a:schemeClr val="accent1">
                    <a:lumMod val="50000"/>
                  </a:schemeClr>
                </a:solidFill>
              </a:rPr>
              <a:t>Шу́ман 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b="1" dirty="0">
                <a:solidFill>
                  <a:schemeClr val="accent1">
                    <a:lumMod val="50000"/>
                  </a:schemeClr>
                </a:solidFill>
              </a:rPr>
              <a:t>— видатний німецький композитор-романтик, диригент, музичний </a:t>
            </a:r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</a:rPr>
              <a:t>критик</a:t>
            </a:r>
            <a:endParaRPr lang="uk-UA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532333"/>
            <a:ext cx="1850732" cy="123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2422" y="4149080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4832" y="4401214"/>
            <a:ext cx="23212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Опять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Шопен не ищет выгод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</a:p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Но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, окрыляясь на лету, Один прокладывает выход Из вероятья в правоту…</a:t>
            </a:r>
          </a:p>
          <a:p>
            <a:endParaRPr lang="ru-RU" dirty="0"/>
          </a:p>
          <a:p>
            <a:r>
              <a:rPr lang="ru-RU" dirty="0"/>
              <a:t> </a:t>
            </a:r>
            <a:r>
              <a:rPr lang="ru-RU" dirty="0" smtClean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92151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457200"/>
            <a:ext cx="7083896" cy="8382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Український романтизм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4080" y="1556272"/>
            <a:ext cx="7299920" cy="4525963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Український романтизм (фр.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romantisme) —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ідейний рух у літературі, науці й мистецтві. Визначальними для романтизму стали ідеалізм у філософії і культ почуттів, а не розуму, звернення до народності, захоплення фольклором і народною мистецькою творчістю, шукання історичної свідомості й посилене вивчання історичного минулого (історизм), інколи втеча від довколишньої дійсності в ідеалізоване минуле або у вимріяне майбутнє чи й у фантастику. Романтизм призвів до вироблення романтичного світогляду та романтичного стилю і постання нових літературних жанрів — балади, ліричної пісні, романсової лірики, історичних романів і драм.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68" y="178384"/>
            <a:ext cx="2009420" cy="275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1375" y="5013175"/>
            <a:ext cx="3283113" cy="17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662" y="4437112"/>
            <a:ext cx="2084820" cy="206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1432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0624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748" y="116632"/>
            <a:ext cx="6863627" cy="117876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                  </a:t>
            </a:r>
            <a:r>
              <a:rPr lang="uk-UA" b="1" dirty="0" smtClean="0">
                <a:solidFill>
                  <a:srgbClr val="FF0000"/>
                </a:solidFill>
              </a:rPr>
              <a:t>Література українського </a:t>
            </a:r>
            <a:r>
              <a:rPr lang="uk-UA" b="1" dirty="0" err="1" smtClean="0">
                <a:solidFill>
                  <a:srgbClr val="FF0000"/>
                </a:solidFill>
              </a:rPr>
              <a:t>роматизму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2433" y="3899687"/>
            <a:ext cx="1908212" cy="28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28061"/>
            <a:ext cx="3481175" cy="261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8147" y="1348506"/>
            <a:ext cx="2758553" cy="251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952" y="188640"/>
            <a:ext cx="2360117" cy="181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5035" y="1397347"/>
            <a:ext cx="3288365" cy="246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987051"/>
            <a:ext cx="3030529" cy="261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6027" y="2222468"/>
            <a:ext cx="1146977" cy="164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2592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74" y="3098"/>
            <a:ext cx="9178288" cy="683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2525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718" y="643299"/>
            <a:ext cx="253126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57158" y="0"/>
            <a:ext cx="7599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Тарас Григорович Шевченко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3840" y="662817"/>
            <a:ext cx="5072098" cy="2789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5292080" y="3452470"/>
            <a:ext cx="3528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Гайдамаки в Уман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</a:rPr>
              <a:t>і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6767" y="3861863"/>
            <a:ext cx="4752528" cy="278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05064"/>
            <a:ext cx="177619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Реве та стогне Дніпр широкий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6586"/>
            <a:ext cx="4030406" cy="293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13" y="1266586"/>
            <a:ext cx="2016224" cy="309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25144"/>
            <a:ext cx="7920722" cy="196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320" y="1266586"/>
            <a:ext cx="2402449" cy="301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353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686800" cy="859536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Висновки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Добрий стиль міститься в серці. </a:t>
            </a:r>
          </a:p>
          <a:p>
            <a:pPr marL="0" indent="0" algn="just"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Дені Дідро.</a:t>
            </a:r>
          </a:p>
          <a:p>
            <a:pPr algn="just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Над дійсно прекрасним у мистецтві час безсилий.</a:t>
            </a:r>
          </a:p>
          <a:p>
            <a:pPr marL="0" indent="0" algn="just"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Валентин Серов.</a:t>
            </a:r>
          </a:p>
          <a:p>
            <a:pPr algn="just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Усі види мистецтва служать найвеличнішому мистецтву – мистецтву жити на землі.</a:t>
            </a:r>
          </a:p>
          <a:p>
            <a:pPr marL="0" indent="0" algn="just"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Бертольд Брехт.</a:t>
            </a:r>
          </a:p>
          <a:p>
            <a:pPr algn="just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Визначні предмети мистецтва лише тому є визначними, що зрозумілі і доступні всім.</a:t>
            </a:r>
          </a:p>
          <a:p>
            <a:pPr marL="0" indent="0" algn="just"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Лев Толстой.</a:t>
            </a:r>
          </a:p>
          <a:p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Використані джерела: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chemeClr val="tx1"/>
                </a:solidFill>
                <a:hlinkClick r:id="rId2"/>
              </a:rPr>
              <a:t>Література: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hlinkClick r:id="rId2"/>
              </a:rPr>
              <a:t>Антонович Д. Українська культура. – К.: Либідь, 2003. – </a:t>
            </a:r>
            <a:r>
              <a:rPr lang="ru-RU" dirty="0" smtClean="0">
                <a:solidFill>
                  <a:schemeClr val="tx1"/>
                </a:solidFill>
                <a:hlinkClick r:id="rId2"/>
              </a:rPr>
              <a:t>592с.</a:t>
            </a:r>
            <a:endParaRPr lang="uk-UA" dirty="0" smtClean="0">
              <a:solidFill>
                <a:schemeClr val="tx1"/>
              </a:solidFill>
              <a:hlinkClick r:id="rId2"/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tx1"/>
                </a:solidFill>
                <a:hlinkClick r:id="rId2"/>
              </a:rPr>
              <a:t>Пахаренко В.І. Українська література: </a:t>
            </a:r>
            <a:r>
              <a:rPr lang="ru-RU" dirty="0">
                <a:solidFill>
                  <a:schemeClr val="tx1"/>
                </a:solidFill>
                <a:hlinkClick r:id="rId2"/>
              </a:rPr>
              <a:t>Підручник. — К.: Генеза, 2009. — 368 с.: іл.</a:t>
            </a:r>
            <a:endParaRPr lang="uk-UA" dirty="0" smtClean="0">
              <a:solidFill>
                <a:schemeClr val="tx1"/>
              </a:solidFill>
              <a:hlinkClick r:id="rId2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hlinkClick r:id="rId2"/>
              </a:rPr>
              <a:t>Климова Л. </a:t>
            </a:r>
            <a:r>
              <a:rPr lang="ru-RU" dirty="0" smtClean="0">
                <a:solidFill>
                  <a:schemeClr val="tx1"/>
                </a:solidFill>
                <a:hlinkClick r:id="rId2"/>
              </a:rPr>
              <a:t>В. Художня </a:t>
            </a:r>
            <a:r>
              <a:rPr lang="ru-RU" dirty="0">
                <a:solidFill>
                  <a:schemeClr val="tx1"/>
                </a:solidFill>
                <a:hlinkClick r:id="rId2"/>
              </a:rPr>
              <a:t>культура. 9 клас: Підручник для загальноосвітніх </a:t>
            </a:r>
            <a:r>
              <a:rPr lang="ru-RU" dirty="0" smtClean="0">
                <a:solidFill>
                  <a:schemeClr val="tx1"/>
                </a:solidFill>
                <a:hlinkClick r:id="rId2"/>
              </a:rPr>
              <a:t>навчальних закладів</a:t>
            </a:r>
            <a:r>
              <a:rPr lang="ru-RU" dirty="0">
                <a:solidFill>
                  <a:schemeClr val="tx1"/>
                </a:solidFill>
                <a:hlinkClick r:id="rId2"/>
              </a:rPr>
              <a:t>. — К.: Літера ЛТД, 2009. — 160 с.: іл.</a:t>
            </a:r>
            <a:endParaRPr lang="uk-UA" dirty="0" smtClean="0">
              <a:solidFill>
                <a:schemeClr val="tx1"/>
              </a:solidFill>
              <a:hlinkClick r:id="rId2"/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tx1"/>
                </a:solidFill>
                <a:hlinkClick r:id="rId2"/>
              </a:rPr>
              <a:t>Інтернет-ресурси: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hlinkClick r:id="rId2"/>
              </a:rPr>
              <a:t>http</a:t>
            </a:r>
            <a:r>
              <a:rPr lang="en-US" dirty="0">
                <a:solidFill>
                  <a:schemeClr val="tx1"/>
                </a:solidFill>
                <a:hlinkClick r:id="rId2"/>
              </a:rPr>
              <a:t>://uk.wikipedia.org/wiki/</a:t>
            </a:r>
            <a:r>
              <a:rPr lang="uk-UA" dirty="0" smtClean="0">
                <a:solidFill>
                  <a:schemeClr val="tx1"/>
                </a:solidFill>
                <a:hlinkClick r:id="rId2"/>
              </a:rPr>
              <a:t>Музика_епохи_романтизму</a:t>
            </a:r>
            <a:endParaRPr lang="uk-UA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hlinkClick r:id="rId3"/>
              </a:rPr>
              <a:t>Https</a:t>
            </a:r>
            <a:r>
              <a:rPr lang="en-US" dirty="0">
                <a:solidFill>
                  <a:schemeClr val="tx1"/>
                </a:solidFill>
                <a:hlinkClick r:id="rId3"/>
              </a:rPr>
              <a:t>://</a:t>
            </a:r>
            <a:r>
              <a:rPr lang="en-US" dirty="0" smtClean="0">
                <a:solidFill>
                  <a:schemeClr val="tx1"/>
                </a:solidFill>
                <a:hlinkClick r:id="rId3"/>
              </a:rPr>
              <a:t>www.google.com.ua/search</a:t>
            </a:r>
            <a:r>
              <a:rPr lang="uk-UA" dirty="0" smtClean="0">
                <a:solidFill>
                  <a:schemeClr val="tx1"/>
                </a:solidFill>
                <a:hlinkClick r:id="rId3"/>
              </a:rPr>
              <a:t> </a:t>
            </a:r>
            <a:endParaRPr lang="uk-UA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hlinkClick r:id="rId4"/>
              </a:rPr>
              <a:t>http://</a:t>
            </a:r>
            <a:r>
              <a:rPr lang="en-US" dirty="0" smtClean="0">
                <a:solidFill>
                  <a:schemeClr val="tx1"/>
                </a:solidFill>
                <a:hlinkClick r:id="rId4"/>
              </a:rPr>
              <a:t>school.xvatit.com/index.ph</a:t>
            </a:r>
            <a:r>
              <a:rPr lang="uk-UA" dirty="0" smtClean="0">
                <a:solidFill>
                  <a:schemeClr val="tx1"/>
                </a:solidFill>
                <a:hlinkClick r:id="rId4"/>
              </a:rPr>
              <a:t>р</a:t>
            </a:r>
            <a:endParaRPr lang="uk-UA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xmlns="" val="104949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803976" cy="72008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>
                <a:solidFill>
                  <a:srgbClr val="FF0000"/>
                </a:solidFill>
              </a:rPr>
              <a:t>Тема</a:t>
            </a:r>
            <a:r>
              <a:rPr lang="uk-UA" dirty="0">
                <a:solidFill>
                  <a:srgbClr val="FF0000"/>
                </a:solidFill>
              </a:rPr>
              <a:t>:</a:t>
            </a:r>
            <a:r>
              <a:rPr lang="uk-UA" sz="2000" dirty="0"/>
              <a:t> </a:t>
            </a:r>
            <a:br>
              <a:rPr lang="uk-UA" sz="2000" dirty="0"/>
            </a:br>
            <a:r>
              <a:rPr lang="uk-UA" dirty="0">
                <a:solidFill>
                  <a:srgbClr val="FF0000"/>
                </a:solidFill>
              </a:rPr>
              <a:t>Мета: </a:t>
            </a:r>
            <a:endParaRPr lang="uk-UA" sz="20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123728" y="620688"/>
            <a:ext cx="6480720" cy="180019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12800" b="1" dirty="0" smtClean="0">
                <a:solidFill>
                  <a:srgbClr val="0070C0"/>
                </a:solidFill>
              </a:rPr>
              <a:t>Мистецтво епохи романтизму. </a:t>
            </a:r>
          </a:p>
          <a:p>
            <a:pPr marL="0" indent="0" algn="just">
              <a:buNone/>
            </a:pP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</a:rPr>
              <a:t>Дослідити яскраве явище культури – романтизм та визначити причини його виникнення; </a:t>
            </a:r>
            <a:r>
              <a:rPr lang="ru-RU" sz="8000" b="1" dirty="0" smtClean="0">
                <a:solidFill>
                  <a:schemeClr val="accent1">
                    <a:lumMod val="50000"/>
                  </a:schemeClr>
                </a:solidFill>
              </a:rPr>
              <a:t>визначити </a:t>
            </a: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</a:rPr>
              <a:t>характерні ознаки стилю</a:t>
            </a:r>
            <a:r>
              <a:rPr lang="ru-RU" sz="8000" b="1" dirty="0" smtClean="0">
                <a:solidFill>
                  <a:schemeClr val="accent1">
                    <a:lumMod val="50000"/>
                  </a:schemeClr>
                </a:solidFill>
              </a:rPr>
              <a:t>; ознайомити   </a:t>
            </a: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</a:rPr>
              <a:t>із </a:t>
            </a:r>
            <a:r>
              <a:rPr lang="ru-RU" sz="8000" b="1" dirty="0" smtClean="0">
                <a:solidFill>
                  <a:schemeClr val="accent1">
                    <a:lumMod val="50000"/>
                  </a:schemeClr>
                </a:solidFill>
              </a:rPr>
              <a:t>музичними творами     і творами живопису  романтизму ; розвивати </a:t>
            </a: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</a:rPr>
              <a:t>естетичні </a:t>
            </a:r>
            <a:r>
              <a:rPr lang="ru-RU" sz="8000" b="1" dirty="0" smtClean="0">
                <a:solidFill>
                  <a:schemeClr val="accent1">
                    <a:lumMod val="50000"/>
                  </a:schemeClr>
                </a:solidFill>
              </a:rPr>
              <a:t>смаки, бажання вивчати мистецтво, почуття </a:t>
            </a: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</a:rPr>
              <a:t>прекрасного через споглядання творів; </a:t>
            </a:r>
            <a:br>
              <a:rPr lang="ru-RU" sz="8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8000" b="1" dirty="0" smtClean="0">
                <a:solidFill>
                  <a:schemeClr val="accent1">
                    <a:lumMod val="50000"/>
                  </a:schemeClr>
                </a:solidFill>
              </a:rPr>
              <a:t>виховувати </a:t>
            </a: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</a:rPr>
              <a:t>інтерес до культурної спадщини різних народів.</a:t>
            </a:r>
            <a:br>
              <a:rPr lang="ru-RU" sz="80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8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8000" b="1" dirty="0" smtClean="0">
                <a:solidFill>
                  <a:schemeClr val="accent1">
                    <a:lumMod val="50000"/>
                  </a:schemeClr>
                </a:solidFill>
              </a:rPr>
              <a:t>                      </a:t>
            </a:r>
            <a:r>
              <a:rPr lang="ru-RU" sz="11200" b="1" dirty="0" smtClean="0">
                <a:solidFill>
                  <a:srgbClr val="FF0000"/>
                </a:solidFill>
              </a:rPr>
              <a:t>План</a:t>
            </a:r>
          </a:p>
          <a:p>
            <a:pPr marL="0" indent="0">
              <a:buNone/>
            </a:pPr>
            <a:r>
              <a:rPr lang="ru-RU" sz="8000" b="1" dirty="0" smtClean="0">
                <a:solidFill>
                  <a:schemeClr val="accent1">
                    <a:lumMod val="50000"/>
                  </a:schemeClr>
                </a:solidFill>
              </a:rPr>
              <a:t>1.Стиль епохи романтизму.</a:t>
            </a:r>
          </a:p>
          <a:p>
            <a:pPr marL="0" indent="0">
              <a:buNone/>
            </a:pPr>
            <a:r>
              <a:rPr lang="ru-RU" sz="8000" b="1" dirty="0" smtClean="0">
                <a:solidFill>
                  <a:schemeClr val="accent1">
                    <a:lumMod val="50000"/>
                  </a:schemeClr>
                </a:solidFill>
              </a:rPr>
              <a:t>2.Романтизм в архітектурі.</a:t>
            </a:r>
          </a:p>
          <a:p>
            <a:pPr marL="0" indent="0">
              <a:buNone/>
            </a:pPr>
            <a:r>
              <a:rPr lang="ru-RU" sz="8000" b="1" dirty="0" smtClean="0">
                <a:solidFill>
                  <a:schemeClr val="accent1">
                    <a:lumMod val="50000"/>
                  </a:schemeClr>
                </a:solidFill>
              </a:rPr>
              <a:t>3. Романтизм у скульптурі.</a:t>
            </a:r>
          </a:p>
          <a:p>
            <a:pPr marL="0" indent="0">
              <a:buNone/>
            </a:pP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ru-RU" sz="8000" b="1" dirty="0" smtClean="0">
                <a:solidFill>
                  <a:schemeClr val="accent1">
                    <a:lumMod val="50000"/>
                  </a:schemeClr>
                </a:solidFill>
              </a:rPr>
              <a:t>. Романтизм у живописі.</a:t>
            </a:r>
          </a:p>
          <a:p>
            <a:pPr marL="0" indent="0">
              <a:buNone/>
            </a:pP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</a:rPr>
              <a:t>5</a:t>
            </a:r>
            <a:r>
              <a:rPr lang="ru-RU" sz="8000" b="1" dirty="0" smtClean="0">
                <a:solidFill>
                  <a:schemeClr val="accent1">
                    <a:lumMod val="50000"/>
                  </a:schemeClr>
                </a:solidFill>
              </a:rPr>
              <a:t>. Музична культура.</a:t>
            </a:r>
          </a:p>
          <a:p>
            <a:pPr marL="0" indent="0">
              <a:buNone/>
            </a:pP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</a:rPr>
              <a:t>6</a:t>
            </a:r>
            <a:r>
              <a:rPr lang="ru-RU" sz="8000" b="1" dirty="0" smtClean="0">
                <a:solidFill>
                  <a:schemeClr val="accent1">
                    <a:lumMod val="50000"/>
                  </a:schemeClr>
                </a:solidFill>
              </a:rPr>
              <a:t>. Український романтизм</a:t>
            </a:r>
          </a:p>
          <a:p>
            <a:pPr marL="0" indent="0">
              <a:buNone/>
            </a:pP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</a:rPr>
              <a:t>7</a:t>
            </a:r>
            <a:r>
              <a:rPr lang="ru-RU" sz="8000" b="1" dirty="0" smtClean="0">
                <a:solidFill>
                  <a:schemeClr val="accent1">
                    <a:lumMod val="50000"/>
                  </a:schemeClr>
                </a:solidFill>
              </a:rPr>
              <a:t>. Література українського  романтизму.</a:t>
            </a:r>
            <a:r>
              <a:rPr lang="ru-RU" sz="8000" dirty="0"/>
              <a:t/>
            </a:r>
            <a:br>
              <a:rPr lang="ru-RU" sz="8000" dirty="0"/>
            </a:br>
            <a:r>
              <a:rPr lang="ru-RU" sz="8000" b="1" dirty="0"/>
              <a:t>8</a:t>
            </a:r>
            <a:r>
              <a:rPr lang="ru-RU" sz="8000" b="1" dirty="0" smtClean="0"/>
              <a:t>. Висновок.</a:t>
            </a:r>
          </a:p>
          <a:p>
            <a:pPr marL="0" indent="0">
              <a:buNone/>
            </a:pPr>
            <a:endParaRPr lang="uk-UA" sz="96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7746" y="3528146"/>
            <a:ext cx="4075554" cy="200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9957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07960"/>
            <a:ext cx="1679548" cy="178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4290" y="5046171"/>
            <a:ext cx="1769813" cy="175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292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059832" y="332656"/>
            <a:ext cx="5611510" cy="64294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Стиль епохи романтизму 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(кінець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XVIII</a:t>
            </a: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ст.)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635896" y="1196752"/>
            <a:ext cx="5328592" cy="5040560"/>
          </a:xfrm>
        </p:spPr>
        <p:txBody>
          <a:bodyPr>
            <a:no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Романти́зм </a:t>
            </a: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(фр.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romantisme) — </a:t>
            </a: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ідейний рух у літературі, науці й мистецтві, що виник наприкінці 18 століття у Німеччині, Англії й Франції, поширився з початку 19 століття в Росії, Польщі й Австрії, а з середини 19 століття охопив інші країни Європи та Північної і Південної Америки.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Батьківщина Німеччина. </a:t>
            </a:r>
          </a:p>
          <a:p>
            <a:pPr algn="just"/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Романтизм проголосив незалежність митця від будь-яких мистецьких канонів та правил. Головна тема: особистий естетичний смак, повна свобода творчості, у центрі – душа людини, її переживання.</a:t>
            </a:r>
          </a:p>
          <a:p>
            <a:pPr algn="just"/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3024336" cy="227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48" y="188640"/>
            <a:ext cx="326074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5837" y="2435710"/>
            <a:ext cx="1916162" cy="198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1844824"/>
            <a:ext cx="4248472" cy="482453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</a:rPr>
              <a:t>Значну роль у творчості романтиків відігравали фольклор, національна міфологія, природа. Романтизм майже відсутній в архітектурі. Живопис і графіка – найпоширеніші види.</a:t>
            </a:r>
          </a:p>
          <a:p>
            <a:pPr marL="0" indent="0" algn="just">
              <a:buNone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</a:rPr>
              <a:t>Найпоширеніші жанри – портрет і </a:t>
            </a: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</a:rPr>
              <a:t>пейзаж, 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</a:rPr>
              <a:t>використання алегоричних (інакомовних) образів</a:t>
            </a:r>
          </a:p>
          <a:p>
            <a:pPr algn="just"/>
            <a:endParaRPr lang="uk-UA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085" y="61336"/>
            <a:ext cx="2102270" cy="19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1336"/>
            <a:ext cx="2548355" cy="165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4214" y="4799771"/>
            <a:ext cx="2753487" cy="199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3769"/>
            <a:ext cx="2088232" cy="179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43014"/>
            <a:ext cx="2882456" cy="275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713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 романтизм в архітектурі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84624"/>
            <a:ext cx="2520280" cy="20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496194"/>
            <a:ext cx="3223245" cy="214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342595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9446" y="3933056"/>
            <a:ext cx="364496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5901" y="1540409"/>
            <a:ext cx="2466975" cy="20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2624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Романтизм у скульптурі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552" y="1528549"/>
            <a:ext cx="8686800" cy="4525963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28617"/>
            <a:ext cx="2839106" cy="189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121350" y="1697384"/>
            <a:ext cx="2945904" cy="235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928616"/>
            <a:ext cx="2664369" cy="189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4886" y="5004174"/>
            <a:ext cx="3162024" cy="174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81504"/>
            <a:ext cx="2448272" cy="317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8436" y="1581503"/>
            <a:ext cx="2383930" cy="317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8166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mallbay.ru/images4/gericault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39338" y="498795"/>
            <a:ext cx="5712996" cy="46085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11560" y="5217587"/>
            <a:ext cx="424847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Жеріко Теодор 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Кінь, якого роздирає лев,1822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7001"/>
            <a:ext cx="21431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44208" y="3105835"/>
            <a:ext cx="2448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Жан Луї Андре Теодор Жеріко́ — французький живописець і графік.</a:t>
            </a:r>
            <a:endParaRPr lang="uk-UA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1399</TotalTime>
  <Words>817</Words>
  <Application>Microsoft Office PowerPoint</Application>
  <PresentationFormat>Экран (4:3)</PresentationFormat>
  <Paragraphs>88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Трек</vt:lpstr>
      <vt:lpstr>Мистецтво епохи романтизму</vt:lpstr>
      <vt:lpstr>М</vt:lpstr>
      <vt:lpstr>  Тема:  Мета: </vt:lpstr>
      <vt:lpstr>Слайд 4</vt:lpstr>
      <vt:lpstr>Стиль епохи романтизму  (кінець XVIII ст.)</vt:lpstr>
      <vt:lpstr>Слайд 6</vt:lpstr>
      <vt:lpstr> романтизм в архітектурі</vt:lpstr>
      <vt:lpstr>Романтизм у скульптурі</vt:lpstr>
      <vt:lpstr>Слайд 9</vt:lpstr>
      <vt:lpstr>Слайд 10</vt:lpstr>
      <vt:lpstr>Гойя Франсиско(1746–1828)</vt:lpstr>
      <vt:lpstr>Слайд 12</vt:lpstr>
      <vt:lpstr>Слайд 13</vt:lpstr>
      <vt:lpstr>Слайд 14</vt:lpstr>
      <vt:lpstr>Музична культура</vt:lpstr>
      <vt:lpstr>Представники</vt:lpstr>
      <vt:lpstr>Український романтизм</vt:lpstr>
      <vt:lpstr>Слайд 18</vt:lpstr>
      <vt:lpstr>                    Література українського роматизму</vt:lpstr>
      <vt:lpstr>Слайд 20</vt:lpstr>
      <vt:lpstr>Реве та стогне Дніпр широкий</vt:lpstr>
      <vt:lpstr> Висновки</vt:lpstr>
      <vt:lpstr>Використані джерела:</vt:lpstr>
    </vt:vector>
  </TitlesOfParts>
  <Company>Krokoz™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МЕТА</dc:title>
  <dc:creator>ХХХ</dc:creator>
  <cp:lastModifiedBy>Admin</cp:lastModifiedBy>
  <cp:revision>133</cp:revision>
  <dcterms:created xsi:type="dcterms:W3CDTF">2012-03-03T14:09:18Z</dcterms:created>
  <dcterms:modified xsi:type="dcterms:W3CDTF">2014-03-03T08:04:55Z</dcterms:modified>
</cp:coreProperties>
</file>