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5" r:id="rId9"/>
    <p:sldId id="270" r:id="rId10"/>
    <p:sldId id="266" r:id="rId11"/>
    <p:sldId id="267" r:id="rId12"/>
    <p:sldId id="257" r:id="rId13"/>
    <p:sldId id="268" r:id="rId14"/>
    <p:sldId id="269" r:id="rId15"/>
    <p:sldId id="273" r:id="rId16"/>
    <p:sldId id="272" r:id="rId17"/>
    <p:sldId id="274" r:id="rId18"/>
    <p:sldId id="271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A1C02-2A60-47F2-B11C-28586915D0BB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CD9F-DEEF-4340-A120-3BE6CB953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1CD9F-DEEF-4340-A120-3BE6CB9538C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.jpeg"/><Relationship Id="rId2" Type="http://schemas.openxmlformats.org/officeDocument/2006/relationships/hyperlink" Target="http://schoolhealth.at.ua/_si/0/65119680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5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7286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00FF"/>
                </a:solidFill>
              </a:rPr>
              <a:t>Тема:</a:t>
            </a:r>
            <a:r>
              <a:rPr lang="ru-RU" sz="3600" b="1" dirty="0" smtClean="0"/>
              <a:t> 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Пожежна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безпека</a:t>
            </a:r>
            <a:r>
              <a:rPr lang="ru-RU" sz="3600" b="1" i="1" dirty="0" smtClean="0">
                <a:solidFill>
                  <a:srgbClr val="FF0000"/>
                </a:solidFill>
              </a:rPr>
              <a:t>. Правила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поведінки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під</a:t>
            </a:r>
            <a:r>
              <a:rPr lang="ru-RU" sz="3600" b="1" i="1" dirty="0" smtClean="0">
                <a:solidFill>
                  <a:srgbClr val="FF0000"/>
                </a:solidFill>
              </a:rPr>
              <a:t> час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пожежі</a:t>
            </a:r>
            <a:r>
              <a:rPr lang="ru-RU" sz="3600" b="1" i="1" dirty="0" smtClean="0">
                <a:solidFill>
                  <a:srgbClr val="FF0000"/>
                </a:solidFill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Засоби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пожежогасіння</a:t>
            </a:r>
            <a:r>
              <a:rPr lang="ru-RU" sz="3600" b="1" i="1" dirty="0" smtClean="0">
                <a:solidFill>
                  <a:srgbClr val="FF0000"/>
                </a:solidFill>
              </a:rPr>
              <a:t>. Практична робота №8 «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Користування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засобами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пожежогасіння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r>
              <a:rPr lang="ru-RU" sz="3600" i="1" dirty="0" smtClean="0">
                <a:solidFill>
                  <a:srgbClr val="FF0000"/>
                </a:solidFill>
              </a:rPr>
              <a:t> 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518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43380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6 клас</a:t>
            </a:r>
          </a:p>
          <a:p>
            <a:r>
              <a:rPr lang="uk-UA" sz="24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Предмет:</a:t>
            </a:r>
            <a:r>
              <a:rPr lang="uk-UA" sz="2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Основи здоров'я                       </a:t>
            </a:r>
            <a:r>
              <a:rPr lang="uk-UA" sz="24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Учитель:</a:t>
            </a:r>
            <a:r>
              <a:rPr lang="uk-UA" sz="2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Лазнева Ніла Петрівна</a:t>
            </a:r>
            <a:endParaRPr lang="ru-RU" sz="2400" b="1" dirty="0">
              <a:latin typeface="Verdana" pitchFamily="34" charset="0"/>
            </a:endParaRPr>
          </a:p>
        </p:txBody>
      </p:sp>
      <p:pic>
        <p:nvPicPr>
          <p:cNvPr id="8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atin typeface="Verdana" pitchFamily="34" charset="0"/>
                <a:cs typeface="Times New Roman" pitchFamily="18" charset="0"/>
              </a:rPr>
              <a:t>Верхняцька</a:t>
            </a:r>
            <a:r>
              <a:rPr lang="uk-UA" b="1" dirty="0" smtClean="0">
                <a:latin typeface="Verdana" pitchFamily="34" charset="0"/>
                <a:cs typeface="Times New Roman" pitchFamily="18" charset="0"/>
              </a:rPr>
              <a:t> загальноосвітня школа І-ІІІ ступенів №2</a:t>
            </a:r>
          </a:p>
          <a:p>
            <a:pPr algn="ctr"/>
            <a:r>
              <a:rPr lang="uk-UA" b="1" dirty="0" err="1" smtClean="0">
                <a:latin typeface="Verdana" pitchFamily="34" charset="0"/>
                <a:cs typeface="Times New Roman" pitchFamily="18" charset="0"/>
              </a:rPr>
              <a:t>Христинівської</a:t>
            </a:r>
            <a:r>
              <a:rPr lang="uk-UA" b="1" dirty="0" smtClean="0">
                <a:latin typeface="Verdana" pitchFamily="34" charset="0"/>
                <a:cs typeface="Times New Roman" pitchFamily="18" charset="0"/>
              </a:rPr>
              <a:t> районної </a:t>
            </a:r>
            <a:r>
              <a:rPr lang="uk-UA" b="1" dirty="0" smtClean="0">
                <a:latin typeface="Verdana" pitchFamily="34" charset="0"/>
                <a:cs typeface="Times New Roman" pitchFamily="18" charset="0"/>
              </a:rPr>
              <a:t>ради Черкаської області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4.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Як правильно </a:t>
            </a:r>
            <a:r>
              <a:rPr lang="ru-RU" sz="32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діяти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під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час </a:t>
            </a:r>
            <a:r>
              <a:rPr lang="ru-RU" sz="32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   </a:t>
            </a:r>
            <a:r>
              <a:rPr lang="uk-UA" sz="3200" b="1" dirty="0" smtClean="0">
                <a:solidFill>
                  <a:srgbClr val="0000FF"/>
                </a:solidFill>
                <a:latin typeface="+mn-lt"/>
              </a:rPr>
              <a:t>Дії людини при неможливості покинути помешкання під час пожежі</a:t>
            </a:r>
            <a:endParaRPr lang="ru-RU" sz="3200" b="1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598804"/>
            <a:ext cx="6500858" cy="4395405"/>
          </a:xfrm>
          <a:noFill/>
        </p:spPr>
      </p:pic>
      <p:pic>
        <p:nvPicPr>
          <p:cNvPr id="5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057400" cy="163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7166"/>
            <a:ext cx="2100262" cy="1660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66"/>
            <a:ext cx="2133600" cy="168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785926"/>
            <a:ext cx="2057400" cy="163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357694"/>
            <a:ext cx="1981200" cy="16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357694"/>
            <a:ext cx="1981200" cy="1601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357694"/>
            <a:ext cx="2057400" cy="162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00298" y="2857496"/>
            <a:ext cx="4135437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rgbClr val="0000FF"/>
                </a:solidFill>
              </a:rPr>
              <a:t>Вихід з помешкання, в якому виникла пожежа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7158" y="3429000"/>
            <a:ext cx="2057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Захистить очі та органи  дихання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500298" y="2143116"/>
            <a:ext cx="199390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Накритися вологою тканиною і рухатися до виходу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643438" y="2143116"/>
            <a:ext cx="21336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Взяти  з  собою  ліхтарик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572264" y="3357562"/>
            <a:ext cx="2438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Не заходити туди, де велика концентрація диму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429388" y="3857628"/>
            <a:ext cx="210978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Щільно  зачинити за собою  двері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00034" y="3929066"/>
            <a:ext cx="2133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Йти по не задимленим сходам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357554" y="3786190"/>
            <a:ext cx="25193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dirty="0"/>
              <a:t>Пересуватися, тримаючись  ближче  до підлоги</a:t>
            </a: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785786" y="428604"/>
            <a:ext cx="1143000" cy="1209675"/>
          </a:xfrm>
          <a:custGeom>
            <a:avLst/>
            <a:gdLst>
              <a:gd name="T0" fmla="*/ 34798001 w 21600"/>
              <a:gd name="T1" fmla="*/ 0 h 21600"/>
              <a:gd name="T2" fmla="*/ 34798001 w 21600"/>
              <a:gd name="T3" fmla="*/ 38132260 h 21600"/>
              <a:gd name="T4" fmla="*/ 6821275 w 21600"/>
              <a:gd name="T5" fmla="*/ 67746060 h 21600"/>
              <a:gd name="T6" fmla="*/ 60484178 w 21600"/>
              <a:gd name="T7" fmla="*/ 1906610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96 h 21600"/>
              <a:gd name="T14" fmla="*/ 18004 w 21600"/>
              <a:gd name="T15" fmla="*/ 84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96"/>
                </a:lnTo>
                <a:cubicBezTo>
                  <a:pt x="5564" y="3696"/>
                  <a:pt x="0" y="7485"/>
                  <a:pt x="0" y="12158"/>
                </a:cubicBezTo>
                <a:lnTo>
                  <a:pt x="0" y="21600"/>
                </a:lnTo>
                <a:lnTo>
                  <a:pt x="4871" y="21600"/>
                </a:lnTo>
                <a:lnTo>
                  <a:pt x="4871" y="12158"/>
                </a:lnTo>
                <a:cubicBezTo>
                  <a:pt x="4871" y="10117"/>
                  <a:pt x="8254" y="8462"/>
                  <a:pt x="12427" y="8462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5400000">
            <a:off x="6903259" y="883427"/>
            <a:ext cx="976313" cy="1066800"/>
          </a:xfrm>
          <a:custGeom>
            <a:avLst/>
            <a:gdLst>
              <a:gd name="T0" fmla="*/ 26266799 w 21600"/>
              <a:gd name="T1" fmla="*/ 0 h 21600"/>
              <a:gd name="T2" fmla="*/ 26266799 w 21600"/>
              <a:gd name="T3" fmla="*/ 29656548 h 21600"/>
              <a:gd name="T4" fmla="*/ 4909317 w 21600"/>
              <a:gd name="T5" fmla="*/ 52688072 h 21600"/>
              <a:gd name="T6" fmla="*/ 44128710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8 h 21600"/>
              <a:gd name="T14" fmla="*/ 18219 w 21600"/>
              <a:gd name="T15" fmla="*/ 84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857" y="0"/>
                </a:lnTo>
                <a:lnTo>
                  <a:pt x="12857" y="3728"/>
                </a:lnTo>
                <a:lnTo>
                  <a:pt x="12427" y="3728"/>
                </a:lnTo>
                <a:cubicBezTo>
                  <a:pt x="5564" y="3728"/>
                  <a:pt x="0" y="7502"/>
                  <a:pt x="0" y="12158"/>
                </a:cubicBezTo>
                <a:lnTo>
                  <a:pt x="0" y="21600"/>
                </a:lnTo>
                <a:lnTo>
                  <a:pt x="4806" y="21600"/>
                </a:lnTo>
                <a:lnTo>
                  <a:pt x="4806" y="12158"/>
                </a:lnTo>
                <a:cubicBezTo>
                  <a:pt x="4806" y="10099"/>
                  <a:pt x="8218" y="8430"/>
                  <a:pt x="12427" y="8430"/>
                </a:cubicBezTo>
                <a:lnTo>
                  <a:pt x="12857" y="8430"/>
                </a:lnTo>
                <a:lnTo>
                  <a:pt x="12857" y="12158"/>
                </a:lnTo>
                <a:close/>
              </a:path>
            </a:pathLst>
          </a:cu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 rot="10784775">
            <a:off x="8217697" y="4002017"/>
            <a:ext cx="685800" cy="1066800"/>
          </a:xfrm>
          <a:custGeom>
            <a:avLst/>
            <a:gdLst>
              <a:gd name="T0" fmla="*/ 12527184 w 21600"/>
              <a:gd name="T1" fmla="*/ 0 h 21600"/>
              <a:gd name="T2" fmla="*/ 12527184 w 21600"/>
              <a:gd name="T3" fmla="*/ 29656548 h 21600"/>
              <a:gd name="T4" fmla="*/ 2418334 w 21600"/>
              <a:gd name="T5" fmla="*/ 52688072 h 21600"/>
              <a:gd name="T6" fmla="*/ 21774150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32 h 21600"/>
              <a:gd name="T14" fmla="*/ 18058 w 21600"/>
              <a:gd name="T15" fmla="*/ 84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32"/>
                </a:lnTo>
                <a:cubicBezTo>
                  <a:pt x="5564" y="3732"/>
                  <a:pt x="0" y="7504"/>
                  <a:pt x="0" y="12158"/>
                </a:cubicBezTo>
                <a:lnTo>
                  <a:pt x="0" y="21600"/>
                </a:lnTo>
                <a:lnTo>
                  <a:pt x="4798" y="21600"/>
                </a:lnTo>
                <a:lnTo>
                  <a:pt x="4798" y="12158"/>
                </a:lnTo>
                <a:cubicBezTo>
                  <a:pt x="4798" y="10097"/>
                  <a:pt x="8214" y="8426"/>
                  <a:pt x="12427" y="8426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4286248" y="857232"/>
            <a:ext cx="728663" cy="457200"/>
          </a:xfrm>
          <a:prstGeom prst="rightArrow">
            <a:avLst>
              <a:gd name="adj1" fmla="val 55556"/>
              <a:gd name="adj2" fmla="val 63197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 rot="-10781817">
            <a:off x="5644775" y="4930895"/>
            <a:ext cx="642938" cy="457200"/>
          </a:xfrm>
          <a:prstGeom prst="rightArrow">
            <a:avLst>
              <a:gd name="adj1" fmla="val 55556"/>
              <a:gd name="adj2" fmla="val 63190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 rot="-10781817">
            <a:off x="2787255" y="4930757"/>
            <a:ext cx="590550" cy="457200"/>
          </a:xfrm>
          <a:prstGeom prst="rightArrow">
            <a:avLst>
              <a:gd name="adj1" fmla="val 55556"/>
              <a:gd name="adj2" fmla="val 63190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00"/>
                            </p:stCondLst>
                            <p:childTnLst>
                              <p:par>
                                <p:cTn id="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00"/>
                            </p:stCondLst>
                            <p:childTnLst>
                              <p:par>
                                <p:cTn id="8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7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2" grpId="0" autoUpdateAnimBg="0"/>
      <p:bldP spid="25613" grpId="0" autoUpdateAnimBg="0"/>
      <p:bldP spid="25614" grpId="0" autoUpdateAnimBg="0"/>
      <p:bldP spid="25615" grpId="0" autoUpdateAnimBg="0"/>
      <p:bldP spid="25616" grpId="0" autoUpdateAnimBg="0"/>
      <p:bldP spid="25618" grpId="0" autoUpdateAnimBg="0"/>
      <p:bldP spid="25619" grpId="0" autoUpdateAnimBg="0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428750" cy="1428750"/>
          </a:xfrm>
          <a:prstGeom prst="rect">
            <a:avLst/>
          </a:prstGeom>
          <a:noFill/>
        </p:spPr>
      </p:pic>
      <p:pic>
        <p:nvPicPr>
          <p:cNvPr id="2" name="Picture 2" descr="http://estreshenie.ru/uploads/image/p19_9cdb4550-438c-4b71-988a-9ebfe97d44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09600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FF"/>
                </a:solidFill>
              </a:rPr>
              <a:t>Дії людини під час пожежі в багатоповерховому будинку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1666875" cy="1333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76400" cy="1343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857232"/>
            <a:ext cx="1676400" cy="1343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496"/>
            <a:ext cx="165735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86058"/>
            <a:ext cx="165735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786058"/>
            <a:ext cx="1666875" cy="1314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714884"/>
            <a:ext cx="165735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714884"/>
            <a:ext cx="1647825" cy="1304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2214546" y="1428736"/>
            <a:ext cx="1500188" cy="455613"/>
          </a:xfrm>
          <a:prstGeom prst="rightArrow">
            <a:avLst>
              <a:gd name="adj1" fmla="val 50000"/>
              <a:gd name="adj2" fmla="val 50168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5500694" y="1428736"/>
            <a:ext cx="1285875" cy="455613"/>
          </a:xfrm>
          <a:prstGeom prst="rightArrow">
            <a:avLst>
              <a:gd name="adj1" fmla="val 50000"/>
              <a:gd name="adj2" fmla="val 50174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5500694" y="3286124"/>
            <a:ext cx="1357312" cy="455613"/>
          </a:xfrm>
          <a:prstGeom prst="rightArrow">
            <a:avLst>
              <a:gd name="adj1" fmla="val 50000"/>
              <a:gd name="adj2" fmla="val 50176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2285984" y="3357562"/>
            <a:ext cx="1500188" cy="455613"/>
          </a:xfrm>
          <a:prstGeom prst="rightArrow">
            <a:avLst>
              <a:gd name="adj1" fmla="val 50000"/>
              <a:gd name="adj2" fmla="val 50168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 flipH="1">
            <a:off x="5429256" y="5143512"/>
            <a:ext cx="1428750" cy="455613"/>
          </a:xfrm>
          <a:prstGeom prst="rightArrow">
            <a:avLst>
              <a:gd name="adj1" fmla="val 50000"/>
              <a:gd name="adj2" fmla="val 50174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5400000" flipV="1">
            <a:off x="994545" y="2362986"/>
            <a:ext cx="609600" cy="455613"/>
          </a:xfrm>
          <a:prstGeom prst="rightArrow">
            <a:avLst>
              <a:gd name="adj1" fmla="val 50528"/>
              <a:gd name="adj2" fmla="val 43212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 rot="5400000" flipV="1">
            <a:off x="7462065" y="2253448"/>
            <a:ext cx="533400" cy="455613"/>
          </a:xfrm>
          <a:prstGeom prst="rightArrow">
            <a:avLst>
              <a:gd name="adj1" fmla="val 50528"/>
              <a:gd name="adj2" fmla="val 43209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 rot="5400000" flipV="1">
            <a:off x="7493022" y="4151317"/>
            <a:ext cx="614362" cy="455613"/>
          </a:xfrm>
          <a:prstGeom prst="rightArrow">
            <a:avLst>
              <a:gd name="adj1" fmla="val 50528"/>
              <a:gd name="adj2" fmla="val 43212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0" y="357166"/>
            <a:ext cx="91440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Дії  при пожежі в громадському транспорті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500042"/>
            <a:ext cx="8839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Дії при займанні телевізора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667000" cy="2132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2514600" cy="2082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14422"/>
            <a:ext cx="2514600" cy="2005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2539325" cy="1943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929066"/>
            <a:ext cx="2496891" cy="1985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928926" y="2071678"/>
            <a:ext cx="571498" cy="312736"/>
          </a:xfrm>
          <a:prstGeom prst="rightArrow">
            <a:avLst>
              <a:gd name="adj1" fmla="val 50000"/>
              <a:gd name="adj2" fmla="val 50177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929322" y="2071678"/>
            <a:ext cx="571499" cy="312737"/>
          </a:xfrm>
          <a:prstGeom prst="rightArrow">
            <a:avLst>
              <a:gd name="adj1" fmla="val 50000"/>
              <a:gd name="adj2" fmla="val 50177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7443012" y="3344070"/>
            <a:ext cx="571504" cy="312736"/>
          </a:xfrm>
          <a:prstGeom prst="rightArrow">
            <a:avLst>
              <a:gd name="adj1" fmla="val 50000"/>
              <a:gd name="adj2" fmla="val 50177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H="1">
            <a:off x="4429124" y="4714884"/>
            <a:ext cx="785812" cy="384174"/>
          </a:xfrm>
          <a:prstGeom prst="rightArrow">
            <a:avLst>
              <a:gd name="adj1" fmla="val 50000"/>
              <a:gd name="adj2" fmla="val 50177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8572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628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Правила </a:t>
            </a:r>
            <a:r>
              <a:rPr lang="ru-RU" sz="3200" b="1" dirty="0" err="1" smtClean="0">
                <a:solidFill>
                  <a:srgbClr val="0000FF"/>
                </a:solidFill>
              </a:rPr>
              <a:t>протипожежної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безпеки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35824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C3300"/>
                </a:solidFill>
              </a:rPr>
              <a:t>Якщо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</a:rPr>
              <a:t>виникла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</a:rPr>
              <a:t>пожежа</a:t>
            </a:r>
            <a:r>
              <a:rPr lang="ru-RU" sz="2400" b="1" dirty="0" smtClean="0">
                <a:solidFill>
                  <a:srgbClr val="CC3300"/>
                </a:solidFill>
              </a:rPr>
              <a:t>, а </a:t>
            </a:r>
            <a:r>
              <a:rPr lang="ru-RU" sz="2400" b="1" dirty="0" err="1" smtClean="0">
                <a:solidFill>
                  <a:srgbClr val="CC3300"/>
                </a:solidFill>
              </a:rPr>
              <a:t>дорослих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</a:rPr>
              <a:t>немає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</a:rPr>
              <a:t>вдома</a:t>
            </a:r>
            <a:r>
              <a:rPr lang="ru-RU" sz="2400" b="1" dirty="0" smtClean="0">
                <a:solidFill>
                  <a:srgbClr val="CC3300"/>
                </a:solidFill>
              </a:rPr>
              <a:t>: </a:t>
            </a:r>
          </a:p>
          <a:p>
            <a:r>
              <a:rPr lang="ru-RU" sz="2000" b="1" dirty="0" smtClean="0"/>
              <a:t>1.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вогонь</a:t>
            </a:r>
            <a:r>
              <a:rPr lang="ru-RU" sz="2000" b="1" dirty="0" smtClean="0"/>
              <a:t> невеликий, накинь на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товсту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ковдр</a:t>
            </a:r>
            <a:r>
              <a:rPr lang="ru-RU" sz="2000" b="1" dirty="0" smtClean="0"/>
              <a:t>                                       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залий</a:t>
            </a:r>
            <a:r>
              <a:rPr lang="ru-RU" sz="2000" b="1" dirty="0" smtClean="0"/>
              <a:t> водою. </a:t>
            </a:r>
          </a:p>
          <a:p>
            <a:r>
              <a:rPr lang="ru-RU" sz="2000" b="1" dirty="0" smtClean="0"/>
              <a:t>2.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горить</a:t>
            </a:r>
            <a:r>
              <a:rPr lang="ru-RU" sz="2000" b="1" dirty="0" smtClean="0"/>
              <a:t> шнур </a:t>
            </a:r>
            <a:r>
              <a:rPr lang="ru-RU" sz="2000" b="1" dirty="0" err="1" smtClean="0"/>
              <a:t>електроприладу</a:t>
            </a:r>
            <a:r>
              <a:rPr lang="ru-RU" sz="2000" b="1" dirty="0" smtClean="0"/>
              <a:t>,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залити</a:t>
            </a:r>
            <a:r>
              <a:rPr lang="ru-RU" sz="2000" b="1" dirty="0" smtClean="0"/>
              <a:t>                                 </a:t>
            </a:r>
            <a:r>
              <a:rPr lang="ru-RU" sz="2000" b="1" dirty="0" err="1" smtClean="0"/>
              <a:t>полум'я</a:t>
            </a:r>
            <a:r>
              <a:rPr lang="ru-RU" sz="2000" b="1" dirty="0" smtClean="0"/>
              <a:t> водою, </a:t>
            </a:r>
            <a:r>
              <a:rPr lang="ru-RU" sz="2000" b="1" dirty="0" err="1" smtClean="0"/>
              <a:t>вийми</a:t>
            </a:r>
            <a:r>
              <a:rPr lang="ru-RU" sz="2000" b="1" dirty="0" smtClean="0"/>
              <a:t> штепсель </a:t>
            </a:r>
            <a:r>
              <a:rPr lang="ru-RU" sz="2000" b="1" dirty="0" err="1" smtClean="0"/>
              <a:t>електроприладу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розетки.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Гасити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увімкнені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електроприлади</a:t>
            </a:r>
            <a:r>
              <a:rPr lang="ru-RU" sz="2000" b="1" dirty="0" smtClean="0"/>
              <a:t> водою не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! 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bright="-2000"/>
          </a:blip>
          <a:srcRect/>
          <a:stretch>
            <a:fillRect/>
          </a:stretch>
        </p:blipFill>
        <p:spPr bwMode="auto">
          <a:xfrm>
            <a:off x="7000892" y="1928802"/>
            <a:ext cx="18636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litn-andr.narod.ru/data/baby/images/p78_0d443dae-a759-490f-b9ff-33756f600d61.jpg"/>
          <p:cNvPicPr>
            <a:picLocks noChangeAspect="1" noChangeArrowheads="1"/>
          </p:cNvPicPr>
          <p:nvPr/>
        </p:nvPicPr>
        <p:blipFill>
          <a:blip r:embed="rId3"/>
          <a:srcRect l="5859" t="6250" r="54297" b="50000"/>
          <a:stretch>
            <a:fillRect/>
          </a:stretch>
        </p:blipFill>
        <p:spPr bwMode="auto">
          <a:xfrm>
            <a:off x="357158" y="2928934"/>
            <a:ext cx="2301324" cy="189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2928934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тобі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вдалося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самостійно</a:t>
            </a:r>
            <a:r>
              <a:rPr lang="ru-RU" sz="2000" b="1" dirty="0" smtClean="0"/>
              <a:t>                                </a:t>
            </a:r>
            <a:r>
              <a:rPr lang="ru-RU" sz="2000" b="1" dirty="0" err="1" smtClean="0"/>
              <a:t>загасити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вогонь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вибігай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квартири</a:t>
            </a:r>
            <a:r>
              <a:rPr lang="ru-RU" sz="2000" b="1" dirty="0" smtClean="0"/>
              <a:t>                                              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клич на </a:t>
            </a:r>
            <a:r>
              <a:rPr lang="ru-RU" sz="2000" b="1" dirty="0" err="1" smtClean="0"/>
              <a:t>допомогу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дзвони</a:t>
            </a:r>
            <a:r>
              <a:rPr lang="ru-RU" sz="2000" b="1" dirty="0" smtClean="0"/>
              <a:t>                                                            за номером 101.                                     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7207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</a:t>
            </a:r>
            <a:r>
              <a:rPr lang="ru-RU" sz="2000" b="1" dirty="0" err="1" smtClean="0"/>
              <a:t>Зателефонувавши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пожежної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чітко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прізвище</a:t>
            </a:r>
            <a:r>
              <a:rPr lang="ru-RU" sz="2000" b="1" dirty="0" smtClean="0"/>
              <a:t> та адресу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горить</a:t>
            </a:r>
            <a:r>
              <a:rPr lang="ru-RU" sz="2000" b="1" dirty="0" smtClean="0"/>
              <a:t>. </a:t>
            </a:r>
          </a:p>
        </p:txBody>
      </p:sp>
      <p:pic>
        <p:nvPicPr>
          <p:cNvPr id="31748" name="Picture 4" descr="http://30astr-mdou10.caduk.ru/images/p44_stixi-pozharnaya-bezopasnost-dlya-detej-9.jpg"/>
          <p:cNvPicPr>
            <a:picLocks noChangeAspect="1" noChangeArrowheads="1"/>
          </p:cNvPicPr>
          <p:nvPr/>
        </p:nvPicPr>
        <p:blipFill>
          <a:blip r:embed="rId4" cstate="print"/>
          <a:srcRect t="38547" r="-379"/>
          <a:stretch>
            <a:fillRect/>
          </a:stretch>
        </p:blipFill>
        <p:spPr bwMode="auto">
          <a:xfrm>
            <a:off x="6215074" y="3848130"/>
            <a:ext cx="2482738" cy="21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85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3300"/>
              </a:solidFill>
            </a:endParaRPr>
          </a:p>
          <a:p>
            <a:r>
              <a:rPr lang="ru-RU" sz="2000" b="1" dirty="0" smtClean="0"/>
              <a:t>5. Не </a:t>
            </a:r>
            <a:r>
              <a:rPr lang="ru-RU" sz="2000" b="1" dirty="0" err="1" smtClean="0"/>
              <a:t>намагайся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врятуватися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пожежі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шафі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кладовці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тісному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місці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можеш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учадіти</a:t>
            </a:r>
            <a:r>
              <a:rPr lang="ru-RU" sz="2000" b="1" dirty="0" smtClean="0"/>
              <a:t> там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горіння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6. Не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вікно</a:t>
            </a:r>
            <a:r>
              <a:rPr lang="ru-RU" sz="2000" b="1" dirty="0" smtClean="0"/>
              <a:t>, доки </a:t>
            </a:r>
            <a:r>
              <a:rPr lang="ru-RU" sz="2000" b="1" dirty="0" err="1" smtClean="0"/>
              <a:t>вогонь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кімнаті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згас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свіже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повітря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підживить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полум'я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спалахне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новою силою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3575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7. Доки </a:t>
            </a:r>
            <a:r>
              <a:rPr lang="ru-RU" sz="2000" b="1" dirty="0" err="1" smtClean="0"/>
              <a:t>чекаєш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пожежників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панікуй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шукай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кімнати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намагайся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вистрибнути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вікно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8. </a:t>
            </a:r>
            <a:r>
              <a:rPr lang="ru-RU" sz="2000" b="1" dirty="0" err="1" smtClean="0"/>
              <a:t>Довірся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пожежним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виконуй</a:t>
            </a:r>
            <a:r>
              <a:rPr lang="ru-RU" sz="2000" b="1" dirty="0" smtClean="0"/>
              <a:t> усе,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вони </a:t>
            </a:r>
            <a:r>
              <a:rPr lang="ru-RU" sz="2000" b="1" dirty="0" err="1" smtClean="0"/>
              <a:t>накажуть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тобі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9.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знаєш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хтось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вийти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повідом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пожежних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32770" name="Picture 2" descr="http://litn-andr.narod.ru/data/baby/images/p78_0d443dae-a759-490f-b9ff-33756f600d61.jpg"/>
          <p:cNvPicPr>
            <a:picLocks noChangeAspect="1" noChangeArrowheads="1"/>
          </p:cNvPicPr>
          <p:nvPr/>
        </p:nvPicPr>
        <p:blipFill>
          <a:blip r:embed="rId2"/>
          <a:srcRect l="52273" t="27273" r="4546" b="27273"/>
          <a:stretch>
            <a:fillRect/>
          </a:stretch>
        </p:blipFill>
        <p:spPr bwMode="auto">
          <a:xfrm>
            <a:off x="3571868" y="357166"/>
            <a:ext cx="1500198" cy="11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712100" cy="294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0" descr="http://im3-tub-ua.yandex.net/i?id=203181643-5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1795461" cy="127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428750" cy="142875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928670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бувають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кількох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типів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вуглекислотний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-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гасіння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електричних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приладів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пінний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іншого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порошковий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Розрізнити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важко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назвах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обов’язково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буква В -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вуглекислотного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ПП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ПХП —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пінного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одна буква П — для порошкового.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Будь-який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вогнегасник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механізм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вмикання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кран,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поворотний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важіль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пусковий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важіль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вмикання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механізмів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спрямувати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струмінь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пам’ятати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про те,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будь-який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вогнегасник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тримати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горизонтально,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вертикально.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діяти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                        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Звісно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ж,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насамперед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рятують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людей.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 dirty="0" smtClean="0">
                <a:solidFill>
                  <a:srgbClr val="0000FF"/>
                </a:solidFill>
              </a:rPr>
              <a:t>Вогнегасники</a:t>
            </a:r>
            <a:endParaRPr lang="uk-UA" sz="36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857760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Розглянути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малюнки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на С.117 та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прокоментувати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/>
          </a:p>
        </p:txBody>
      </p:sp>
      <p:pic>
        <p:nvPicPr>
          <p:cNvPr id="33795" name="Picture 3" descr="http://asta.ee/go/images/com_adsmanager/ads/4322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84013"/>
            <a:ext cx="3619484" cy="2545316"/>
          </a:xfrm>
          <a:prstGeom prst="rect">
            <a:avLst/>
          </a:prstGeom>
          <a:noFill/>
        </p:spPr>
      </p:pic>
      <p:pic>
        <p:nvPicPr>
          <p:cNvPr id="33797" name="Picture 5" descr="http://www.0-1.ru/articles/extinguishers/6-32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1800720" cy="185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357166"/>
            <a:ext cx="64193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IV.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Узагальнення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систематизація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71546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причини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пожеж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місті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виникла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пожежа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Яку першу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допомогу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надавати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потерпілому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                     4.Як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викликати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пожежну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машину?</a:t>
            </a:r>
          </a:p>
          <a:p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86446" y="2071678"/>
          <a:ext cx="2831465" cy="3409950"/>
        </p:xfrm>
        <a:graphic>
          <a:graphicData uri="http://schemas.openxmlformats.org/drawingml/2006/table">
            <a:tbl>
              <a:tblPr/>
              <a:tblGrid>
                <a:gridCol w="487045"/>
                <a:gridCol w="457200"/>
                <a:gridCol w="515620"/>
                <a:gridCol w="457200"/>
                <a:gridCol w="457200"/>
                <a:gridCol w="457200"/>
              </a:tblGrid>
              <a:tr h="1905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8596" y="3214686"/>
            <a:ext cx="507209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Розгадайте кросворд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Вогнегасильна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речовина.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Сигнал про небезпеку.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Найвища цінність людини.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 повинні бути умови праці?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Вимоги по виконанню правил пожежної безпеки.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Пристрій для повідомлення про задимленість приміщення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57158" y="428604"/>
            <a:ext cx="70009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Практична робота №8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Користування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засобами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пожежогасіння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22532" name="Рисунок 2" descr="http://schoolhealth.at.ua/_si/0/s65119680.jpg">
            <a:hlinkClick r:id="rId2" tooltip="&quot;Натисніть для перегляду в повному розмірі...&quot;"/>
          </p:cNvPr>
          <p:cNvPicPr>
            <a:picLocks noChangeAspect="1" noChangeArrowheads="1"/>
          </p:cNvPicPr>
          <p:nvPr/>
        </p:nvPicPr>
        <p:blipFill>
          <a:blip r:embed="rId3"/>
          <a:srcRect l="15000" t="5000" r="13749"/>
          <a:stretch>
            <a:fillRect/>
          </a:stretch>
        </p:blipFill>
        <p:spPr bwMode="auto">
          <a:xfrm>
            <a:off x="7286644" y="2643182"/>
            <a:ext cx="1500199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1443841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1. 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Мета: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навчитися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вогнегасниками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простими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засобами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гасіння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Модель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спалахнули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шпалери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стінах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Як правильно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загасити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пожежу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будинку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є: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водопровід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газова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плита,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відра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ганчірка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миття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підлоги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холодильник;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водопровід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пінний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вогнегасник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вуглекислотний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вогнегасник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,                 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газова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плита, холодильник.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Опишіть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своїх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дій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 </a:t>
            </a:r>
            <a:b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2 С.121 </a:t>
            </a:r>
            <a:r>
              <a:rPr lang="ru-RU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підручника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/>
          </a:p>
        </p:txBody>
      </p:sp>
      <p:pic>
        <p:nvPicPr>
          <p:cNvPr id="22536" name="Picture 8" descr="http://firehelp.org.ua/child/img/child0011_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571900" cy="188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572008"/>
            <a:ext cx="1728782" cy="14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im2-tub-ua.yandex.net/i?id=41472144-53-72&amp;n=21"/>
          <p:cNvPicPr>
            <a:picLocks noChangeAspect="1" noChangeArrowheads="1"/>
          </p:cNvPicPr>
          <p:nvPr/>
        </p:nvPicPr>
        <p:blipFill>
          <a:blip r:embed="rId6"/>
          <a:srcRect l="8868"/>
          <a:stretch>
            <a:fillRect/>
          </a:stretch>
        </p:blipFill>
        <p:spPr bwMode="auto">
          <a:xfrm>
            <a:off x="2857488" y="4643446"/>
            <a:ext cx="1805938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0724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Мета:</a:t>
            </a:r>
            <a:r>
              <a:rPr lang="ru-RU" sz="3200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err="1" smtClean="0">
                <a:solidFill>
                  <a:srgbClr val="0000FF"/>
                </a:solidFill>
              </a:rPr>
              <a:t>сформувати</a:t>
            </a:r>
            <a:r>
              <a:rPr lang="ru-RU" sz="3200" b="1" dirty="0" smtClean="0">
                <a:solidFill>
                  <a:srgbClr val="0000FF"/>
                </a:solidFill>
              </a:rPr>
              <a:t> в </a:t>
            </a:r>
            <a:r>
              <a:rPr lang="ru-RU" sz="3200" b="1" dirty="0" err="1" smtClean="0">
                <a:solidFill>
                  <a:srgbClr val="0000FF"/>
                </a:solidFill>
              </a:rPr>
              <a:t>учнів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поняття</a:t>
            </a:r>
            <a:r>
              <a:rPr lang="ru-RU" sz="3200" b="1" dirty="0" smtClean="0">
                <a:solidFill>
                  <a:srgbClr val="0000FF"/>
                </a:solidFill>
              </a:rPr>
              <a:t> про </a:t>
            </a:r>
            <a:r>
              <a:rPr lang="ru-RU" sz="3200" b="1" dirty="0" err="1" smtClean="0">
                <a:solidFill>
                  <a:srgbClr val="0000FF"/>
                </a:solidFill>
              </a:rPr>
              <a:t>пожежну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безпеку</a:t>
            </a:r>
            <a:r>
              <a:rPr lang="ru-RU" sz="3200" b="1" dirty="0" smtClean="0">
                <a:solidFill>
                  <a:srgbClr val="0000FF"/>
                </a:solidFill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</a:rPr>
              <a:t>навчити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запобігати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пожежі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й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викликати</a:t>
            </a:r>
            <a:r>
              <a:rPr lang="ru-RU" sz="3200" b="1" dirty="0" smtClean="0">
                <a:solidFill>
                  <a:srgbClr val="0000FF"/>
                </a:solidFill>
              </a:rPr>
              <a:t> в </a:t>
            </a:r>
            <a:r>
              <a:rPr lang="ru-RU" sz="3200" b="1" dirty="0" err="1" smtClean="0">
                <a:solidFill>
                  <a:srgbClr val="0000FF"/>
                </a:solidFill>
              </a:rPr>
              <a:t>разі</a:t>
            </a:r>
            <a:r>
              <a:rPr lang="ru-RU" sz="3200" b="1" dirty="0" smtClean="0">
                <a:solidFill>
                  <a:srgbClr val="0000FF"/>
                </a:solidFill>
              </a:rPr>
              <a:t> потреби </a:t>
            </a:r>
            <a:r>
              <a:rPr lang="ru-RU" sz="3200" b="1" dirty="0" err="1" smtClean="0">
                <a:solidFill>
                  <a:srgbClr val="0000FF"/>
                </a:solidFill>
              </a:rPr>
              <a:t>пожежну</a:t>
            </a:r>
            <a:r>
              <a:rPr lang="ru-RU" sz="3200" b="1" dirty="0" smtClean="0">
                <a:solidFill>
                  <a:srgbClr val="0000FF"/>
                </a:solidFill>
              </a:rPr>
              <a:t> машину, </a:t>
            </a:r>
            <a:r>
              <a:rPr lang="ru-RU" sz="3200" b="1" dirty="0" err="1" smtClean="0">
                <a:solidFill>
                  <a:srgbClr val="0000FF"/>
                </a:solidFill>
              </a:rPr>
              <a:t>навчити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надавати</a:t>
            </a:r>
            <a:r>
              <a:rPr lang="ru-RU" sz="3200" b="1" dirty="0" smtClean="0">
                <a:solidFill>
                  <a:srgbClr val="0000FF"/>
                </a:solidFill>
              </a:rPr>
              <a:t> першу </a:t>
            </a:r>
            <a:r>
              <a:rPr lang="ru-RU" sz="3200" b="1" dirty="0" err="1" smtClean="0">
                <a:solidFill>
                  <a:srgbClr val="0000FF"/>
                </a:solidFill>
              </a:rPr>
              <a:t>допомогу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потерпілому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під</a:t>
            </a:r>
            <a:r>
              <a:rPr lang="ru-RU" sz="3200" b="1" dirty="0" smtClean="0">
                <a:solidFill>
                  <a:srgbClr val="0000FF"/>
                </a:solidFill>
              </a:rPr>
              <a:t> час </a:t>
            </a:r>
            <a:r>
              <a:rPr lang="ru-RU" sz="3200" b="1" dirty="0" err="1" smtClean="0">
                <a:solidFill>
                  <a:srgbClr val="0000FF"/>
                </a:solidFill>
              </a:rPr>
              <a:t>пожежі</a:t>
            </a:r>
            <a:r>
              <a:rPr lang="ru-RU" sz="3200" b="1" dirty="0" smtClean="0">
                <a:solidFill>
                  <a:srgbClr val="0000FF"/>
                </a:solidFill>
              </a:rPr>
              <a:t>. 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Обладнання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err="1" smtClean="0">
                <a:solidFill>
                  <a:srgbClr val="0000FF"/>
                </a:solidFill>
              </a:rPr>
              <a:t>підручник</a:t>
            </a:r>
            <a:r>
              <a:rPr lang="ru-RU" sz="3200" b="1" dirty="0" smtClean="0">
                <a:solidFill>
                  <a:srgbClr val="0000FF"/>
                </a:solidFill>
              </a:rPr>
              <a:t> «</a:t>
            </a:r>
            <a:r>
              <a:rPr lang="ru-RU" sz="3200" b="1" dirty="0" err="1" smtClean="0">
                <a:solidFill>
                  <a:srgbClr val="0000FF"/>
                </a:solidFill>
              </a:rPr>
              <a:t>Основи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здоров’я</a:t>
            </a:r>
            <a:r>
              <a:rPr lang="ru-RU" sz="3200" b="1" dirty="0" smtClean="0">
                <a:solidFill>
                  <a:srgbClr val="0000FF"/>
                </a:solidFill>
              </a:rPr>
              <a:t>» Н.М. </a:t>
            </a:r>
            <a:r>
              <a:rPr lang="ru-RU" sz="3200" b="1" dirty="0" err="1" smtClean="0">
                <a:solidFill>
                  <a:srgbClr val="0000FF"/>
                </a:solidFill>
              </a:rPr>
              <a:t>Поліщук</a:t>
            </a:r>
            <a:r>
              <a:rPr lang="ru-RU" sz="3200" b="1" dirty="0" smtClean="0">
                <a:solidFill>
                  <a:srgbClr val="0000FF"/>
                </a:solidFill>
              </a:rPr>
              <a:t>, -К, «Генеза», 2006; </a:t>
            </a:r>
            <a:r>
              <a:rPr lang="ru-RU" sz="3200" b="1" dirty="0" err="1" smtClean="0">
                <a:solidFill>
                  <a:srgbClr val="0000FF"/>
                </a:solidFill>
              </a:rPr>
              <a:t>наочність</a:t>
            </a:r>
            <a:r>
              <a:rPr lang="ru-RU" sz="3200" b="1" dirty="0" smtClean="0">
                <a:solidFill>
                  <a:srgbClr val="0000FF"/>
                </a:solidFill>
              </a:rPr>
              <a:t>. 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Терміни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err="1" smtClean="0">
                <a:solidFill>
                  <a:srgbClr val="0000FF"/>
                </a:solidFill>
              </a:rPr>
              <a:t>трикутник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вогню</a:t>
            </a:r>
            <a:r>
              <a:rPr lang="ru-RU" sz="3200" b="1" dirty="0" smtClean="0">
                <a:solidFill>
                  <a:srgbClr val="0000FF"/>
                </a:solidFill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</a:rPr>
              <a:t>вогнегасник</a:t>
            </a:r>
            <a:r>
              <a:rPr lang="ru-RU" sz="3200" b="1" dirty="0" smtClean="0">
                <a:solidFill>
                  <a:srgbClr val="0000FF"/>
                </a:solidFill>
              </a:rPr>
              <a:t>, </a:t>
            </a:r>
            <a:r>
              <a:rPr lang="ru-RU" sz="3200" b="1" dirty="0" err="1" smtClean="0">
                <a:solidFill>
                  <a:srgbClr val="0000FF"/>
                </a:solidFill>
              </a:rPr>
              <a:t>пожежна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безпека</a:t>
            </a:r>
            <a:r>
              <a:rPr lang="ru-RU" sz="3200" b="1" dirty="0" smtClean="0">
                <a:solidFill>
                  <a:srgbClr val="0000FF"/>
                </a:solidFill>
              </a:rPr>
              <a:t>. 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Тип уроку:</a:t>
            </a:r>
            <a:r>
              <a:rPr lang="ru-RU" sz="3200" b="1" dirty="0" smtClean="0">
                <a:solidFill>
                  <a:srgbClr val="0000FF"/>
                </a:solidFill>
              </a:rPr>
              <a:t> </a:t>
            </a:r>
            <a:r>
              <a:rPr lang="ru-RU" sz="3200" b="1" dirty="0" err="1" smtClean="0">
                <a:solidFill>
                  <a:srgbClr val="0000FF"/>
                </a:solidFill>
              </a:rPr>
              <a:t>комбінований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518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642918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V.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Домашнє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.§21,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робота в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зошиті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2.Скласти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 план евакуації з оселі в разі пожежі.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  Б  ВИ  НЕ  БУЛИ  - ПАМ</a:t>
            </a:r>
            <a:r>
              <a:rPr lang="en-US" sz="2400" b="1" dirty="0" smtClean="0">
                <a:solidFill>
                  <a:srgbClr val="FF0000"/>
                </a:solidFill>
              </a:rPr>
              <a:t>’</a:t>
            </a:r>
            <a:r>
              <a:rPr lang="uk-UA" sz="2400" b="1" dirty="0" smtClean="0">
                <a:solidFill>
                  <a:srgbClr val="FF0000"/>
                </a:solidFill>
              </a:rPr>
              <a:t>ЯТАЙТЕ</a:t>
            </a:r>
            <a:r>
              <a:rPr lang="ru-RU" sz="2400" b="1" dirty="0" smtClean="0">
                <a:solidFill>
                  <a:srgbClr val="FF0000"/>
                </a:solidFill>
              </a:rPr>
              <a:t>  ПРО  ПРАВИЛА    ПОЖЕЖНОЇ   БЕЗПЕКИ!</a:t>
            </a:r>
          </a:p>
          <a:p>
            <a:pPr algn="ctr"/>
            <a:endParaRPr lang="ru-RU" sz="2400" b="1" dirty="0" smtClean="0"/>
          </a:p>
        </p:txBody>
      </p:sp>
      <p:pic>
        <p:nvPicPr>
          <p:cNvPr id="6" name="Picture 2" descr="http://zadacha.uanet.biz/uploads/ad/82/ad820955541bfde95cce96c2267f47f8/OBZD_A2_POZAR_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4572032" cy="3220743"/>
          </a:xfrm>
          <a:prstGeom prst="rect">
            <a:avLst/>
          </a:prstGeom>
          <a:noFill/>
        </p:spPr>
      </p:pic>
      <p:pic>
        <p:nvPicPr>
          <p:cNvPr id="7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wikipedia.org</a:t>
            </a:r>
            <a:r>
              <a:rPr lang="uk-UA" b="1" dirty="0" smtClean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you-tube.com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</a:rPr>
              <a:t>educat.at.ua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</a:rPr>
              <a:t>teacher.at.ua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</a:rPr>
              <a:t>osvita.ua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</a:rPr>
              <a:t>www.schoollife.org.ua</a:t>
            </a:r>
            <a:endParaRPr lang="uk-UA" b="1" dirty="0" smtClean="0">
              <a:latin typeface="Verdana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latin typeface="Verdana" pitchFamily="34" charset="0"/>
              </a:rPr>
              <a:t>yandex.ua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5383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Інтернет - ресурси:</a:t>
            </a:r>
            <a:endParaRPr lang="ru-RU" sz="3600" dirty="0"/>
          </a:p>
        </p:txBody>
      </p:sp>
      <p:pic>
        <p:nvPicPr>
          <p:cNvPr id="6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69322"/>
            <a:ext cx="4300133" cy="5310802"/>
          </a:xfrm>
          <a:prstGeom prst="teardrop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807249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3200" dirty="0" smtClean="0"/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Мотивація теми, девіз уроку:                       </a:t>
            </a:r>
            <a:r>
              <a:rPr lang="uk-UA" sz="2800" b="1" dirty="0" smtClean="0">
                <a:solidFill>
                  <a:srgbClr val="0000FF"/>
                </a:solidFill>
              </a:rPr>
              <a:t>Думати – колективно,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uk-UA" sz="2800" b="1" dirty="0" smtClean="0">
                <a:solidFill>
                  <a:srgbClr val="0000FF"/>
                </a:solidFill>
              </a:rPr>
              <a:t>діяти – оперативно.</a:t>
            </a:r>
          </a:p>
          <a:p>
            <a:r>
              <a:rPr lang="uk-UA" sz="2800" b="1" dirty="0" smtClean="0">
                <a:solidFill>
                  <a:srgbClr val="0000FF"/>
                </a:solidFill>
              </a:rPr>
              <a:t>Пожеж уникати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uk-UA" sz="2800" b="1" dirty="0" smtClean="0">
                <a:solidFill>
                  <a:srgbClr val="0000FF"/>
                </a:solidFill>
              </a:rPr>
              <a:t>завжди перемагати</a:t>
            </a:r>
            <a:r>
              <a:rPr lang="uk-UA" sz="2400" b="1" dirty="0" smtClean="0"/>
              <a:t>!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518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5540965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106560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214686"/>
            <a:ext cx="414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1</a:t>
            </a:r>
            <a:r>
              <a:rPr lang="uk-UA" sz="2400" b="1" dirty="0" err="1" smtClean="0"/>
              <a:t>.Що</a:t>
            </a:r>
            <a:r>
              <a:rPr lang="uk-UA" sz="2400" b="1" dirty="0" smtClean="0"/>
              <a:t> таке пожежа і  пожежна безпека.</a:t>
            </a:r>
          </a:p>
          <a:p>
            <a:pPr>
              <a:defRPr/>
            </a:pPr>
            <a:r>
              <a:rPr lang="uk-UA" sz="2400" b="1" dirty="0" smtClean="0"/>
              <a:t>2. Що таке горіння і</a:t>
            </a:r>
          </a:p>
          <a:p>
            <a:pPr>
              <a:defRPr/>
            </a:pPr>
            <a:r>
              <a:rPr lang="uk-UA" sz="2400" b="1" dirty="0" smtClean="0"/>
              <a:t>    його види.</a:t>
            </a:r>
          </a:p>
          <a:p>
            <a:pPr>
              <a:defRPr/>
            </a:pPr>
            <a:r>
              <a:rPr lang="uk-UA" sz="2400" b="1" dirty="0" smtClean="0"/>
              <a:t>3. Які є </a:t>
            </a:r>
            <a:r>
              <a:rPr lang="uk-UA" sz="2400" b="1" dirty="0" err="1" smtClean="0"/>
              <a:t>вогнегасильні</a:t>
            </a:r>
            <a:endParaRPr lang="uk-UA" sz="2400" b="1" dirty="0" smtClean="0"/>
          </a:p>
          <a:p>
            <a:pPr>
              <a:defRPr/>
            </a:pPr>
            <a:r>
              <a:rPr lang="uk-UA" sz="2400" b="1" dirty="0" smtClean="0"/>
              <a:t>   речовини,пожежна техніка.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214686"/>
            <a:ext cx="40004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1.Правильно 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поводитися на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пожежі. 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2.Викликати 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пожежну службу.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3.Зменшити</a:t>
            </a:r>
          </a:p>
          <a:p>
            <a:pPr>
              <a:lnSpc>
                <a:spcPct val="90000"/>
              </a:lnSpc>
              <a:defRPr/>
            </a:pPr>
            <a:r>
              <a:rPr lang="uk-UA" sz="2400" b="1" dirty="0" smtClean="0"/>
              <a:t>поширення вогню. </a:t>
            </a:r>
            <a:endParaRPr lang="ru-RU" sz="24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643182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Потрібно знати 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714620"/>
            <a:ext cx="300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Потрібно уміти!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14" name="Picture 4" descr="819afedb998ee774da7cd9cbe53cb08c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786190"/>
            <a:ext cx="1314437" cy="15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e563648c78b0cead094802b822cc7f1ab32f8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357562"/>
            <a:ext cx="136478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0724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518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357166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Хід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уроку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I.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Організаційний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ІІ.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Актуалізація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опорних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мотивація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навчальної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Звідки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взялося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прислів’я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«Диму без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вогню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»?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знаєте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про причини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виникнення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трикутник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вогню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lvl="0"/>
            <a:r>
              <a:rPr lang="uk-UA" sz="2400" b="1" dirty="0" smtClean="0"/>
              <a:t>3.Назвіть теми, які ви вивчали з пожежної безпеки?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4.Які ви знаєте характерні причини виникнення пожеж?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5.Що таке пожежна безпека?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6.Назвіть пожежну техніку для захисту об’єктів</a:t>
            </a:r>
            <a:endParaRPr lang="ru-RU" sz="2400" b="1" dirty="0" smtClean="0"/>
          </a:p>
          <a:p>
            <a:pPr lvl="0"/>
            <a:r>
              <a:rPr lang="uk-UA" sz="2400" b="1" dirty="0" smtClean="0"/>
              <a:t>7.Які ви знаєте первинні засоби пожежогасіння? </a:t>
            </a:r>
            <a:endParaRPr lang="ru-RU" sz="24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0724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518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642918"/>
            <a:ext cx="5746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нового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142984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1.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запобігти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допустити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з’явився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вогонь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Пожежа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</a:t>
            </a:r>
            <a:r>
              <a:rPr lang="uk-UA" sz="2400" b="1" dirty="0" smtClean="0">
                <a:solidFill>
                  <a:srgbClr val="000000"/>
                </a:solidFill>
              </a:rPr>
              <a:t>е  неконтрольований процес горіння поза спеціальним вогнищем, який призводить до знищення  матеріальних цінностей, а також створює загрозу для життя та здоров'я  людей </a:t>
            </a:r>
            <a:r>
              <a:rPr lang="ru-RU" sz="2400" b="1" dirty="0" smtClean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14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1" name="Picture 4" descr="819afedb998ee774da7cd9cbe53cb08c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800" y="3500438"/>
            <a:ext cx="20574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0_26e0e_e3d8777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9269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14290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0724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5720" y="2357430"/>
            <a:ext cx="7115196" cy="50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Умови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виникнення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горіння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("</a:t>
            </a:r>
            <a:r>
              <a:rPr lang="ru-RU" sz="2800" b="1" dirty="0" err="1" smtClean="0">
                <a:solidFill>
                  <a:srgbClr val="FF0000"/>
                </a:solidFill>
              </a:rPr>
              <a:t>трикутник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вогню</a:t>
            </a:r>
            <a:r>
              <a:rPr lang="ru-RU" sz="2800" b="1" dirty="0" smtClean="0">
                <a:solidFill>
                  <a:srgbClr val="FF0000"/>
                </a:solidFill>
              </a:rPr>
              <a:t>")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57200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</a:rPr>
              <a:t>Щоб загасити вогонь,необхідно  ліквідувати одну з умов виникнення горіння:знизити температуру речовини,що горить, тобто охолодити її, та перешкодити доступу кисню(за допомогою піни, ковдри,піску і т.д.)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shkola.ua/web/uploads/book/51/images/rfDl1C1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357982" cy="3310597"/>
          </a:xfrm>
          <a:prstGeom prst="rect">
            <a:avLst/>
          </a:prstGeom>
          <a:noFill/>
        </p:spPr>
      </p:pic>
      <p:pic>
        <p:nvPicPr>
          <p:cNvPr id="12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FF3300"/>
                </a:solidFill>
              </a:rPr>
              <a:t>ОСНОВНІ  ПРИЧИНИ  ПОЖЕЖ</a:t>
            </a:r>
            <a:endParaRPr lang="uk-UA" sz="2800" b="1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71744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/>
              <a:t>Залишення  без нагляду  джерела  відкритого полум’я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643050"/>
            <a:ext cx="550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/>
              <a:t>Використання  несправного електрообладнання  та  приладів </a:t>
            </a:r>
            <a:endParaRPr lang="uk-UA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4857760"/>
            <a:ext cx="5072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Необережне   використання  пальних матеріалів</a:t>
            </a:r>
            <a:endParaRPr lang="uk-UA" sz="2800" b="1" dirty="0"/>
          </a:p>
        </p:txBody>
      </p:sp>
      <p:pic>
        <p:nvPicPr>
          <p:cNvPr id="12" name="Picture 103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3226781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www.edu54.ru/sites/default/files/images/2010/09/22cf276fe0765360ac24193d41038b7e193f8e1b.preview.jpg"/>
          <p:cNvPicPr>
            <a:picLocks noChangeAspect="1" noChangeArrowheads="1"/>
          </p:cNvPicPr>
          <p:nvPr/>
        </p:nvPicPr>
        <p:blipFill>
          <a:blip r:embed="rId3"/>
          <a:srcRect l="4881" t="15235" r="5639" b="21484"/>
          <a:stretch>
            <a:fillRect/>
          </a:stretch>
        </p:blipFill>
        <p:spPr bwMode="auto">
          <a:xfrm>
            <a:off x="500034" y="1000108"/>
            <a:ext cx="2357454" cy="23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 l="10714" t="8013" r="28062" b="7852"/>
          <a:stretch>
            <a:fillRect/>
          </a:stretch>
        </p:blipFill>
        <p:spPr bwMode="auto">
          <a:xfrm>
            <a:off x="6572264" y="2714620"/>
            <a:ext cx="1785950" cy="1953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66437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/>
              <a:t>Порушення  правил </a:t>
            </a:r>
          </a:p>
          <a:p>
            <a:pPr algn="ctr">
              <a:spcBef>
                <a:spcPct val="50000"/>
              </a:spcBef>
            </a:pPr>
            <a:r>
              <a:rPr lang="uk-UA" sz="2800" b="1" dirty="0" smtClean="0"/>
              <a:t> безпеки при  палінні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4143380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Сушіння одягу та взуття на </a:t>
            </a:r>
          </a:p>
          <a:p>
            <a:r>
              <a:rPr lang="uk-UA" sz="2800" b="1" dirty="0" smtClean="0"/>
              <a:t>електрообігрівачах</a:t>
            </a:r>
          </a:p>
          <a:p>
            <a:r>
              <a:rPr lang="uk-UA" sz="2800" b="1" dirty="0" smtClean="0"/>
              <a:t> та над плитою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Необережне поводження </a:t>
            </a:r>
          </a:p>
          <a:p>
            <a:r>
              <a:rPr lang="uk-UA" sz="2800" b="1" dirty="0" smtClean="0"/>
              <a:t>дітей з сірниками</a:t>
            </a:r>
            <a:endParaRPr lang="ru-RU" sz="2800" b="1" dirty="0"/>
          </a:p>
        </p:txBody>
      </p:sp>
      <p:pic>
        <p:nvPicPr>
          <p:cNvPr id="21506" name="Picture 2" descr="http://im7-tub-ua.yandex.net/i?id=125500734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2857521" cy="194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1857364"/>
            <a:ext cx="3259325" cy="21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3786190"/>
            <a:ext cx="3211459" cy="210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http://ds-123.nios.ru/images/p20_321016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85728"/>
            <a:ext cx="1371175" cy="1693445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214446" cy="186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5720" y="2000240"/>
            <a:ext cx="8501122" cy="27238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bg2"/>
                </a:solidFill>
              </a:rPr>
              <a:t>    </a:t>
            </a:r>
            <a:r>
              <a:rPr lang="uk-UA" b="1" dirty="0"/>
              <a:t>Якщо в твоїй квартирі трапилося  займання,  а  дорослих немає вдома, насамперед  зателефонуй до пожежної охорони за номером  01. </a:t>
            </a:r>
            <a:endParaRPr lang="uk-UA" b="1" dirty="0" smtClean="0"/>
          </a:p>
          <a:p>
            <a:pPr>
              <a:spcBef>
                <a:spcPct val="50000"/>
              </a:spcBef>
            </a:pPr>
            <a:r>
              <a:rPr lang="uk-UA" b="1" dirty="0" smtClean="0"/>
              <a:t>При </a:t>
            </a:r>
            <a:r>
              <a:rPr lang="uk-UA" b="1" dirty="0"/>
              <a:t>цьому повідом черговому:                              </a:t>
            </a:r>
            <a:endParaRPr lang="uk-UA" b="1" dirty="0" smtClean="0"/>
          </a:p>
          <a:p>
            <a:pPr>
              <a:spcBef>
                <a:spcPct val="50000"/>
              </a:spcBef>
            </a:pPr>
            <a:r>
              <a:rPr lang="uk-UA" b="1" dirty="0" smtClean="0"/>
              <a:t>  </a:t>
            </a:r>
            <a:r>
              <a:rPr lang="uk-UA" b="1" dirty="0"/>
              <a:t>1.Причину виклику  (що  саме  палає</a:t>
            </a:r>
            <a:r>
              <a:rPr lang="uk-UA" b="1" dirty="0" smtClean="0"/>
              <a:t>);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uk-UA" b="1" dirty="0" smtClean="0"/>
          </a:p>
          <a:p>
            <a:pPr>
              <a:spcBef>
                <a:spcPct val="50000"/>
              </a:spcBef>
            </a:pPr>
            <a:r>
              <a:rPr lang="uk-UA" b="1" dirty="0" smtClean="0"/>
              <a:t>    </a:t>
            </a:r>
            <a:r>
              <a:rPr lang="uk-UA" b="1" dirty="0"/>
              <a:t>2.Точну адресу (вулицю, номер дому і квартири</a:t>
            </a:r>
            <a:r>
              <a:rPr lang="uk-UA" b="1" dirty="0" smtClean="0"/>
              <a:t>,</a:t>
            </a:r>
          </a:p>
          <a:p>
            <a:pPr>
              <a:spcBef>
                <a:spcPct val="50000"/>
              </a:spcBef>
            </a:pPr>
            <a:r>
              <a:rPr lang="uk-UA" b="1" dirty="0" smtClean="0"/>
              <a:t> </a:t>
            </a:r>
            <a:r>
              <a:rPr lang="uk-UA" b="1" dirty="0"/>
              <a:t>поверх, під'їзд, код);                                    </a:t>
            </a:r>
            <a:endParaRPr lang="uk-UA" b="1" dirty="0" smtClean="0"/>
          </a:p>
          <a:p>
            <a:pPr>
              <a:spcBef>
                <a:spcPct val="50000"/>
              </a:spcBef>
            </a:pPr>
            <a:r>
              <a:rPr lang="uk-UA" b="1" dirty="0" smtClean="0"/>
              <a:t> </a:t>
            </a:r>
            <a:r>
              <a:rPr lang="uk-UA" b="1" dirty="0"/>
              <a:t>3.Своє прізвище і номер телефону.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85720" y="4643446"/>
            <a:ext cx="847728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 </a:t>
            </a:r>
            <a:r>
              <a:rPr lang="uk-UA" b="1" dirty="0">
                <a:solidFill>
                  <a:srgbClr val="0000FF"/>
                </a:solidFill>
              </a:rPr>
              <a:t>Тебе можуть запитати, як краще під'їхати до будинку і скільки в нім під'їздів. Підготуйся до відповіді на ці питання. Якщо вогонь ще невеликий, спробуй впоратися з ним сам, використовуючи підручні засоби для гасіння: щільну мокру тканину і воду. Якщо горіння продовжується, терміново покинь квартиру.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04"/>
            <a:ext cx="6500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3. Як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пожежну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машину.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Запам’ятайте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шлях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пожежею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—не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допустити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0"/>
            <a:ext cx="26699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im1-tub-ua.yandex.net/i?id=144321605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85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801</Words>
  <PresentationFormat>Экран (4:3)</PresentationFormat>
  <Paragraphs>144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4.  Як правильно діяти під час пожежі.   Дії людини при неможливості покинути помешкання під час пожежі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58</cp:revision>
  <dcterms:modified xsi:type="dcterms:W3CDTF">2014-02-11T12:52:57Z</dcterms:modified>
</cp:coreProperties>
</file>