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8" r:id="rId3"/>
    <p:sldId id="290" r:id="rId4"/>
    <p:sldId id="259" r:id="rId5"/>
    <p:sldId id="270" r:id="rId6"/>
    <p:sldId id="260" r:id="rId7"/>
    <p:sldId id="287" r:id="rId8"/>
    <p:sldId id="261" r:id="rId9"/>
    <p:sldId id="288" r:id="rId10"/>
    <p:sldId id="289" r:id="rId11"/>
    <p:sldId id="257" r:id="rId12"/>
    <p:sldId id="271" r:id="rId13"/>
    <p:sldId id="262" r:id="rId14"/>
    <p:sldId id="263" r:id="rId15"/>
    <p:sldId id="264" r:id="rId16"/>
    <p:sldId id="265" r:id="rId17"/>
    <p:sldId id="266" r:id="rId18"/>
    <p:sldId id="267" r:id="rId19"/>
    <p:sldId id="268" r:id="rId20"/>
    <p:sldId id="269" r:id="rId21"/>
    <p:sldId id="274" r:id="rId22"/>
    <p:sldId id="280" r:id="rId23"/>
    <p:sldId id="281" r:id="rId24"/>
    <p:sldId id="282" r:id="rId25"/>
    <p:sldId id="283" r:id="rId26"/>
    <p:sldId id="284" r:id="rId27"/>
    <p:sldId id="285" r:id="rId28"/>
    <p:sldId id="286" r:id="rId29"/>
  </p:sldIdLst>
  <p:sldSz cx="9144000" cy="6858000" type="screen4x3"/>
  <p:notesSz cx="6858000" cy="9144000"/>
  <p:custDataLst>
    <p:tags r:id="rId31"/>
  </p:custDataLst>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26DA"/>
    <a:srgbClr val="FFFF99"/>
    <a:srgbClr val="FFCCFF"/>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90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8B0F1750-CB81-4764-8AE6-37E576A0A855}" type="datetimeFigureOut">
              <a:rPr lang="ru-RU"/>
              <a:pPr>
                <a:defRPr/>
              </a:pPr>
              <a:t>09.01.2014</a:t>
            </a:fld>
            <a:endParaRPr lang="ru-RU" dirty="0"/>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ru-RU" noProof="0"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4756265-C3E3-4FCE-BCB1-3BD4B0BAE184}" type="slidenum">
              <a:rPr lang="ru-RU"/>
              <a:pPr>
                <a:defRPr/>
              </a:pPr>
              <a:t>‹#›</a:t>
            </a:fld>
            <a:endParaRPr lang="ru-RU" dirty="0"/>
          </a:p>
        </p:txBody>
      </p:sp>
    </p:spTree>
    <p:extLst>
      <p:ext uri="{BB962C8B-B14F-4D97-AF65-F5344CB8AC3E}">
        <p14:creationId xmlns:p14="http://schemas.microsoft.com/office/powerpoint/2010/main" val="406416187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Образ слайда 1"/>
          <p:cNvSpPr>
            <a:spLocks noGrp="1" noRot="1" noChangeAspect="1"/>
          </p:cNvSpPr>
          <p:nvPr>
            <p:ph type="sldImg"/>
          </p:nvPr>
        </p:nvSpPr>
        <p:spPr bwMode="auto">
          <a:noFill/>
          <a:ln>
            <a:solidFill>
              <a:srgbClr val="000000"/>
            </a:solidFill>
            <a:miter lim="800000"/>
            <a:headEnd/>
            <a:tailEnd/>
          </a:ln>
        </p:spPr>
      </p:sp>
      <p:sp>
        <p:nvSpPr>
          <p:cNvPr id="1536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1536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BC4B28C-5790-4404-B508-054E559F1798}" type="slidenum">
              <a:rPr lang="ru-RU">
                <a:cs typeface="Arial" charset="0"/>
              </a:rPr>
              <a:pPr fontAlgn="base">
                <a:spcBef>
                  <a:spcPct val="0"/>
                </a:spcBef>
                <a:spcAft>
                  <a:spcPct val="0"/>
                </a:spcAft>
              </a:pPr>
              <a:t>1</a:t>
            </a:fld>
            <a:endParaRPr lang="ru-RU" dirty="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lvl1pPr>
          </a:lstStyle>
          <a:p>
            <a:pPr>
              <a:defRPr/>
            </a:pPr>
            <a:fld id="{3FFC2B3F-4067-4FE8-AFD0-E86FA7D3CE5E}" type="datetime1">
              <a:rPr lang="ru-RU"/>
              <a:pPr>
                <a:defRPr/>
              </a:pPr>
              <a:t>09.01.2014</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7FC075DB-3822-40B2-8962-65706BCA5C36}"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8CD2FCA4-6D6E-4895-8794-0BBB75516C4B}" type="datetime1">
              <a:rPr lang="ru-RU"/>
              <a:pPr>
                <a:defRPr/>
              </a:pPr>
              <a:t>09.01.2014</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A980D53B-DBE4-412C-87C5-44EE90ABA9B2}"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0A08D46D-8ACF-4ABE-B1B8-3F605CA6D96C}" type="datetime1">
              <a:rPr lang="ru-RU"/>
              <a:pPr>
                <a:defRPr/>
              </a:pPr>
              <a:t>09.01.2014</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1395A50E-46D1-4C2E-A40D-85B809EA0FBA}"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56E47BA8-4D85-41E4-AAA9-2FCD76D5FD9B}" type="datetime1">
              <a:rPr lang="ru-RU"/>
              <a:pPr>
                <a:defRPr/>
              </a:pPr>
              <a:t>09.01.2014</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CF6CD533-67FD-4D92-9AB5-7D3BEA8F1B03}"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F6B36354-6225-4FA6-A5F3-A95918BCCEF0}" type="datetime1">
              <a:rPr lang="ru-RU"/>
              <a:pPr>
                <a:defRPr/>
              </a:pPr>
              <a:t>09.01.2014</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75280065-23CF-4951-828E-29C2E429DBD2}"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6E4B71A0-D05F-4C94-B436-A8A9BB2B9E9B}" type="datetime1">
              <a:rPr lang="ru-RU"/>
              <a:pPr>
                <a:defRPr/>
              </a:pPr>
              <a:t>09.01.2014</a:t>
            </a:fld>
            <a:endParaRPr lang="ru-RU" dirty="0"/>
          </a:p>
        </p:txBody>
      </p:sp>
      <p:sp>
        <p:nvSpPr>
          <p:cNvPr id="6" name="Footer Placeholder 4"/>
          <p:cNvSpPr>
            <a:spLocks noGrp="1"/>
          </p:cNvSpPr>
          <p:nvPr>
            <p:ph type="ftr" sz="quarter" idx="11"/>
          </p:nvPr>
        </p:nvSpPr>
        <p:spPr/>
        <p:txBody>
          <a:bodyPr/>
          <a:lstStyle>
            <a:lvl1pPr>
              <a:defRPr/>
            </a:lvl1pPr>
          </a:lstStyle>
          <a:p>
            <a:pPr>
              <a:defRPr/>
            </a:pPr>
            <a:endParaRPr lang="ru-RU" dirty="0"/>
          </a:p>
        </p:txBody>
      </p:sp>
      <p:sp>
        <p:nvSpPr>
          <p:cNvPr id="7" name="Slide Number Placeholder 5"/>
          <p:cNvSpPr>
            <a:spLocks noGrp="1"/>
          </p:cNvSpPr>
          <p:nvPr>
            <p:ph type="sldNum" sz="quarter" idx="12"/>
          </p:nvPr>
        </p:nvSpPr>
        <p:spPr/>
        <p:txBody>
          <a:bodyPr/>
          <a:lstStyle>
            <a:lvl1pPr>
              <a:defRPr/>
            </a:lvl1pPr>
          </a:lstStyle>
          <a:p>
            <a:pPr>
              <a:defRPr/>
            </a:pPr>
            <a:fld id="{70677A66-5119-4476-B6DE-D715C7C1BAFD}"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B6D7FE63-B874-4072-A6D6-052569B34ED7}" type="datetime1">
              <a:rPr lang="ru-RU"/>
              <a:pPr>
                <a:defRPr/>
              </a:pPr>
              <a:t>09.01.2014</a:t>
            </a:fld>
            <a:endParaRPr lang="ru-RU" dirty="0"/>
          </a:p>
        </p:txBody>
      </p:sp>
      <p:sp>
        <p:nvSpPr>
          <p:cNvPr id="8" name="Footer Placeholder 4"/>
          <p:cNvSpPr>
            <a:spLocks noGrp="1"/>
          </p:cNvSpPr>
          <p:nvPr>
            <p:ph type="ftr" sz="quarter" idx="11"/>
          </p:nvPr>
        </p:nvSpPr>
        <p:spPr/>
        <p:txBody>
          <a:bodyPr/>
          <a:lstStyle>
            <a:lvl1pPr>
              <a:defRPr/>
            </a:lvl1pPr>
          </a:lstStyle>
          <a:p>
            <a:pPr>
              <a:defRPr/>
            </a:pPr>
            <a:endParaRPr lang="ru-RU" dirty="0"/>
          </a:p>
        </p:txBody>
      </p:sp>
      <p:sp>
        <p:nvSpPr>
          <p:cNvPr id="9" name="Slide Number Placeholder 5"/>
          <p:cNvSpPr>
            <a:spLocks noGrp="1"/>
          </p:cNvSpPr>
          <p:nvPr>
            <p:ph type="sldNum" sz="quarter" idx="12"/>
          </p:nvPr>
        </p:nvSpPr>
        <p:spPr/>
        <p:txBody>
          <a:bodyPr/>
          <a:lstStyle>
            <a:lvl1pPr>
              <a:defRPr/>
            </a:lvl1pPr>
          </a:lstStyle>
          <a:p>
            <a:pPr>
              <a:defRPr/>
            </a:pPr>
            <a:fld id="{F0A4E651-417F-40DB-AC3E-1DE0C2D0641E}"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19C0152D-3F77-4174-B608-CC34E7FBBD2A}" type="datetime1">
              <a:rPr lang="ru-RU"/>
              <a:pPr>
                <a:defRPr/>
              </a:pPr>
              <a:t>09.01.2014</a:t>
            </a:fld>
            <a:endParaRPr lang="ru-RU" dirty="0"/>
          </a:p>
        </p:txBody>
      </p:sp>
      <p:sp>
        <p:nvSpPr>
          <p:cNvPr id="4" name="Footer Placeholder 4"/>
          <p:cNvSpPr>
            <a:spLocks noGrp="1"/>
          </p:cNvSpPr>
          <p:nvPr>
            <p:ph type="ftr" sz="quarter" idx="11"/>
          </p:nvPr>
        </p:nvSpPr>
        <p:spPr/>
        <p:txBody>
          <a:bodyPr/>
          <a:lstStyle>
            <a:lvl1pPr>
              <a:defRPr/>
            </a:lvl1pPr>
          </a:lstStyle>
          <a:p>
            <a:pPr>
              <a:defRPr/>
            </a:pPr>
            <a:endParaRPr lang="ru-RU" dirty="0"/>
          </a:p>
        </p:txBody>
      </p:sp>
      <p:sp>
        <p:nvSpPr>
          <p:cNvPr id="5" name="Slide Number Placeholder 5"/>
          <p:cNvSpPr>
            <a:spLocks noGrp="1"/>
          </p:cNvSpPr>
          <p:nvPr>
            <p:ph type="sldNum" sz="quarter" idx="12"/>
          </p:nvPr>
        </p:nvSpPr>
        <p:spPr/>
        <p:txBody>
          <a:bodyPr/>
          <a:lstStyle>
            <a:lvl1pPr>
              <a:defRPr/>
            </a:lvl1pPr>
          </a:lstStyle>
          <a:p>
            <a:pPr>
              <a:defRPr/>
            </a:pPr>
            <a:fld id="{838E6D06-F750-45F1-946F-4C040083821B}"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5D614E0-56D2-4A7F-AA78-C01091A9622D}" type="datetime1">
              <a:rPr lang="ru-RU"/>
              <a:pPr>
                <a:defRPr/>
              </a:pPr>
              <a:t>09.01.2014</a:t>
            </a:fld>
            <a:endParaRPr lang="ru-RU" dirty="0"/>
          </a:p>
        </p:txBody>
      </p:sp>
      <p:sp>
        <p:nvSpPr>
          <p:cNvPr id="3" name="Footer Placeholder 4"/>
          <p:cNvSpPr>
            <a:spLocks noGrp="1"/>
          </p:cNvSpPr>
          <p:nvPr>
            <p:ph type="ftr" sz="quarter" idx="11"/>
          </p:nvPr>
        </p:nvSpPr>
        <p:spPr/>
        <p:txBody>
          <a:bodyPr/>
          <a:lstStyle>
            <a:lvl1pPr>
              <a:defRPr/>
            </a:lvl1pPr>
          </a:lstStyle>
          <a:p>
            <a:pPr>
              <a:defRPr/>
            </a:pPr>
            <a:endParaRPr lang="ru-RU" dirty="0"/>
          </a:p>
        </p:txBody>
      </p:sp>
      <p:sp>
        <p:nvSpPr>
          <p:cNvPr id="4" name="Slide Number Placeholder 5"/>
          <p:cNvSpPr>
            <a:spLocks noGrp="1"/>
          </p:cNvSpPr>
          <p:nvPr>
            <p:ph type="sldNum" sz="quarter" idx="12"/>
          </p:nvPr>
        </p:nvSpPr>
        <p:spPr/>
        <p:txBody>
          <a:bodyPr/>
          <a:lstStyle>
            <a:lvl1pPr>
              <a:defRPr/>
            </a:lvl1pPr>
          </a:lstStyle>
          <a:p>
            <a:pPr>
              <a:defRPr/>
            </a:pPr>
            <a:fld id="{2E69235F-D744-47D0-BE9C-692823030E9E}"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3AEAACD5-3522-4235-85CC-24817A5912FC}" type="datetime1">
              <a:rPr lang="ru-RU"/>
              <a:pPr>
                <a:defRPr/>
              </a:pPr>
              <a:t>09.01.2014</a:t>
            </a:fld>
            <a:endParaRPr lang="ru-RU" dirty="0"/>
          </a:p>
        </p:txBody>
      </p:sp>
      <p:sp>
        <p:nvSpPr>
          <p:cNvPr id="6" name="Footer Placeholder 4"/>
          <p:cNvSpPr>
            <a:spLocks noGrp="1"/>
          </p:cNvSpPr>
          <p:nvPr>
            <p:ph type="ftr" sz="quarter" idx="11"/>
          </p:nvPr>
        </p:nvSpPr>
        <p:spPr/>
        <p:txBody>
          <a:bodyPr/>
          <a:lstStyle>
            <a:lvl1pPr>
              <a:defRPr/>
            </a:lvl1pPr>
          </a:lstStyle>
          <a:p>
            <a:pPr>
              <a:defRPr/>
            </a:pPr>
            <a:endParaRPr lang="ru-RU" dirty="0"/>
          </a:p>
        </p:txBody>
      </p:sp>
      <p:sp>
        <p:nvSpPr>
          <p:cNvPr id="7" name="Slide Number Placeholder 5"/>
          <p:cNvSpPr>
            <a:spLocks noGrp="1"/>
          </p:cNvSpPr>
          <p:nvPr>
            <p:ph type="sldNum" sz="quarter" idx="12"/>
          </p:nvPr>
        </p:nvSpPr>
        <p:spPr/>
        <p:txBody>
          <a:bodyPr/>
          <a:lstStyle>
            <a:lvl1pPr>
              <a:defRPr/>
            </a:lvl1pPr>
          </a:lstStyle>
          <a:p>
            <a:pPr>
              <a:defRPr/>
            </a:pPr>
            <a:fld id="{1A9B0AC0-BD2F-4CE5-B38A-04E9D3A356D3}"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dirty="0" smtClean="0"/>
              <a:t>Вставка рисунка</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9C724D1F-2515-49B8-8217-E6A65AACCB60}" type="datetime1">
              <a:rPr lang="ru-RU"/>
              <a:pPr>
                <a:defRPr/>
              </a:pPr>
              <a:t>09.01.2014</a:t>
            </a:fld>
            <a:endParaRPr lang="ru-RU" dirty="0"/>
          </a:p>
        </p:txBody>
      </p:sp>
      <p:sp>
        <p:nvSpPr>
          <p:cNvPr id="6" name="Footer Placeholder 4"/>
          <p:cNvSpPr>
            <a:spLocks noGrp="1"/>
          </p:cNvSpPr>
          <p:nvPr>
            <p:ph type="ftr" sz="quarter" idx="11"/>
          </p:nvPr>
        </p:nvSpPr>
        <p:spPr/>
        <p:txBody>
          <a:bodyPr/>
          <a:lstStyle>
            <a:lvl1pPr>
              <a:defRPr/>
            </a:lvl1pPr>
          </a:lstStyle>
          <a:p>
            <a:pPr>
              <a:defRPr/>
            </a:pPr>
            <a:endParaRPr lang="ru-RU" dirty="0"/>
          </a:p>
        </p:txBody>
      </p:sp>
      <p:sp>
        <p:nvSpPr>
          <p:cNvPr id="7" name="Slide Number Placeholder 5"/>
          <p:cNvSpPr>
            <a:spLocks noGrp="1"/>
          </p:cNvSpPr>
          <p:nvPr>
            <p:ph type="sldNum" sz="quarter" idx="12"/>
          </p:nvPr>
        </p:nvSpPr>
        <p:spPr/>
        <p:txBody>
          <a:bodyPr/>
          <a:lstStyle>
            <a:lvl1pPr>
              <a:defRPr/>
            </a:lvl1pPr>
          </a:lstStyle>
          <a:p>
            <a:pPr>
              <a:defRPr/>
            </a:pPr>
            <a:fld id="{46BB2893-8BA4-4787-849A-108E8351CED1}"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3000" r="-32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B6A6BDF3-76E5-4FCB-A958-7E957B85BE42}" type="datetime1">
              <a:rPr lang="ru-RU"/>
              <a:pPr>
                <a:defRPr/>
              </a:pPr>
              <a:t>09.01.2014</a:t>
            </a:fld>
            <a:endParaRPr lang="ru-RU"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580385DB-AC16-4C2E-ADC4-65AE93FA9787}"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iming>
    <p:tnLst>
      <p:par>
        <p:cTn id="1" dur="indefinite" restart="never" nodeType="tmRoot"/>
      </p:par>
    </p:tnLst>
  </p:timing>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defRPr>
      </a:lvl2pPr>
      <a:lvl3pPr algn="l" rtl="0" fontAlgn="base">
        <a:lnSpc>
          <a:spcPct val="90000"/>
        </a:lnSpc>
        <a:spcBef>
          <a:spcPct val="0"/>
        </a:spcBef>
        <a:spcAft>
          <a:spcPct val="0"/>
        </a:spcAft>
        <a:defRPr sz="4400">
          <a:solidFill>
            <a:schemeClr val="tx1"/>
          </a:solidFill>
          <a:latin typeface="Calibri Light"/>
        </a:defRPr>
      </a:lvl3pPr>
      <a:lvl4pPr algn="l" rtl="0" fontAlgn="base">
        <a:lnSpc>
          <a:spcPct val="90000"/>
        </a:lnSpc>
        <a:spcBef>
          <a:spcPct val="0"/>
        </a:spcBef>
        <a:spcAft>
          <a:spcPct val="0"/>
        </a:spcAft>
        <a:defRPr sz="4400">
          <a:solidFill>
            <a:schemeClr val="tx1"/>
          </a:solidFill>
          <a:latin typeface="Calibri Light"/>
        </a:defRPr>
      </a:lvl4pPr>
      <a:lvl5pPr algn="l" rtl="0" fontAlgn="base">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5.wdp"/><Relationship Id="rId7" Type="http://schemas.openxmlformats.org/officeDocument/2006/relationships/image" Target="../media/image170.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8.jpeg"/><Relationship Id="rId1" Type="http://schemas.openxmlformats.org/officeDocument/2006/relationships/slideLayout" Target="../slideLayouts/slideLayout5.xml"/><Relationship Id="rId6" Type="http://schemas.openxmlformats.org/officeDocument/2006/relationships/hyperlink" Target="http://www.uchportal.ru/publ/22-1-0-1712" TargetMode="External"/><Relationship Id="rId5" Type="http://schemas.openxmlformats.org/officeDocument/2006/relationships/hyperlink" Target="http://www.uchportal.ru/load/117-1-0-14208" TargetMode="External"/><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jpe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7"/>
          <p:cNvSpPr>
            <a:spLocks noGrp="1"/>
          </p:cNvSpPr>
          <p:nvPr>
            <p:ph type="sldNum" sz="quarter" idx="12"/>
          </p:nvPr>
        </p:nvSpPr>
        <p:spPr/>
        <p:txBody>
          <a:bodyPr/>
          <a:lstStyle/>
          <a:p>
            <a:pPr>
              <a:defRPr/>
            </a:pPr>
            <a:fld id="{C2692287-CF03-4B18-ACED-741F43BC4EE8}" type="slidenum">
              <a:rPr lang="ru-RU"/>
              <a:pPr>
                <a:defRPr/>
              </a:pPr>
              <a:t>1</a:t>
            </a:fld>
            <a:endParaRPr lang="ru-RU" dirty="0"/>
          </a:p>
        </p:txBody>
      </p:sp>
      <p:sp>
        <p:nvSpPr>
          <p:cNvPr id="2" name="Прямоугольник 1"/>
          <p:cNvSpPr/>
          <p:nvPr/>
        </p:nvSpPr>
        <p:spPr>
          <a:xfrm>
            <a:off x="277091" y="623454"/>
            <a:ext cx="8686799" cy="2062103"/>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uk-UA" sz="4000" b="1" cap="all" dirty="0" smtClean="0">
                <a:ln w="0"/>
                <a:solidFill>
                  <a:srgbClr val="FF0000"/>
                </a:solidFill>
                <a:effectLst>
                  <a:reflection blurRad="12700" stA="50000" endPos="50000" dist="5000" dir="5400000" sy="-100000" rotWithShape="0"/>
                </a:effectLst>
                <a:latin typeface="Mistral" pitchFamily="66" charset="0"/>
              </a:rPr>
              <a:t>Фізіологічні  та Психологічні </a:t>
            </a:r>
          </a:p>
          <a:p>
            <a:pPr algn="ctr"/>
            <a:r>
              <a:rPr lang="uk-UA" sz="4400" b="1" cap="all" dirty="0" smtClean="0">
                <a:ln w="0"/>
                <a:solidFill>
                  <a:srgbClr val="FF0000"/>
                </a:solidFill>
                <a:effectLst>
                  <a:reflection blurRad="12700" stA="50000" endPos="50000" dist="5000" dir="5400000" sy="-100000" rotWithShape="0"/>
                </a:effectLst>
                <a:latin typeface="Segoe Print" pitchFamily="2" charset="0"/>
              </a:rPr>
              <a:t>Особливості</a:t>
            </a:r>
            <a:endParaRPr lang="uk-UA" sz="4400" b="1" cap="all" spc="0" dirty="0" smtClean="0">
              <a:ln w="0"/>
              <a:solidFill>
                <a:srgbClr val="FF0000"/>
              </a:solidFill>
              <a:effectLst>
                <a:reflection blurRad="12700" stA="50000" endPos="50000" dist="5000" dir="5400000" sy="-100000" rotWithShape="0"/>
              </a:effectLst>
              <a:latin typeface="Segoe Print" pitchFamily="2" charset="0"/>
            </a:endParaRPr>
          </a:p>
          <a:p>
            <a:pPr algn="ctr"/>
            <a:r>
              <a:rPr lang="uk-UA" sz="4400" b="1" cap="all" spc="0" dirty="0" smtClean="0">
                <a:ln w="0"/>
                <a:solidFill>
                  <a:srgbClr val="FF0000"/>
                </a:solidFill>
                <a:effectLst>
                  <a:reflection blurRad="12700" stA="50000" endPos="50000" dist="5000" dir="5400000" sy="-100000" rotWithShape="0"/>
                </a:effectLst>
                <a:latin typeface="Segoe Print" pitchFamily="2" charset="0"/>
              </a:rPr>
              <a:t>Підліткового  віку</a:t>
            </a:r>
            <a:endParaRPr lang="uk-UA" sz="4400" b="1" cap="all" spc="0" dirty="0">
              <a:ln w="0"/>
              <a:solidFill>
                <a:srgbClr val="FF0000"/>
              </a:solidFill>
              <a:effectLst>
                <a:reflection blurRad="12700" stA="50000" endPos="50000" dist="5000" dir="5400000" sy="-100000" rotWithShape="0"/>
              </a:effectLst>
              <a:latin typeface="Segoe Print" pitchFamily="2" charset="0"/>
            </a:endParaRPr>
          </a:p>
        </p:txBody>
      </p:sp>
      <p:pic>
        <p:nvPicPr>
          <p:cNvPr id="5" name="Рисунок 4" descr="http://proxy12.media.online.ua/photo/r2-1cccc4c826/685145_640.jpg"/>
          <p:cNvPicPr/>
          <p:nvPr/>
        </p:nvPicPr>
        <p:blipFill>
          <a:blip r:embed="rId3">
            <a:extLst>
              <a:ext uri="{BEBA8EAE-BF5A-486C-A8C5-ECC9F3942E4B}">
                <a14:imgProps xmlns:a14="http://schemas.microsoft.com/office/drawing/2010/main">
                  <a14:imgLayer r:embed="rId4">
                    <a14:imgEffect>
                      <a14:artisticTexturizer/>
                    </a14:imgEffect>
                  </a14:imgLayer>
                </a14:imgProps>
              </a:ext>
              <a:ext uri="{28A0092B-C50C-407E-A947-70E740481C1C}">
                <a14:useLocalDpi xmlns:a14="http://schemas.microsoft.com/office/drawing/2010/main" val="0"/>
              </a:ext>
            </a:extLst>
          </a:blip>
          <a:srcRect/>
          <a:stretch>
            <a:fillRect/>
          </a:stretch>
        </p:blipFill>
        <p:spPr bwMode="auto">
          <a:xfrm>
            <a:off x="2078182" y="2867891"/>
            <a:ext cx="5237018" cy="36663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10</a:t>
            </a:fld>
            <a:endParaRPr lang="ru-RU" dirty="0"/>
          </a:p>
        </p:txBody>
      </p:sp>
      <p:sp>
        <p:nvSpPr>
          <p:cNvPr id="5" name="TextBox 4"/>
          <p:cNvSpPr txBox="1"/>
          <p:nvPr/>
        </p:nvSpPr>
        <p:spPr>
          <a:xfrm>
            <a:off x="125555" y="167121"/>
            <a:ext cx="6276109" cy="3785652"/>
          </a:xfrm>
          <a:prstGeom prst="rect">
            <a:avLst/>
          </a:prstGeom>
          <a:noFill/>
        </p:spPr>
        <p:txBody>
          <a:bodyPr wrap="square" rtlCol="0">
            <a:spAutoFit/>
          </a:bodyPr>
          <a:lstStyle/>
          <a:p>
            <a:pPr algn="ctr"/>
            <a:r>
              <a:rPr lang="uk-UA" sz="2400" b="1" dirty="0" smtClean="0">
                <a:latin typeface="Segoe Print" pitchFamily="2" charset="0"/>
              </a:rPr>
              <a:t>Під час статевого дозрівання сальні та потові залози працюють дуже інтенсивно. При потовиділенні пори шкіри відкриваються, та шкірний жир без перешкод виходить назовні. Він нейтралізує кисле середовище та утворює сприятливі умови для життєдіяльності мікроорганізмів. Саме вони є причиною утворення угрів, гнійників та прищів.</a:t>
            </a:r>
            <a:endParaRPr lang="uk-UA" sz="2400" b="1" dirty="0">
              <a:latin typeface="Segoe Print" pitchFamily="2" charset="0"/>
            </a:endParaRPr>
          </a:p>
        </p:txBody>
      </p:sp>
      <p:pic>
        <p:nvPicPr>
          <p:cNvPr id="6" name="Рисунок 5" descr="http://jo-jo.ru/uploads/posts/2011-10/1319693105_2710-0.jpg"/>
          <p:cNvPicPr/>
          <p:nvPr/>
        </p:nvPicPr>
        <p:blipFill>
          <a:blip r:embed="rId2">
            <a:extLst>
              <a:ext uri="{28A0092B-C50C-407E-A947-70E740481C1C}">
                <a14:useLocalDpi xmlns:a14="http://schemas.microsoft.com/office/drawing/2010/main" val="0"/>
              </a:ext>
            </a:extLst>
          </a:blip>
          <a:srcRect/>
          <a:stretch>
            <a:fillRect/>
          </a:stretch>
        </p:blipFill>
        <p:spPr bwMode="auto">
          <a:xfrm>
            <a:off x="6239740" y="2847109"/>
            <a:ext cx="2543175" cy="3886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http://www.rastut-goda.ru/images/image/image1/1582.jpg"/>
          <p:cNvPicPr/>
          <p:nvPr/>
        </p:nvPicPr>
        <p:blipFill>
          <a:blip r:embed="rId3">
            <a:extLst>
              <a:ext uri="{28A0092B-C50C-407E-A947-70E740481C1C}">
                <a14:useLocalDpi xmlns:a14="http://schemas.microsoft.com/office/drawing/2010/main" val="0"/>
              </a:ext>
            </a:extLst>
          </a:blip>
          <a:srcRect/>
          <a:stretch>
            <a:fillRect/>
          </a:stretch>
        </p:blipFill>
        <p:spPr bwMode="auto">
          <a:xfrm>
            <a:off x="6401665" y="153266"/>
            <a:ext cx="2381250" cy="2381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http://www.aversi.ge/uploads/Journal/N91/main3.jpg?url=../uploads/Journal/N91/main3.jpg"/>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462786" y="3952773"/>
            <a:ext cx="3053795" cy="25873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4467493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8D2655F1-98F0-4559-A819-4033C72A702B}" type="slidenum">
              <a:rPr lang="ru-RU"/>
              <a:pPr>
                <a:defRPr/>
              </a:pPr>
              <a:t>11</a:t>
            </a:fld>
            <a:endParaRPr lang="ru-RU" dirty="0"/>
          </a:p>
        </p:txBody>
      </p:sp>
      <p:pic>
        <p:nvPicPr>
          <p:cNvPr id="7" name="Рисунок 6" descr="{5A457037-1BF9-4DF4-AD02-105D52BAD5DD}"/>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5667" b="98167" l="0" r="17750"/>
                    </a14:imgEffect>
                    <a14:imgEffect>
                      <a14:sharpenSoften amount="25000"/>
                    </a14:imgEffect>
                    <a14:imgEffect>
                      <a14:colorTemperature colorTemp="5900"/>
                    </a14:imgEffect>
                    <a14:imgEffect>
                      <a14:brightnessContrast contrast="40000"/>
                    </a14:imgEffect>
                  </a14:imgLayer>
                </a14:imgProps>
              </a:ext>
            </a:extLst>
          </a:blip>
          <a:srcRect t="66060" r="82121" b="2223"/>
          <a:stretch/>
        </p:blipFill>
        <p:spPr bwMode="auto">
          <a:xfrm>
            <a:off x="2147455" y="4017817"/>
            <a:ext cx="2168222" cy="2576945"/>
          </a:xfrm>
          <a:prstGeom prst="rect">
            <a:avLst/>
          </a:prstGeom>
          <a:noFill/>
          <a:ln w="9525">
            <a:noFill/>
            <a:miter lim="800000"/>
            <a:headEnd/>
            <a:tailEnd/>
          </a:ln>
        </p:spPr>
      </p:pic>
      <p:pic>
        <p:nvPicPr>
          <p:cNvPr id="8" name="Рисунок 6" descr="{5A457037-1BF9-4DF4-AD02-105D52BAD5DD}"/>
          <p:cNvPicPr>
            <a:picLocks noChangeAspect="1" noChangeArrowheads="1"/>
          </p:cNvPicPr>
          <p:nvPr/>
        </p:nvPicPr>
        <p:blipFill rotWithShape="1">
          <a:blip r:embed="rId4" cstate="print">
            <a:extLst>
              <a:ext uri="{BEBA8EAE-BF5A-486C-A8C5-ECC9F3942E4B}">
                <a14:imgProps xmlns:a14="http://schemas.microsoft.com/office/drawing/2010/main">
                  <a14:imgLayer r:embed="rId3">
                    <a14:imgEffect>
                      <a14:backgroundRemoval t="63500" b="99667" l="52375" r="100000"/>
                    </a14:imgEffect>
                    <a14:imgEffect>
                      <a14:sharpenSoften amount="25000"/>
                    </a14:imgEffect>
                    <a14:imgEffect>
                      <a14:colorTemperature colorTemp="5900"/>
                    </a14:imgEffect>
                    <a14:imgEffect>
                      <a14:brightnessContrast contrast="40000"/>
                    </a14:imgEffect>
                  </a14:imgLayer>
                </a14:imgProps>
              </a:ext>
            </a:extLst>
          </a:blip>
          <a:srcRect l="52424" t="64242"/>
          <a:stretch/>
        </p:blipFill>
        <p:spPr bwMode="auto">
          <a:xfrm>
            <a:off x="4499429" y="3933743"/>
            <a:ext cx="5091993" cy="2924257"/>
          </a:xfrm>
          <a:prstGeom prst="rect">
            <a:avLst/>
          </a:prstGeom>
          <a:noFill/>
          <a:ln w="9525">
            <a:noFill/>
            <a:miter lim="800000"/>
            <a:headEnd/>
            <a:tailEnd/>
          </a:ln>
        </p:spPr>
      </p:pic>
      <p:pic>
        <p:nvPicPr>
          <p:cNvPr id="9" name="Рисунок 6" descr="{5A457037-1BF9-4DF4-AD02-105D52BAD5DD}"/>
          <p:cNvPicPr>
            <a:picLocks noChangeAspect="1" noChangeArrowheads="1"/>
          </p:cNvPicPr>
          <p:nvPr/>
        </p:nvPicPr>
        <p:blipFill rotWithShape="1">
          <a:blip r:embed="rId5" cstate="print">
            <a:extLst>
              <a:ext uri="{BEBA8EAE-BF5A-486C-A8C5-ECC9F3942E4B}">
                <a14:imgProps xmlns:a14="http://schemas.microsoft.com/office/drawing/2010/main">
                  <a14:imgLayer r:embed="rId3">
                    <a14:imgEffect>
                      <a14:backgroundRemoval t="19667" b="53167" l="50125" r="73750"/>
                    </a14:imgEffect>
                    <a14:imgEffect>
                      <a14:sharpenSoften amount="25000"/>
                    </a14:imgEffect>
                    <a14:imgEffect>
                      <a14:colorTemperature colorTemp="5900"/>
                    </a14:imgEffect>
                    <a14:imgEffect>
                      <a14:brightnessContrast contrast="40000"/>
                    </a14:imgEffect>
                  </a14:imgLayer>
                </a14:imgProps>
              </a:ext>
            </a:extLst>
          </a:blip>
          <a:srcRect l="50000" t="20000" r="26364" b="46464"/>
          <a:stretch/>
        </p:blipFill>
        <p:spPr bwMode="auto">
          <a:xfrm>
            <a:off x="4627388" y="415637"/>
            <a:ext cx="2590799" cy="2549235"/>
          </a:xfrm>
          <a:prstGeom prst="rect">
            <a:avLst/>
          </a:prstGeom>
          <a:noFill/>
          <a:ln w="9525">
            <a:noFill/>
            <a:miter lim="800000"/>
            <a:headEnd/>
            <a:tailEnd/>
          </a:ln>
        </p:spPr>
      </p:pic>
      <p:pic>
        <p:nvPicPr>
          <p:cNvPr id="10" name="Рисунок 6" descr="{5A457037-1BF9-4DF4-AD02-105D52BAD5DD}"/>
          <p:cNvPicPr>
            <a:picLocks noChangeAspect="1" noChangeArrowheads="1"/>
          </p:cNvPicPr>
          <p:nvPr/>
        </p:nvPicPr>
        <p:blipFill rotWithShape="1">
          <a:blip r:embed="rId6" cstate="print">
            <a:extLst>
              <a:ext uri="{BEBA8EAE-BF5A-486C-A8C5-ECC9F3942E4B}">
                <a14:imgProps xmlns:a14="http://schemas.microsoft.com/office/drawing/2010/main">
                  <a14:imgLayer r:embed="rId3">
                    <a14:imgEffect>
                      <a14:backgroundRemoval t="20833" b="53500" l="2875" r="47250">
                        <a14:foregroundMark x1="25500" y1="25667" x2="26250" y2="45667"/>
                        <a14:foregroundMark x1="39875" y1="23833" x2="40125" y2="46667"/>
                        <a14:foregroundMark x1="20250" y1="26333" x2="20500" y2="46333"/>
                        <a14:foregroundMark x1="13375" y1="28333" x2="13375" y2="46667"/>
                        <a14:foregroundMark x1="8125" y1="27833" x2="8125" y2="46500"/>
                      </a14:backgroundRemoval>
                    </a14:imgEffect>
                    <a14:imgEffect>
                      <a14:sharpenSoften amount="25000"/>
                    </a14:imgEffect>
                    <a14:imgEffect>
                      <a14:colorTemperature colorTemp="5900"/>
                    </a14:imgEffect>
                    <a14:imgEffect>
                      <a14:brightnessContrast contrast="40000"/>
                    </a14:imgEffect>
                  </a14:imgLayer>
                </a14:imgProps>
              </a:ext>
            </a:extLst>
          </a:blip>
          <a:srcRect l="3182" t="20606" r="53030" b="46667"/>
          <a:stretch/>
        </p:blipFill>
        <p:spPr bwMode="auto">
          <a:xfrm>
            <a:off x="290944" y="1011383"/>
            <a:ext cx="4003965" cy="2244436"/>
          </a:xfrm>
          <a:prstGeom prst="rect">
            <a:avLst/>
          </a:prstGeom>
          <a:noFill/>
          <a:ln w="9525">
            <a:noFill/>
            <a:miter lim="800000"/>
            <a:headEnd/>
            <a:tailEnd/>
          </a:ln>
        </p:spPr>
      </p:pic>
      <p:cxnSp>
        <p:nvCxnSpPr>
          <p:cNvPr id="4" name="Прямая со стрелкой 3"/>
          <p:cNvCxnSpPr/>
          <p:nvPr/>
        </p:nvCxnSpPr>
        <p:spPr>
          <a:xfrm>
            <a:off x="519546" y="2826331"/>
            <a:ext cx="3255818" cy="0"/>
          </a:xfrm>
          <a:prstGeom prst="straightConnector1">
            <a:avLst/>
          </a:prstGeom>
          <a:ln w="28575">
            <a:solidFill>
              <a:srgbClr val="00206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flipV="1">
            <a:off x="498764" y="886692"/>
            <a:ext cx="3366654" cy="63730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619" y="294138"/>
            <a:ext cx="4788490" cy="400110"/>
          </a:xfrm>
          <a:prstGeom prst="rect">
            <a:avLst/>
          </a:prstGeom>
          <a:noFill/>
        </p:spPr>
        <p:txBody>
          <a:bodyPr wrap="none" rtlCol="0">
            <a:spAutoFit/>
          </a:bodyPr>
          <a:lstStyle/>
          <a:p>
            <a:r>
              <a:rPr lang="uk-UA" sz="2000" b="1" dirty="0" smtClean="0">
                <a:solidFill>
                  <a:srgbClr val="C00000"/>
                </a:solidFill>
                <a:latin typeface="Segoe Print" pitchFamily="2" charset="0"/>
              </a:rPr>
              <a:t>Збільшення ваги та розмірів тіла</a:t>
            </a:r>
            <a:endParaRPr lang="uk-UA" sz="2000" b="1" dirty="0">
              <a:solidFill>
                <a:srgbClr val="C00000"/>
              </a:solidFill>
              <a:latin typeface="Segoe Print" pitchFamily="2" charset="0"/>
            </a:endParaRPr>
          </a:p>
        </p:txBody>
      </p:sp>
      <p:sp>
        <p:nvSpPr>
          <p:cNvPr id="17" name="TextBox 16"/>
          <p:cNvSpPr txBox="1"/>
          <p:nvPr/>
        </p:nvSpPr>
        <p:spPr>
          <a:xfrm>
            <a:off x="563540" y="2866402"/>
            <a:ext cx="3267241" cy="307777"/>
          </a:xfrm>
          <a:prstGeom prst="rect">
            <a:avLst/>
          </a:prstGeom>
          <a:noFill/>
        </p:spPr>
        <p:txBody>
          <a:bodyPr wrap="none" rtlCol="0">
            <a:spAutoFit/>
          </a:bodyPr>
          <a:lstStyle/>
          <a:p>
            <a:r>
              <a:rPr lang="uk-UA" sz="1400" dirty="0" smtClean="0">
                <a:latin typeface="Segoe Print" pitchFamily="2" charset="0"/>
              </a:rPr>
              <a:t>  10 р         12 р           14 р </a:t>
            </a:r>
            <a:endParaRPr lang="uk-UA" sz="1400" dirty="0">
              <a:latin typeface="Segoe Print" pitchFamily="2" charset="0"/>
            </a:endParaRPr>
          </a:p>
        </p:txBody>
      </p:sp>
      <p:sp>
        <p:nvSpPr>
          <p:cNvPr id="18" name="TextBox 17"/>
          <p:cNvSpPr txBox="1"/>
          <p:nvPr/>
        </p:nvSpPr>
        <p:spPr>
          <a:xfrm>
            <a:off x="5276351" y="286527"/>
            <a:ext cx="3538148" cy="400110"/>
          </a:xfrm>
          <a:prstGeom prst="rect">
            <a:avLst/>
          </a:prstGeom>
          <a:noFill/>
        </p:spPr>
        <p:txBody>
          <a:bodyPr wrap="none" rtlCol="0">
            <a:spAutoFit/>
          </a:bodyPr>
          <a:lstStyle/>
          <a:p>
            <a:r>
              <a:rPr lang="uk-UA" sz="2000" b="1" dirty="0" smtClean="0">
                <a:solidFill>
                  <a:srgbClr val="2F26DA"/>
                </a:solidFill>
                <a:latin typeface="Segoe Print" pitchFamily="2" charset="0"/>
              </a:rPr>
              <a:t>Збільшення об’єму легень</a:t>
            </a:r>
            <a:endParaRPr lang="uk-UA" sz="2000" b="1" dirty="0">
              <a:solidFill>
                <a:srgbClr val="2F26DA"/>
              </a:solidFill>
              <a:latin typeface="Segoe Print" pitchFamily="2" charset="0"/>
            </a:endParaRPr>
          </a:p>
        </p:txBody>
      </p:sp>
      <mc:AlternateContent xmlns:mc="http://schemas.openxmlformats.org/markup-compatibility/2006" xmlns:a14="http://schemas.microsoft.com/office/drawing/2010/main">
        <mc:Choice Requires="a14">
          <p:sp>
            <p:nvSpPr>
              <p:cNvPr id="19" name="TextBox 18"/>
              <p:cNvSpPr txBox="1"/>
              <p:nvPr/>
            </p:nvSpPr>
            <p:spPr>
              <a:xfrm>
                <a:off x="6944519" y="1205346"/>
                <a:ext cx="1968231" cy="307777"/>
              </a:xfrm>
              <a:prstGeom prst="rect">
                <a:avLst/>
              </a:prstGeom>
              <a:noFill/>
            </p:spPr>
            <p:txBody>
              <a:bodyPr wrap="none" rtlCol="0">
                <a:spAutoFit/>
              </a:bodyPr>
              <a:lstStyle/>
              <a:p>
                <a:r>
                  <a:rPr lang="uk-UA" sz="1400" dirty="0" smtClean="0">
                    <a:latin typeface="Segoe Print" pitchFamily="2" charset="0"/>
                  </a:rPr>
                  <a:t>Хлопці – 4500 </a:t>
                </a:r>
                <a14:m>
                  <m:oMath xmlns:m="http://schemas.openxmlformats.org/officeDocument/2006/math">
                    <m:sSup>
                      <m:sSupPr>
                        <m:ctrlPr>
                          <a:rPr lang="en-US" sz="1400" i="1" smtClean="0">
                            <a:latin typeface="Cambria Math"/>
                          </a:rPr>
                        </m:ctrlPr>
                      </m:sSupPr>
                      <m:e>
                        <m:r>
                          <a:rPr lang="uk-UA" sz="1400" b="0" i="1" smtClean="0">
                            <a:latin typeface="Cambria Math"/>
                          </a:rPr>
                          <m:t>см</m:t>
                        </m:r>
                      </m:e>
                      <m:sup>
                        <m:r>
                          <a:rPr lang="uk-UA" sz="1400" b="0" i="1" smtClean="0">
                            <a:latin typeface="Cambria Math"/>
                          </a:rPr>
                          <m:t>3</m:t>
                        </m:r>
                      </m:sup>
                    </m:sSup>
                  </m:oMath>
                </a14:m>
                <a:endParaRPr lang="uk-UA" sz="1400" dirty="0">
                  <a:latin typeface="Segoe Print" pitchFamily="2" charset="0"/>
                </a:endParaRPr>
              </a:p>
            </p:txBody>
          </p:sp>
        </mc:Choice>
        <mc:Fallback xmlns="">
          <p:sp>
            <p:nvSpPr>
              <p:cNvPr id="19" name="TextBox 18"/>
              <p:cNvSpPr txBox="1">
                <a:spLocks noRot="1" noChangeAspect="1" noMove="1" noResize="1" noEditPoints="1" noAdjustHandles="1" noChangeArrowheads="1" noChangeShapeType="1" noTextEdit="1"/>
              </p:cNvSpPr>
              <p:nvPr/>
            </p:nvSpPr>
            <p:spPr>
              <a:xfrm>
                <a:off x="6944519" y="1205346"/>
                <a:ext cx="1968231" cy="307777"/>
              </a:xfrm>
              <a:prstGeom prst="rect">
                <a:avLst/>
              </a:prstGeom>
              <a:blipFill rotWithShape="1">
                <a:blip r:embed="rId7"/>
                <a:stretch>
                  <a:fillRect l="-619" b="-22000"/>
                </a:stretch>
              </a:blipFill>
            </p:spPr>
            <p:txBody>
              <a:bodyPr/>
              <a:lstStyle/>
              <a:p>
                <a:r>
                  <a:rPr lang="uk-UA">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7016654" y="1825824"/>
                <a:ext cx="1896096" cy="307777"/>
              </a:xfrm>
              <a:prstGeom prst="rect">
                <a:avLst/>
              </a:prstGeom>
              <a:noFill/>
            </p:spPr>
            <p:txBody>
              <a:bodyPr wrap="none" rtlCol="0">
                <a:spAutoFit/>
              </a:bodyPr>
              <a:lstStyle/>
              <a:p>
                <a:r>
                  <a:rPr lang="uk-UA" sz="1400" dirty="0" smtClean="0">
                    <a:latin typeface="Segoe Print" pitchFamily="2" charset="0"/>
                  </a:rPr>
                  <a:t>Дівчата з800 </a:t>
                </a:r>
                <a14:m>
                  <m:oMath xmlns:m="http://schemas.openxmlformats.org/officeDocument/2006/math">
                    <m:sSup>
                      <m:sSupPr>
                        <m:ctrlPr>
                          <a:rPr lang="uk-UA" sz="1400" i="1" smtClean="0">
                            <a:latin typeface="Cambria Math"/>
                          </a:rPr>
                        </m:ctrlPr>
                      </m:sSupPr>
                      <m:e>
                        <m:r>
                          <a:rPr lang="uk-UA" sz="1400" b="0" i="1" smtClean="0">
                            <a:latin typeface="Cambria Math"/>
                          </a:rPr>
                          <m:t>см</m:t>
                        </m:r>
                      </m:e>
                      <m:sup>
                        <m:r>
                          <a:rPr lang="uk-UA" sz="1400" b="0" i="1" smtClean="0">
                            <a:latin typeface="Cambria Math"/>
                          </a:rPr>
                          <m:t>3</m:t>
                        </m:r>
                      </m:sup>
                    </m:sSup>
                  </m:oMath>
                </a14:m>
                <a:endParaRPr lang="uk-UA" sz="1400" dirty="0">
                  <a:latin typeface="Segoe Print" pitchFamily="2" charset="0"/>
                </a:endParaRPr>
              </a:p>
            </p:txBody>
          </p:sp>
        </mc:Choice>
        <mc:Fallback xmlns="">
          <p:sp>
            <p:nvSpPr>
              <p:cNvPr id="20" name="TextBox 19"/>
              <p:cNvSpPr txBox="1">
                <a:spLocks noRot="1" noChangeAspect="1" noMove="1" noResize="1" noEditPoints="1" noAdjustHandles="1" noChangeArrowheads="1" noChangeShapeType="1" noTextEdit="1"/>
              </p:cNvSpPr>
              <p:nvPr/>
            </p:nvSpPr>
            <p:spPr>
              <a:xfrm>
                <a:off x="7016654" y="1825824"/>
                <a:ext cx="1896096" cy="307777"/>
              </a:xfrm>
              <a:prstGeom prst="rect">
                <a:avLst/>
              </a:prstGeom>
              <a:blipFill rotWithShape="1">
                <a:blip r:embed="rId8"/>
                <a:stretch>
                  <a:fillRect l="-643" b="-22000"/>
                </a:stretch>
              </a:blipFill>
            </p:spPr>
            <p:txBody>
              <a:bodyPr/>
              <a:lstStyle/>
              <a:p>
                <a:r>
                  <a:rPr lang="uk-UA">
                    <a:noFill/>
                  </a:rPr>
                  <a:t> </a:t>
                </a:r>
              </a:p>
            </p:txBody>
          </p:sp>
        </mc:Fallback>
      </mc:AlternateContent>
      <p:sp>
        <p:nvSpPr>
          <p:cNvPr id="21" name="TextBox 20"/>
          <p:cNvSpPr txBox="1"/>
          <p:nvPr/>
        </p:nvSpPr>
        <p:spPr>
          <a:xfrm>
            <a:off x="290944" y="4530436"/>
            <a:ext cx="2319866" cy="584775"/>
          </a:xfrm>
          <a:prstGeom prst="rect">
            <a:avLst/>
          </a:prstGeom>
          <a:noFill/>
        </p:spPr>
        <p:txBody>
          <a:bodyPr wrap="none" rtlCol="0">
            <a:spAutoFit/>
          </a:bodyPr>
          <a:lstStyle/>
          <a:p>
            <a:r>
              <a:rPr lang="uk-UA" dirty="0" smtClean="0">
                <a:latin typeface="Segoe Print" pitchFamily="2" charset="0"/>
              </a:rPr>
              <a:t>Вага серця </a:t>
            </a:r>
          </a:p>
          <a:p>
            <a:r>
              <a:rPr lang="uk-UA" sz="1400" dirty="0">
                <a:latin typeface="Segoe Print" pitchFamily="2" charset="0"/>
              </a:rPr>
              <a:t>з</a:t>
            </a:r>
            <a:r>
              <a:rPr lang="uk-UA" sz="1400" dirty="0" smtClean="0">
                <a:latin typeface="Segoe Print" pitchFamily="2" charset="0"/>
              </a:rPr>
              <a:t>більшується у 2 рази</a:t>
            </a:r>
            <a:endParaRPr lang="uk-UA" sz="1400" dirty="0">
              <a:latin typeface="Segoe Print" pitchFamily="2" charset="0"/>
            </a:endParaRPr>
          </a:p>
        </p:txBody>
      </p:sp>
      <p:sp>
        <p:nvSpPr>
          <p:cNvPr id="22" name="TextBox 21"/>
          <p:cNvSpPr txBox="1"/>
          <p:nvPr/>
        </p:nvSpPr>
        <p:spPr>
          <a:xfrm>
            <a:off x="179535" y="5306289"/>
            <a:ext cx="2542684" cy="584775"/>
          </a:xfrm>
          <a:prstGeom prst="rect">
            <a:avLst/>
          </a:prstGeom>
          <a:noFill/>
        </p:spPr>
        <p:txBody>
          <a:bodyPr wrap="none" rtlCol="0">
            <a:spAutoFit/>
          </a:bodyPr>
          <a:lstStyle/>
          <a:p>
            <a:r>
              <a:rPr lang="uk-UA" dirty="0" smtClean="0">
                <a:latin typeface="Segoe Print" pitchFamily="2" charset="0"/>
              </a:rPr>
              <a:t>Об'єм серця</a:t>
            </a:r>
          </a:p>
          <a:p>
            <a:r>
              <a:rPr lang="uk-UA" sz="1400" dirty="0" smtClean="0">
                <a:latin typeface="Segoe Print" pitchFamily="2" charset="0"/>
              </a:rPr>
              <a:t>Збільшується у 2,5 рази</a:t>
            </a:r>
            <a:endParaRPr lang="uk-UA" sz="1400" dirty="0">
              <a:latin typeface="Segoe Print" pitchFamily="2" charset="0"/>
            </a:endParaRPr>
          </a:p>
        </p:txBody>
      </p:sp>
      <p:sp>
        <p:nvSpPr>
          <p:cNvPr id="23" name="TextBox 22"/>
          <p:cNvSpPr txBox="1"/>
          <p:nvPr/>
        </p:nvSpPr>
        <p:spPr>
          <a:xfrm>
            <a:off x="113011" y="3764718"/>
            <a:ext cx="4514377" cy="400110"/>
          </a:xfrm>
          <a:prstGeom prst="rect">
            <a:avLst/>
          </a:prstGeom>
          <a:noFill/>
        </p:spPr>
        <p:txBody>
          <a:bodyPr wrap="none" rtlCol="0">
            <a:spAutoFit/>
          </a:bodyPr>
          <a:lstStyle/>
          <a:p>
            <a:r>
              <a:rPr lang="uk-UA" sz="2000" b="1" dirty="0" smtClean="0">
                <a:solidFill>
                  <a:srgbClr val="002060"/>
                </a:solidFill>
                <a:latin typeface="Segoe Print" pitchFamily="2" charset="0"/>
              </a:rPr>
              <a:t>Формування органів та систем</a:t>
            </a:r>
            <a:endParaRPr lang="uk-UA" sz="2000" b="1" dirty="0">
              <a:solidFill>
                <a:srgbClr val="002060"/>
              </a:solidFill>
              <a:latin typeface="Segoe Print" pitchFamily="2" charset="0"/>
            </a:endParaRPr>
          </a:p>
        </p:txBody>
      </p:sp>
      <p:sp>
        <p:nvSpPr>
          <p:cNvPr id="25" name="TextBox 24"/>
          <p:cNvSpPr txBox="1"/>
          <p:nvPr/>
        </p:nvSpPr>
        <p:spPr>
          <a:xfrm>
            <a:off x="4791109" y="3534625"/>
            <a:ext cx="4121641" cy="707886"/>
          </a:xfrm>
          <a:prstGeom prst="rect">
            <a:avLst/>
          </a:prstGeom>
          <a:noFill/>
        </p:spPr>
        <p:txBody>
          <a:bodyPr wrap="none" rtlCol="0">
            <a:spAutoFit/>
          </a:bodyPr>
          <a:lstStyle/>
          <a:p>
            <a:pPr algn="ctr"/>
            <a:r>
              <a:rPr lang="uk-UA" sz="2000" b="1" dirty="0" smtClean="0">
                <a:latin typeface="Segoe Print" pitchFamily="2" charset="0"/>
              </a:rPr>
              <a:t>Розвиток нервової системи, </a:t>
            </a:r>
          </a:p>
          <a:p>
            <a:pPr algn="ctr"/>
            <a:r>
              <a:rPr lang="uk-UA" sz="2000" b="1" dirty="0" smtClean="0">
                <a:latin typeface="Segoe Print" pitchFamily="2" charset="0"/>
              </a:rPr>
              <a:t>її нестійкість</a:t>
            </a:r>
            <a:endParaRPr lang="uk-UA" sz="2000" b="1" dirty="0">
              <a:latin typeface="Segoe Print"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1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12</a:t>
            </a:fld>
            <a:endParaRPr lang="ru-RU" dirty="0"/>
          </a:p>
        </p:txBody>
      </p:sp>
      <p:pic>
        <p:nvPicPr>
          <p:cNvPr id="5" name="Рисунок 4" descr="http://www.telegraf.in.ua/uploads/posts/2012-11/1351863597_deti46.jpg"/>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690255" y="2507673"/>
            <a:ext cx="5972175" cy="3886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Прямоугольник 1"/>
          <p:cNvSpPr/>
          <p:nvPr/>
        </p:nvSpPr>
        <p:spPr>
          <a:xfrm>
            <a:off x="625398" y="619450"/>
            <a:ext cx="8101898"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uk-UA" sz="5400" b="1" cap="all" spc="0" dirty="0" smtClean="0">
                <a:ln w="0"/>
                <a:solidFill>
                  <a:srgbClr val="C00000"/>
                </a:solidFill>
                <a:effectLst>
                  <a:reflection blurRad="12700" stA="50000" endPos="50000" dist="5000" dir="5400000" sy="-100000" rotWithShape="0"/>
                </a:effectLst>
                <a:latin typeface="Mistral" pitchFamily="66" charset="0"/>
              </a:rPr>
              <a:t>Психологічні   особливості </a:t>
            </a:r>
          </a:p>
          <a:p>
            <a:pPr algn="ctr"/>
            <a:r>
              <a:rPr lang="uk-UA" sz="5400" b="1" cap="all" dirty="0" smtClean="0">
                <a:ln w="0"/>
                <a:solidFill>
                  <a:srgbClr val="C00000"/>
                </a:solidFill>
                <a:effectLst>
                  <a:reflection blurRad="12700" stA="50000" endPos="50000" dist="5000" dir="5400000" sy="-100000" rotWithShape="0"/>
                </a:effectLst>
                <a:latin typeface="Mistral" pitchFamily="66" charset="0"/>
              </a:rPr>
              <a:t>Підліткового  віку</a:t>
            </a:r>
            <a:endParaRPr lang="uk-UA" sz="5400" b="1" cap="all" spc="0" dirty="0">
              <a:ln w="0"/>
              <a:solidFill>
                <a:srgbClr val="C00000"/>
              </a:solidFill>
              <a:effectLst>
                <a:reflection blurRad="12700" stA="50000" endPos="50000" dist="5000" dir="5400000" sy="-100000" rotWithShape="0"/>
              </a:effectLst>
              <a:latin typeface="Mistral" pitchFamily="66" charset="0"/>
            </a:endParaRPr>
          </a:p>
        </p:txBody>
      </p:sp>
    </p:spTree>
    <p:extLst>
      <p:ext uri="{BB962C8B-B14F-4D97-AF65-F5344CB8AC3E}">
        <p14:creationId xmlns:p14="http://schemas.microsoft.com/office/powerpoint/2010/main" val="17773340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Текст 4"/>
          <p:cNvSpPr>
            <a:spLocks noGrp="1"/>
          </p:cNvSpPr>
          <p:nvPr>
            <p:ph type="body" idx="1"/>
          </p:nvPr>
        </p:nvSpPr>
        <p:spPr>
          <a:xfrm>
            <a:off x="124692" y="1233606"/>
            <a:ext cx="3823854" cy="639763"/>
          </a:xfrm>
        </p:spPr>
        <p:txBody>
          <a:bodyPr rtlCol="0">
            <a:normAutofit fontScale="92500"/>
          </a:bodyPr>
          <a:lstStyle/>
          <a:p>
            <a:pPr algn="ctr" fontAlgn="auto">
              <a:spcAft>
                <a:spcPts val="0"/>
              </a:spcAft>
              <a:buFont typeface="Wingdings 2"/>
              <a:buNone/>
              <a:defRPr/>
            </a:pPr>
            <a:r>
              <a:rPr lang="uk-UA" dirty="0" smtClean="0">
                <a:solidFill>
                  <a:srgbClr val="002060"/>
                </a:solidFill>
                <a:latin typeface="Segoe Print" pitchFamily="2" charset="0"/>
              </a:rPr>
              <a:t>Молодший шкільний вік</a:t>
            </a:r>
            <a:endParaRPr lang="uk-UA" dirty="0">
              <a:solidFill>
                <a:srgbClr val="002060"/>
              </a:solidFill>
              <a:latin typeface="Segoe Print" pitchFamily="2" charset="0"/>
            </a:endParaRPr>
          </a:p>
        </p:txBody>
      </p:sp>
      <p:sp>
        <p:nvSpPr>
          <p:cNvPr id="7" name="Текст 6"/>
          <p:cNvSpPr>
            <a:spLocks noGrp="1"/>
          </p:cNvSpPr>
          <p:nvPr>
            <p:ph type="body" sz="quarter" idx="3"/>
          </p:nvPr>
        </p:nvSpPr>
        <p:spPr>
          <a:xfrm>
            <a:off x="5362286" y="3833760"/>
            <a:ext cx="3435350" cy="639763"/>
          </a:xfrm>
        </p:spPr>
        <p:txBody>
          <a:bodyPr rtlCol="0">
            <a:normAutofit fontScale="92500"/>
          </a:bodyPr>
          <a:lstStyle/>
          <a:p>
            <a:pPr algn="ctr" fontAlgn="auto">
              <a:spcAft>
                <a:spcPts val="0"/>
              </a:spcAft>
              <a:buFont typeface="Wingdings 2"/>
              <a:buNone/>
              <a:defRPr/>
            </a:pPr>
            <a:r>
              <a:rPr lang="uk-UA" dirty="0" smtClean="0">
                <a:solidFill>
                  <a:srgbClr val="002060"/>
                </a:solidFill>
                <a:latin typeface="Segoe Print" pitchFamily="2" charset="0"/>
              </a:rPr>
              <a:t>Середній шкільний вік</a:t>
            </a:r>
            <a:endParaRPr lang="uk-UA" dirty="0">
              <a:solidFill>
                <a:srgbClr val="002060"/>
              </a:solidFill>
              <a:latin typeface="Segoe Print" pitchFamily="2" charset="0"/>
            </a:endParaRPr>
          </a:p>
        </p:txBody>
      </p:sp>
      <p:sp>
        <p:nvSpPr>
          <p:cNvPr id="17414" name="Содержимое 7"/>
          <p:cNvSpPr>
            <a:spLocks noGrp="1"/>
          </p:cNvSpPr>
          <p:nvPr>
            <p:ph sz="quarter" idx="4"/>
          </p:nvPr>
        </p:nvSpPr>
        <p:spPr>
          <a:xfrm>
            <a:off x="2777836" y="4622327"/>
            <a:ext cx="6324600" cy="1736909"/>
          </a:xfrm>
          <a:prstGeom prst="round2DiagRect">
            <a:avLst/>
          </a:prstGeom>
          <a:solidFill>
            <a:srgbClr val="FFCCCC"/>
          </a:solidFill>
          <a:ln w="28575">
            <a:solidFill>
              <a:srgbClr val="002060"/>
            </a:solidFill>
          </a:ln>
          <a:effectLst>
            <a:reflection blurRad="6350" stA="50000" endA="300" endPos="55000" dir="5400000" sy="-100000" algn="bl" rotWithShape="0"/>
          </a:effectLst>
          <a:scene3d>
            <a:camera prst="orthographicFront"/>
            <a:lightRig rig="threePt" dir="t"/>
          </a:scene3d>
          <a:sp3d>
            <a:bevelT/>
          </a:sp3d>
        </p:spPr>
        <p:txBody>
          <a:bodyPr rtlCol="0">
            <a:noAutofit/>
          </a:bodyPr>
          <a:lstStyle/>
          <a:p>
            <a:pPr algn="just" fontAlgn="auto">
              <a:spcAft>
                <a:spcPts val="0"/>
              </a:spcAft>
              <a:buFont typeface="Arial" pitchFamily="34" charset="0"/>
              <a:buChar char="•"/>
              <a:defRPr/>
            </a:pPr>
            <a:r>
              <a:rPr lang="uk-UA" sz="1800" b="1" dirty="0" smtClean="0">
                <a:latin typeface="Segoe Print" pitchFamily="2" charset="0"/>
              </a:rPr>
              <a:t>Розвиток сприйняття просторових уявлень об’єкту, можливість довгий час спостерігати за ним    </a:t>
            </a:r>
          </a:p>
          <a:p>
            <a:pPr algn="just" fontAlgn="auto">
              <a:spcAft>
                <a:spcPts val="0"/>
              </a:spcAft>
              <a:buFont typeface="Arial" pitchFamily="34" charset="0"/>
              <a:buChar char="•"/>
              <a:defRPr/>
            </a:pPr>
            <a:r>
              <a:rPr lang="uk-UA" sz="1800" b="1" dirty="0" smtClean="0">
                <a:latin typeface="Segoe Print" pitchFamily="2" charset="0"/>
              </a:rPr>
              <a:t>Освоєння графічних схем: вміння бачити об’єм фігур, читати креслення</a:t>
            </a:r>
            <a:r>
              <a:rPr lang="ru-RU" sz="1800" b="1" dirty="0" smtClean="0">
                <a:latin typeface="Segoe Print" pitchFamily="2" charset="0"/>
              </a:rPr>
              <a:t>. </a:t>
            </a:r>
          </a:p>
        </p:txBody>
      </p:sp>
      <p:cxnSp>
        <p:nvCxnSpPr>
          <p:cNvPr id="6" name="Прямая со стрелкой 5"/>
          <p:cNvCxnSpPr/>
          <p:nvPr/>
        </p:nvCxnSpPr>
        <p:spPr>
          <a:xfrm flipH="1">
            <a:off x="10086109" y="1496291"/>
            <a:ext cx="8312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6428509" y="1343891"/>
            <a:ext cx="609600" cy="2687782"/>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flipH="1">
            <a:off x="3948545" y="955964"/>
            <a:ext cx="1565564" cy="720436"/>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Прямоугольник с двумя скругленными противолежащими углами 7"/>
          <p:cNvSpPr/>
          <p:nvPr/>
        </p:nvSpPr>
        <p:spPr>
          <a:xfrm>
            <a:off x="232226" y="1873369"/>
            <a:ext cx="5500915" cy="1885576"/>
          </a:xfrm>
          <a:prstGeom prst="round2DiagRect">
            <a:avLst/>
          </a:prstGeom>
          <a:solidFill>
            <a:srgbClr val="FFFF99"/>
          </a:solidFill>
          <a:ln w="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3" name="TextBox 2"/>
          <p:cNvSpPr txBox="1"/>
          <p:nvPr/>
        </p:nvSpPr>
        <p:spPr>
          <a:xfrm>
            <a:off x="430983" y="2004618"/>
            <a:ext cx="5677380" cy="1754326"/>
          </a:xfrm>
          <a:prstGeom prst="rect">
            <a:avLst/>
          </a:prstGeom>
          <a:noFill/>
        </p:spPr>
        <p:txBody>
          <a:bodyPr wrap="square" rtlCol="0">
            <a:spAutoFit/>
          </a:bodyPr>
          <a:lstStyle/>
          <a:p>
            <a:pPr algn="just">
              <a:buFont typeface="Arial" pitchFamily="34" charset="0"/>
              <a:buChar char="•"/>
            </a:pPr>
            <a:r>
              <a:rPr lang="uk-UA" b="1" dirty="0">
                <a:latin typeface="Segoe Print" pitchFamily="2" charset="0"/>
              </a:rPr>
              <a:t>Розвиток сприйняття деталей</a:t>
            </a:r>
          </a:p>
          <a:p>
            <a:pPr algn="just">
              <a:buFont typeface="Arial" pitchFamily="34" charset="0"/>
              <a:buChar char="•"/>
            </a:pPr>
            <a:r>
              <a:rPr lang="uk-UA" b="1" dirty="0">
                <a:latin typeface="Segoe Print" pitchFamily="2" charset="0"/>
              </a:rPr>
              <a:t>Домінування емоцій</a:t>
            </a:r>
          </a:p>
          <a:p>
            <a:pPr algn="just">
              <a:buFont typeface="Arial" pitchFamily="34" charset="0"/>
              <a:buChar char="•"/>
            </a:pPr>
            <a:r>
              <a:rPr lang="uk-UA" b="1" dirty="0">
                <a:latin typeface="Segoe Print" pitchFamily="2" charset="0"/>
              </a:rPr>
              <a:t>Неточність сприйняття схожих </a:t>
            </a:r>
            <a:r>
              <a:rPr lang="uk-UA" b="1" dirty="0" smtClean="0">
                <a:latin typeface="Segoe Print" pitchFamily="2" charset="0"/>
              </a:rPr>
              <a:t>об'єктів</a:t>
            </a:r>
            <a:endParaRPr lang="uk-UA" b="1" dirty="0">
              <a:latin typeface="Segoe Print" pitchFamily="2" charset="0"/>
            </a:endParaRPr>
          </a:p>
          <a:p>
            <a:pPr algn="just">
              <a:buFont typeface="Arial" pitchFamily="34" charset="0"/>
              <a:buChar char="•"/>
            </a:pPr>
            <a:r>
              <a:rPr lang="uk-UA" b="1" dirty="0">
                <a:latin typeface="Segoe Print" pitchFamily="2" charset="0"/>
              </a:rPr>
              <a:t>Розвиток сприйняття (контроль </a:t>
            </a:r>
            <a:endParaRPr lang="uk-UA" b="1" dirty="0" smtClean="0">
              <a:latin typeface="Segoe Print" pitchFamily="2" charset="0"/>
            </a:endParaRPr>
          </a:p>
          <a:p>
            <a:pPr algn="just"/>
            <a:r>
              <a:rPr lang="uk-UA" b="1" dirty="0" smtClean="0">
                <a:latin typeface="Segoe Print" pitchFamily="2" charset="0"/>
              </a:rPr>
              <a:t>за </a:t>
            </a:r>
            <a:r>
              <a:rPr lang="uk-UA" b="1" dirty="0">
                <a:latin typeface="Segoe Print" pitchFamily="2" charset="0"/>
              </a:rPr>
              <a:t>вірністю сприйняття)</a:t>
            </a:r>
            <a:endParaRPr lang="ru-RU" b="1" dirty="0">
              <a:latin typeface="Segoe Print" pitchFamily="2" charset="0"/>
            </a:endParaRPr>
          </a:p>
          <a:p>
            <a:endParaRPr lang="uk-UA" dirty="0"/>
          </a:p>
        </p:txBody>
      </p:sp>
      <p:sp>
        <p:nvSpPr>
          <p:cNvPr id="17" name="TextBox 16"/>
          <p:cNvSpPr txBox="1"/>
          <p:nvPr/>
        </p:nvSpPr>
        <p:spPr>
          <a:xfrm>
            <a:off x="4998313" y="217300"/>
            <a:ext cx="4471096" cy="1015663"/>
          </a:xfrm>
          <a:prstGeom prst="rect">
            <a:avLst/>
          </a:prstGeom>
          <a:noFill/>
        </p:spPr>
        <p:txBody>
          <a:bodyPr wrap="none" rtlCol="0">
            <a:spAutoFit/>
          </a:bodyPr>
          <a:lstStyle/>
          <a:p>
            <a:r>
              <a:rPr lang="uk-UA" sz="2400" b="1" dirty="0" smtClean="0">
                <a:latin typeface="Segoe Print" pitchFamily="2" charset="0"/>
              </a:rPr>
              <a:t>Характерні особливості:</a:t>
            </a:r>
          </a:p>
          <a:p>
            <a:r>
              <a:rPr lang="uk-UA" dirty="0" smtClean="0">
                <a:latin typeface="Segoe Print" pitchFamily="2" charset="0"/>
              </a:rPr>
              <a:t>       </a:t>
            </a:r>
            <a:r>
              <a:rPr lang="uk-UA" sz="3600" b="1" dirty="0" smtClean="0">
                <a:solidFill>
                  <a:srgbClr val="FF0000"/>
                </a:solidFill>
                <a:latin typeface="Segoe Print" pitchFamily="2" charset="0"/>
              </a:rPr>
              <a:t>сприйняття  </a:t>
            </a:r>
            <a:r>
              <a:rPr lang="uk-UA" dirty="0" smtClean="0">
                <a:latin typeface="Segoe Print" pitchFamily="2" charset="0"/>
              </a:rPr>
              <a:t>  </a:t>
            </a:r>
            <a:endParaRPr lang="uk-UA" dirty="0">
              <a:latin typeface="Segoe Print" pitchFamily="2" charset="0"/>
            </a:endParaRPr>
          </a:p>
        </p:txBody>
      </p:sp>
      <p:pic>
        <p:nvPicPr>
          <p:cNvPr id="11" name="Рисунок 10" descr="http://img3.proshkolu.ru/content/media/pic/std/3000000/2792000/2791534-dbe4c940e0a4ea6d.jpg"/>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32226" y="4153642"/>
            <a:ext cx="2370667" cy="19688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53615783"/>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11016"/>
            <a:ext cx="9144000" cy="1214437"/>
          </a:xfrm>
        </p:spPr>
        <p:txBody>
          <a:bodyPr rtlCol="0">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fontAlgn="auto">
              <a:spcAft>
                <a:spcPts val="0"/>
              </a:spcAft>
              <a:defRPr/>
            </a:pPr>
            <a:r>
              <a:rPr lang="ru-RU" b="1" cap="all" dirty="0" smtClean="0">
                <a:ln w="0"/>
                <a:solidFill>
                  <a:srgbClr val="FF0000"/>
                </a:solidFill>
                <a:effectLst>
                  <a:reflection blurRad="12700" stA="50000" endPos="50000" dist="5000" dir="5400000" sy="-100000" rotWithShape="0"/>
                </a:effectLst>
                <a:latin typeface="Mistral" pitchFamily="66" charset="0"/>
              </a:rPr>
              <a:t/>
            </a:r>
            <a:br>
              <a:rPr lang="ru-RU" b="1" cap="all" dirty="0" smtClean="0">
                <a:ln w="0"/>
                <a:solidFill>
                  <a:srgbClr val="FF0000"/>
                </a:solidFill>
                <a:effectLst>
                  <a:reflection blurRad="12700" stA="50000" endPos="50000" dist="5000" dir="5400000" sy="-100000" rotWithShape="0"/>
                </a:effectLst>
                <a:latin typeface="Mistral" pitchFamily="66" charset="0"/>
              </a:rPr>
            </a:br>
            <a:r>
              <a:rPr lang="uk-UA" b="1" cap="all" dirty="0" smtClean="0">
                <a:ln w="0"/>
                <a:solidFill>
                  <a:srgbClr val="FF0000"/>
                </a:solidFill>
                <a:effectLst>
                  <a:reflection blurRad="12700" stA="50000" endPos="50000" dist="5000" dir="5400000" sy="-100000" rotWithShape="0"/>
                </a:effectLst>
                <a:latin typeface="Mistral" pitchFamily="66" charset="0"/>
              </a:rPr>
              <a:t>      </a:t>
            </a:r>
            <a:r>
              <a:rPr lang="uk-UA" sz="3600" b="1" cap="all" dirty="0" smtClean="0">
                <a:ln w="0"/>
                <a:effectLst>
                  <a:reflection blurRad="12700" stA="50000" endPos="50000" dist="5000" dir="5400000" sy="-100000" rotWithShape="0"/>
                </a:effectLst>
                <a:latin typeface="Mistral" pitchFamily="66" charset="0"/>
              </a:rPr>
              <a:t>Характерні  Особливості:</a:t>
            </a:r>
            <a:r>
              <a:rPr lang="uk-UA" sz="3600" b="1" cap="all" dirty="0" smtClean="0">
                <a:ln w="0"/>
                <a:solidFill>
                  <a:srgbClr val="FF0000"/>
                </a:solidFill>
                <a:effectLst>
                  <a:reflection blurRad="12700" stA="50000" endPos="50000" dist="5000" dir="5400000" sy="-100000" rotWithShape="0"/>
                </a:effectLst>
                <a:latin typeface="Mistral" pitchFamily="66" charset="0"/>
              </a:rPr>
              <a:t>            </a:t>
            </a:r>
            <a:r>
              <a:rPr lang="uk-UA" sz="5300" b="1" cap="all" dirty="0" smtClean="0">
                <a:ln w="0"/>
                <a:solidFill>
                  <a:srgbClr val="FF0000"/>
                </a:solidFill>
                <a:effectLst>
                  <a:reflection blurRad="12700" stA="50000" endPos="50000" dist="5000" dir="5400000" sy="-100000" rotWithShape="0"/>
                </a:effectLst>
                <a:latin typeface="Mistral" pitchFamily="66" charset="0"/>
              </a:rPr>
              <a:t>пам'ять</a:t>
            </a:r>
            <a:r>
              <a:rPr lang="ru-RU" b="1" cap="all" dirty="0">
                <a:ln w="0"/>
                <a:solidFill>
                  <a:srgbClr val="FF0000"/>
                </a:solidFill>
                <a:effectLst>
                  <a:reflection blurRad="12700" stA="50000" endPos="50000" dist="5000" dir="5400000" sy="-100000" rotWithShape="0"/>
                </a:effectLst>
                <a:latin typeface="Mistral" pitchFamily="66" charset="0"/>
              </a:rPr>
              <a:t/>
            </a:r>
            <a:br>
              <a:rPr lang="ru-RU" b="1" cap="all" dirty="0">
                <a:ln w="0"/>
                <a:solidFill>
                  <a:srgbClr val="FF0000"/>
                </a:solidFill>
                <a:effectLst>
                  <a:reflection blurRad="12700" stA="50000" endPos="50000" dist="5000" dir="5400000" sy="-100000" rotWithShape="0"/>
                </a:effectLst>
                <a:latin typeface="Mistral" pitchFamily="66" charset="0"/>
              </a:rPr>
            </a:br>
            <a:r>
              <a:rPr lang="ru-RU" b="1" cap="all" dirty="0" smtClean="0">
                <a:ln w="0"/>
                <a:solidFill>
                  <a:srgbClr val="FF0000"/>
                </a:solidFill>
                <a:effectLst>
                  <a:reflection blurRad="12700" stA="50000" endPos="50000" dist="5000" dir="5400000" sy="-100000" rotWithShape="0"/>
                </a:effectLst>
                <a:latin typeface="Mistral" pitchFamily="66" charset="0"/>
              </a:rPr>
              <a:t/>
            </a:r>
            <a:br>
              <a:rPr lang="ru-RU" b="1" cap="all" dirty="0" smtClean="0">
                <a:ln w="0"/>
                <a:solidFill>
                  <a:srgbClr val="FF0000"/>
                </a:solidFill>
                <a:effectLst>
                  <a:reflection blurRad="12700" stA="50000" endPos="50000" dist="5000" dir="5400000" sy="-100000" rotWithShape="0"/>
                </a:effectLst>
                <a:latin typeface="Mistral" pitchFamily="66" charset="0"/>
              </a:rPr>
            </a:br>
            <a:endParaRPr lang="ru-RU" b="1" cap="all" dirty="0">
              <a:ln w="0"/>
              <a:solidFill>
                <a:srgbClr val="FF0000"/>
              </a:solidFill>
              <a:effectLst>
                <a:reflection blurRad="12700" stA="50000" endPos="50000" dist="5000" dir="5400000" sy="-100000" rotWithShape="0"/>
              </a:effectLst>
              <a:latin typeface="Mistral" pitchFamily="66" charset="0"/>
            </a:endParaRPr>
          </a:p>
        </p:txBody>
      </p:sp>
      <p:sp>
        <p:nvSpPr>
          <p:cNvPr id="5" name="Текст 4"/>
          <p:cNvSpPr>
            <a:spLocks noGrp="1"/>
          </p:cNvSpPr>
          <p:nvPr>
            <p:ph type="body" idx="1"/>
          </p:nvPr>
        </p:nvSpPr>
        <p:spPr>
          <a:xfrm>
            <a:off x="420886" y="1336144"/>
            <a:ext cx="4413649" cy="639763"/>
          </a:xfrm>
        </p:spPr>
        <p:txBody>
          <a:bodyPr rtlCol="0">
            <a:noAutofit/>
          </a:bodyPr>
          <a:lstStyle/>
          <a:p>
            <a:pPr fontAlgn="auto">
              <a:spcAft>
                <a:spcPts val="0"/>
              </a:spcAft>
              <a:buFont typeface="Wingdings 2"/>
              <a:buNone/>
              <a:defRPr/>
            </a:pPr>
            <a:r>
              <a:rPr lang="uk-UA" dirty="0" smtClean="0">
                <a:solidFill>
                  <a:srgbClr val="002060"/>
                </a:solidFill>
                <a:latin typeface="Segoe Print" pitchFamily="2" charset="0"/>
              </a:rPr>
              <a:t>Молодший шкільний вік</a:t>
            </a:r>
            <a:endParaRPr lang="uk-UA" dirty="0">
              <a:solidFill>
                <a:srgbClr val="002060"/>
              </a:solidFill>
              <a:latin typeface="Segoe Print" pitchFamily="2" charset="0"/>
            </a:endParaRPr>
          </a:p>
        </p:txBody>
      </p:sp>
      <p:sp>
        <p:nvSpPr>
          <p:cNvPr id="7" name="Текст 6"/>
          <p:cNvSpPr>
            <a:spLocks noGrp="1"/>
          </p:cNvSpPr>
          <p:nvPr>
            <p:ph type="body" sz="quarter" idx="3"/>
          </p:nvPr>
        </p:nvSpPr>
        <p:spPr>
          <a:xfrm>
            <a:off x="4924902" y="4012525"/>
            <a:ext cx="3822256" cy="639763"/>
          </a:xfrm>
        </p:spPr>
        <p:txBody>
          <a:bodyPr rtlCol="0">
            <a:noAutofit/>
          </a:bodyPr>
          <a:lstStyle/>
          <a:p>
            <a:pPr algn="ctr" fontAlgn="auto">
              <a:spcAft>
                <a:spcPts val="0"/>
              </a:spcAft>
              <a:defRPr/>
            </a:pPr>
            <a:r>
              <a:rPr lang="uk-UA" dirty="0" smtClean="0">
                <a:solidFill>
                  <a:srgbClr val="002060"/>
                </a:solidFill>
                <a:latin typeface="Segoe Print" pitchFamily="2" charset="0"/>
              </a:rPr>
              <a:t>Середній шкільний вік</a:t>
            </a:r>
          </a:p>
          <a:p>
            <a:pPr algn="ctr" fontAlgn="auto">
              <a:spcAft>
                <a:spcPts val="0"/>
              </a:spcAft>
              <a:buFont typeface="Wingdings 2"/>
              <a:buNone/>
              <a:defRPr/>
            </a:pPr>
            <a:endParaRPr lang="ru-RU" sz="2000" dirty="0" smtClean="0">
              <a:solidFill>
                <a:schemeClr val="tx1">
                  <a:lumMod val="75000"/>
                  <a:lumOff val="25000"/>
                </a:schemeClr>
              </a:solidFill>
            </a:endParaRPr>
          </a:p>
        </p:txBody>
      </p:sp>
      <p:sp>
        <p:nvSpPr>
          <p:cNvPr id="11" name="Содержимое 7"/>
          <p:cNvSpPr>
            <a:spLocks noGrp="1"/>
          </p:cNvSpPr>
          <p:nvPr>
            <p:ph sz="quarter" idx="4"/>
          </p:nvPr>
        </p:nvSpPr>
        <p:spPr>
          <a:xfrm>
            <a:off x="2840182" y="4308581"/>
            <a:ext cx="6137564" cy="2319002"/>
          </a:xfrm>
          <a:prstGeom prst="round2DiagRect">
            <a:avLst/>
          </a:prstGeom>
          <a:solidFill>
            <a:srgbClr val="FFCCCC"/>
          </a:solidFill>
          <a:ln w="28575">
            <a:solidFill>
              <a:srgbClr val="002060"/>
            </a:solidFill>
          </a:ln>
          <a:effectLst>
            <a:reflection blurRad="6350" stA="50000" endA="300" endPos="55000" dir="5400000" sy="-100000" algn="bl" rotWithShape="0"/>
          </a:effectLst>
          <a:scene3d>
            <a:camera prst="orthographicFront"/>
            <a:lightRig rig="threePt" dir="t"/>
          </a:scene3d>
          <a:sp3d>
            <a:bevelT/>
          </a:sp3d>
        </p:spPr>
        <p:txBody>
          <a:bodyPr rtlCol="0">
            <a:noAutofit/>
          </a:bodyPr>
          <a:lstStyle/>
          <a:p>
            <a:pPr marL="0" indent="0" algn="just" fontAlgn="auto">
              <a:spcAft>
                <a:spcPts val="0"/>
              </a:spcAft>
              <a:buNone/>
              <a:defRPr/>
            </a:pPr>
            <a:r>
              <a:rPr lang="ru-RU" sz="1800" b="1" dirty="0" smtClean="0">
                <a:latin typeface="Segoe Print" pitchFamily="2" charset="0"/>
              </a:rPr>
              <a:t>.</a:t>
            </a:r>
          </a:p>
        </p:txBody>
      </p:sp>
      <p:sp>
        <p:nvSpPr>
          <p:cNvPr id="8" name="Содержимое 5"/>
          <p:cNvSpPr txBox="1">
            <a:spLocks/>
          </p:cNvSpPr>
          <p:nvPr/>
        </p:nvSpPr>
        <p:spPr bwMode="auto">
          <a:xfrm>
            <a:off x="269773" y="1975907"/>
            <a:ext cx="4715876" cy="2036618"/>
          </a:xfrm>
          <a:prstGeom prst="round2DiagRect">
            <a:avLst/>
          </a:prstGeom>
          <a:solidFill>
            <a:srgbClr val="FFFF99"/>
          </a:solidFill>
          <a:ln w="38100">
            <a:solidFill>
              <a:srgbClr val="002060"/>
            </a:solidFill>
            <a:miter lim="800000"/>
            <a:headEnd/>
            <a:tailEnd/>
          </a:ln>
          <a:effec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lang="ru-RU" sz="1800" b="1" dirty="0" smtClean="0">
              <a:latin typeface="Segoe Print" pitchFamily="2" charset="0"/>
            </a:endParaRPr>
          </a:p>
        </p:txBody>
      </p:sp>
      <p:cxnSp>
        <p:nvCxnSpPr>
          <p:cNvPr id="6" name="Прямая со стрелкой 5"/>
          <p:cNvCxnSpPr/>
          <p:nvPr/>
        </p:nvCxnSpPr>
        <p:spPr>
          <a:xfrm flipH="1">
            <a:off x="3821723" y="808892"/>
            <a:ext cx="3118340" cy="574431"/>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H="1">
            <a:off x="6811108" y="829407"/>
            <a:ext cx="468924" cy="291132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925974" y="4498586"/>
            <a:ext cx="6345382" cy="1938992"/>
          </a:xfrm>
          <a:prstGeom prst="rect">
            <a:avLst/>
          </a:prstGeom>
          <a:noFill/>
        </p:spPr>
        <p:txBody>
          <a:bodyPr wrap="square" rtlCol="0">
            <a:spAutoFit/>
          </a:bodyPr>
          <a:lstStyle/>
          <a:p>
            <a:pPr marL="342900" indent="-342900">
              <a:buFont typeface="Arial" pitchFamily="34" charset="0"/>
              <a:buChar char="•"/>
            </a:pPr>
            <a:r>
              <a:rPr lang="uk-UA" sz="2000" b="1" dirty="0" smtClean="0">
                <a:latin typeface="Segoe Print" pitchFamily="2" charset="0"/>
              </a:rPr>
              <a:t>Швидкий ріст пам'яті</a:t>
            </a:r>
          </a:p>
          <a:p>
            <a:pPr marL="342900" indent="-342900">
              <a:buFont typeface="Arial" pitchFamily="34" charset="0"/>
              <a:buChar char="•"/>
            </a:pPr>
            <a:r>
              <a:rPr lang="uk-UA" sz="2000" b="1" dirty="0" smtClean="0">
                <a:latin typeface="Segoe Print" pitchFamily="2" charset="0"/>
              </a:rPr>
              <a:t>Перебудова пам'яті – від механічної до змістовної </a:t>
            </a:r>
          </a:p>
          <a:p>
            <a:pPr marL="342900" indent="-342900">
              <a:buFont typeface="Arial" pitchFamily="34" charset="0"/>
              <a:buChar char="•"/>
            </a:pPr>
            <a:r>
              <a:rPr lang="uk-UA" sz="2000" b="1" dirty="0" smtClean="0">
                <a:latin typeface="Segoe Print" pitchFamily="2" charset="0"/>
              </a:rPr>
              <a:t>Пам’ять набуває логічного характеру, тому стає можливим запам'ятовування абстрактного матеріалу</a:t>
            </a:r>
          </a:p>
        </p:txBody>
      </p:sp>
      <p:sp>
        <p:nvSpPr>
          <p:cNvPr id="4" name="TextBox 3"/>
          <p:cNvSpPr txBox="1"/>
          <p:nvPr/>
        </p:nvSpPr>
        <p:spPr>
          <a:xfrm>
            <a:off x="339825" y="1981200"/>
            <a:ext cx="4645824" cy="2031325"/>
          </a:xfrm>
          <a:prstGeom prst="rect">
            <a:avLst/>
          </a:prstGeom>
          <a:noFill/>
        </p:spPr>
        <p:txBody>
          <a:bodyPr wrap="none" rtlCol="0">
            <a:spAutoFit/>
          </a:bodyPr>
          <a:lstStyle/>
          <a:p>
            <a:pPr marL="285750" indent="-285750" algn="just">
              <a:buFont typeface="Arial" pitchFamily="34" charset="0"/>
              <a:buChar char="•"/>
            </a:pPr>
            <a:r>
              <a:rPr lang="uk-UA" b="1" dirty="0" smtClean="0">
                <a:latin typeface="Segoe Print" pitchFamily="2" charset="0"/>
              </a:rPr>
              <a:t>Розвиток довільної пам</a:t>
            </a:r>
            <a:r>
              <a:rPr lang="en-US" b="1" dirty="0" smtClean="0">
                <a:latin typeface="Segoe Print" pitchFamily="2" charset="0"/>
              </a:rPr>
              <a:t>’</a:t>
            </a:r>
            <a:r>
              <a:rPr lang="uk-UA" b="1" dirty="0" smtClean="0">
                <a:latin typeface="Segoe Print" pitchFamily="2" charset="0"/>
              </a:rPr>
              <a:t>яті</a:t>
            </a:r>
          </a:p>
          <a:p>
            <a:pPr marL="285750" indent="-285750" algn="just">
              <a:buFont typeface="Arial" pitchFamily="34" charset="0"/>
              <a:buChar char="•"/>
            </a:pPr>
            <a:r>
              <a:rPr lang="uk-UA" b="1" dirty="0" smtClean="0">
                <a:latin typeface="Segoe Print" pitchFamily="2" charset="0"/>
              </a:rPr>
              <a:t>Розуміння є основною</a:t>
            </a:r>
          </a:p>
          <a:p>
            <a:pPr algn="just"/>
            <a:r>
              <a:rPr lang="uk-UA" b="1" dirty="0" smtClean="0">
                <a:latin typeface="Segoe Print" pitchFamily="2" charset="0"/>
              </a:rPr>
              <a:t>   умовою запам'ятовування </a:t>
            </a:r>
          </a:p>
          <a:p>
            <a:pPr marL="285750" indent="-285750" algn="just">
              <a:buFont typeface="Arial" pitchFamily="34" charset="0"/>
              <a:buChar char="•"/>
            </a:pPr>
            <a:r>
              <a:rPr lang="uk-UA" b="1" dirty="0" smtClean="0">
                <a:latin typeface="Segoe Print" pitchFamily="2" charset="0"/>
              </a:rPr>
              <a:t>Проходить формування прийомів </a:t>
            </a:r>
          </a:p>
          <a:p>
            <a:pPr algn="just"/>
            <a:r>
              <a:rPr lang="uk-UA" b="1" dirty="0" smtClean="0">
                <a:latin typeface="Segoe Print" pitchFamily="2" charset="0"/>
              </a:rPr>
              <a:t>   запам'ятовування</a:t>
            </a:r>
          </a:p>
          <a:p>
            <a:pPr marL="285750" indent="-285750" algn="just">
              <a:buFont typeface="Arial" pitchFamily="34" charset="0"/>
              <a:buChar char="•"/>
            </a:pPr>
            <a:r>
              <a:rPr lang="uk-UA" b="1" dirty="0" smtClean="0">
                <a:latin typeface="Segoe Print" pitchFamily="2" charset="0"/>
              </a:rPr>
              <a:t>Розвиток логічної пам</a:t>
            </a:r>
            <a:r>
              <a:rPr lang="en-US" b="1" dirty="0" smtClean="0">
                <a:latin typeface="Segoe Print" pitchFamily="2" charset="0"/>
              </a:rPr>
              <a:t>’</a:t>
            </a:r>
            <a:r>
              <a:rPr lang="uk-UA" b="1" dirty="0" smtClean="0">
                <a:latin typeface="Segoe Print" pitchFamily="2" charset="0"/>
              </a:rPr>
              <a:t>яті</a:t>
            </a:r>
          </a:p>
          <a:p>
            <a:endParaRPr lang="uk-UA" dirty="0"/>
          </a:p>
        </p:txBody>
      </p:sp>
      <p:pic>
        <p:nvPicPr>
          <p:cNvPr id="12" name="Рисунок 11" descr="http://www.spbobrazovanie.ru/userfiles/komp1.jpg"/>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18667" y="4114801"/>
            <a:ext cx="1956089" cy="25076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94547604"/>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345464"/>
            <a:ext cx="8610600" cy="1214437"/>
          </a:xfrm>
        </p:spPr>
        <p:txBody>
          <a:bodyPr rtlCol="0">
            <a:normAutofit/>
          </a:bodyPr>
          <a:lstStyle/>
          <a:p>
            <a:pPr fontAlgn="auto">
              <a:spcAft>
                <a:spcPts val="0"/>
              </a:spcAft>
              <a:defRPr/>
            </a:pPr>
            <a:r>
              <a:rPr lang="uk-UA" sz="3600" b="1" dirty="0" smtClean="0">
                <a:latin typeface="Segoe Print" pitchFamily="2" charset="0"/>
              </a:rPr>
              <a:t>Характерні особливості</a:t>
            </a:r>
            <a:r>
              <a:rPr lang="ru-RU" sz="3600" b="1" dirty="0" smtClean="0">
                <a:latin typeface="Segoe Print" pitchFamily="2" charset="0"/>
              </a:rPr>
              <a:t>:</a:t>
            </a:r>
            <a:r>
              <a:rPr lang="ru-RU" b="1" dirty="0" smtClean="0"/>
              <a:t/>
            </a:r>
            <a:br>
              <a:rPr lang="ru-RU" b="1" dirty="0" smtClean="0"/>
            </a:br>
            <a:endParaRPr lang="ru-RU" b="1" dirty="0">
              <a:solidFill>
                <a:srgbClr val="FF0000"/>
              </a:solidFill>
            </a:endParaRPr>
          </a:p>
        </p:txBody>
      </p:sp>
      <p:sp>
        <p:nvSpPr>
          <p:cNvPr id="5" name="Текст 4"/>
          <p:cNvSpPr>
            <a:spLocks noGrp="1"/>
          </p:cNvSpPr>
          <p:nvPr>
            <p:ph type="body" idx="1"/>
          </p:nvPr>
        </p:nvSpPr>
        <p:spPr>
          <a:xfrm>
            <a:off x="410477" y="1458019"/>
            <a:ext cx="4187103" cy="790001"/>
          </a:xfrm>
        </p:spPr>
        <p:txBody>
          <a:bodyPr rtlCol="0">
            <a:normAutofit/>
          </a:bodyPr>
          <a:lstStyle/>
          <a:p>
            <a:pPr fontAlgn="auto">
              <a:spcAft>
                <a:spcPts val="0"/>
              </a:spcAft>
              <a:buFont typeface="Wingdings 2"/>
              <a:buNone/>
              <a:defRPr/>
            </a:pPr>
            <a:r>
              <a:rPr lang="uk-UA" dirty="0" smtClean="0">
                <a:solidFill>
                  <a:srgbClr val="002060"/>
                </a:solidFill>
                <a:latin typeface="Segoe Print" pitchFamily="2" charset="0"/>
              </a:rPr>
              <a:t>Молодший шкільний вік</a:t>
            </a:r>
            <a:endParaRPr lang="uk-UA" dirty="0">
              <a:solidFill>
                <a:srgbClr val="002060"/>
              </a:solidFill>
              <a:latin typeface="Segoe Print" pitchFamily="2" charset="0"/>
            </a:endParaRPr>
          </a:p>
        </p:txBody>
      </p:sp>
      <p:sp>
        <p:nvSpPr>
          <p:cNvPr id="9" name="Содержимое 7"/>
          <p:cNvSpPr txBox="1">
            <a:spLocks/>
          </p:cNvSpPr>
          <p:nvPr/>
        </p:nvSpPr>
        <p:spPr bwMode="auto">
          <a:xfrm>
            <a:off x="3616036" y="4042331"/>
            <a:ext cx="5397011" cy="2289196"/>
          </a:xfrm>
          <a:prstGeom prst="round2DiagRect">
            <a:avLst/>
          </a:prstGeom>
          <a:solidFill>
            <a:srgbClr val="FFCCCC"/>
          </a:solidFill>
          <a:ln w="28575">
            <a:solidFill>
              <a:srgbClr val="002060"/>
            </a:solidFill>
            <a:miter lim="800000"/>
            <a:headEnd/>
            <a:tailEnd/>
          </a:ln>
          <a:effectLst>
            <a:reflection blurRad="6350" stA="50000" endA="300" endPos="55000" dir="5400000" sy="-100000" algn="bl" rotWithShape="0"/>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spcAft>
                <a:spcPts val="0"/>
              </a:spcAft>
              <a:buFont typeface="Arial" charset="0"/>
              <a:buNone/>
              <a:defRPr/>
            </a:pPr>
            <a:r>
              <a:rPr lang="ru-RU" sz="1800" b="1" dirty="0" smtClean="0">
                <a:latin typeface="Segoe Print" pitchFamily="2" charset="0"/>
              </a:rPr>
              <a:t>.</a:t>
            </a:r>
          </a:p>
        </p:txBody>
      </p:sp>
      <p:sp>
        <p:nvSpPr>
          <p:cNvPr id="8" name="Содержимое 5"/>
          <p:cNvSpPr txBox="1">
            <a:spLocks/>
          </p:cNvSpPr>
          <p:nvPr/>
        </p:nvSpPr>
        <p:spPr bwMode="auto">
          <a:xfrm>
            <a:off x="0" y="2295419"/>
            <a:ext cx="6199508" cy="1217348"/>
          </a:xfrm>
          <a:prstGeom prst="round2DiagRect">
            <a:avLst/>
          </a:prstGeom>
          <a:solidFill>
            <a:srgbClr val="FFFF99"/>
          </a:solidFill>
          <a:ln w="38100">
            <a:solidFill>
              <a:srgbClr val="002060"/>
            </a:solidFill>
            <a:miter lim="800000"/>
            <a:headEnd/>
            <a:tailEnd/>
          </a:ln>
          <a:effectLst>
            <a:reflection blurRad="6350" stA="50000" endA="300" endPos="90000" dir="5400000" sy="-100000" algn="bl" rotWithShape="0"/>
          </a:effec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ru-RU" sz="1800" b="1" dirty="0" smtClean="0">
              <a:latin typeface="Segoe Print" pitchFamily="2" charset="0"/>
            </a:endParaRPr>
          </a:p>
        </p:txBody>
      </p:sp>
      <p:sp>
        <p:nvSpPr>
          <p:cNvPr id="7" name="Текст 6"/>
          <p:cNvSpPr>
            <a:spLocks noGrp="1"/>
          </p:cNvSpPr>
          <p:nvPr>
            <p:ph type="body" sz="quarter" idx="3"/>
          </p:nvPr>
        </p:nvSpPr>
        <p:spPr>
          <a:xfrm>
            <a:off x="5015490" y="3724333"/>
            <a:ext cx="4211492" cy="1247201"/>
          </a:xfrm>
        </p:spPr>
        <p:txBody>
          <a:bodyPr rtlCol="0">
            <a:noAutofit/>
          </a:bodyPr>
          <a:lstStyle/>
          <a:p>
            <a:pPr algn="ctr" fontAlgn="auto">
              <a:spcAft>
                <a:spcPts val="0"/>
              </a:spcAft>
              <a:defRPr/>
            </a:pPr>
            <a:r>
              <a:rPr lang="uk-UA" dirty="0" smtClean="0">
                <a:solidFill>
                  <a:srgbClr val="002060"/>
                </a:solidFill>
                <a:latin typeface="Segoe Print" pitchFamily="2" charset="0"/>
              </a:rPr>
              <a:t>Середній шкільний вік</a:t>
            </a:r>
          </a:p>
          <a:p>
            <a:pPr fontAlgn="auto">
              <a:spcAft>
                <a:spcPts val="0"/>
              </a:spcAft>
              <a:buFont typeface="Wingdings 2"/>
              <a:buNone/>
              <a:defRPr/>
            </a:pPr>
            <a:endParaRPr lang="ru-RU" dirty="0" smtClean="0">
              <a:solidFill>
                <a:schemeClr val="tx1">
                  <a:lumMod val="75000"/>
                  <a:lumOff val="25000"/>
                </a:schemeClr>
              </a:solidFill>
            </a:endParaRPr>
          </a:p>
          <a:p>
            <a:pPr fontAlgn="auto">
              <a:spcAft>
                <a:spcPts val="0"/>
              </a:spcAft>
              <a:buFont typeface="Wingdings 2"/>
              <a:buNone/>
              <a:defRPr/>
            </a:pPr>
            <a:endParaRPr lang="ru-RU" dirty="0" smtClean="0">
              <a:solidFill>
                <a:schemeClr val="tx1">
                  <a:lumMod val="75000"/>
                  <a:lumOff val="25000"/>
                </a:schemeClr>
              </a:solidFill>
            </a:endParaRPr>
          </a:p>
        </p:txBody>
      </p:sp>
      <p:sp>
        <p:nvSpPr>
          <p:cNvPr id="4" name="Прямоугольник 3"/>
          <p:cNvSpPr/>
          <p:nvPr/>
        </p:nvSpPr>
        <p:spPr>
          <a:xfrm>
            <a:off x="5458762" y="850976"/>
            <a:ext cx="3324949" cy="1015663"/>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uk-UA" sz="6000" b="1" cap="all" dirty="0" smtClean="0">
                <a:ln w="0"/>
                <a:solidFill>
                  <a:srgbClr val="FF0000"/>
                </a:solidFill>
                <a:effectLst>
                  <a:reflection blurRad="12700" stA="50000" endPos="50000" dist="5000" dir="5400000" sy="-100000" rotWithShape="0"/>
                </a:effectLst>
                <a:latin typeface="Mistral" pitchFamily="66" charset="0"/>
              </a:rPr>
              <a:t>мислення</a:t>
            </a:r>
            <a:endParaRPr lang="uk-UA" sz="6000" b="1" cap="all" spc="0" dirty="0">
              <a:ln w="0"/>
              <a:solidFill>
                <a:srgbClr val="FF0000"/>
              </a:solidFill>
              <a:effectLst>
                <a:reflection blurRad="12700" stA="50000" endPos="50000" dist="5000" dir="5400000" sy="-100000" rotWithShape="0"/>
              </a:effectLst>
              <a:latin typeface="Mistral" pitchFamily="66" charset="0"/>
            </a:endParaRPr>
          </a:p>
        </p:txBody>
      </p:sp>
      <p:cxnSp>
        <p:nvCxnSpPr>
          <p:cNvPr id="10" name="Прямая со стрелкой 9"/>
          <p:cNvCxnSpPr/>
          <p:nvPr/>
        </p:nvCxnSpPr>
        <p:spPr>
          <a:xfrm flipH="1">
            <a:off x="4294909" y="1395820"/>
            <a:ext cx="1122220" cy="42482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6733304" y="1820640"/>
            <a:ext cx="637309" cy="169212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9703" y="2400894"/>
            <a:ext cx="6133410" cy="1323439"/>
          </a:xfrm>
          <a:prstGeom prst="rect">
            <a:avLst/>
          </a:prstGeom>
          <a:noFill/>
          <a:effectLst>
            <a:reflection blurRad="6350" stA="52000" endA="300" endPos="35000" dir="5400000" sy="-100000" algn="bl" rotWithShape="0"/>
          </a:effectLst>
        </p:spPr>
        <p:txBody>
          <a:bodyPr wrap="none" rtlCol="0">
            <a:spAutoFit/>
          </a:bodyPr>
          <a:lstStyle/>
          <a:p>
            <a:pPr marL="342900" indent="-342900">
              <a:buFont typeface="Arial" pitchFamily="34" charset="0"/>
              <a:buChar char="•"/>
            </a:pPr>
            <a:r>
              <a:rPr lang="uk-UA" sz="2000" dirty="0" smtClean="0">
                <a:latin typeface="Segoe Print" pitchFamily="2" charset="0"/>
              </a:rPr>
              <a:t>Розвиток операцій мислення </a:t>
            </a:r>
          </a:p>
          <a:p>
            <a:r>
              <a:rPr lang="uk-UA" sz="2000" dirty="0">
                <a:latin typeface="Segoe Print" pitchFamily="2" charset="0"/>
              </a:rPr>
              <a:t> </a:t>
            </a:r>
            <a:r>
              <a:rPr lang="uk-UA" sz="2000" dirty="0" smtClean="0">
                <a:latin typeface="Segoe Print" pitchFamily="2" charset="0"/>
              </a:rPr>
              <a:t>  (аналіз, синтез…)</a:t>
            </a:r>
          </a:p>
          <a:p>
            <a:pPr marL="342900" indent="-342900">
              <a:buFont typeface="Arial" pitchFamily="34" charset="0"/>
              <a:buChar char="•"/>
            </a:pPr>
            <a:r>
              <a:rPr lang="uk-UA" sz="2000" dirty="0" smtClean="0">
                <a:latin typeface="Segoe Print" pitchFamily="2" charset="0"/>
              </a:rPr>
              <a:t>Оволодіння навичками логічного мислення</a:t>
            </a:r>
          </a:p>
          <a:p>
            <a:r>
              <a:rPr lang="uk-UA" sz="2000" dirty="0" smtClean="0">
                <a:latin typeface="Segoe Print" pitchFamily="2" charset="0"/>
              </a:rPr>
              <a:t> </a:t>
            </a:r>
            <a:endParaRPr lang="uk-UA" sz="2000" dirty="0">
              <a:latin typeface="Segoe Print" pitchFamily="2" charset="0"/>
            </a:endParaRPr>
          </a:p>
        </p:txBody>
      </p:sp>
      <p:sp>
        <p:nvSpPr>
          <p:cNvPr id="12" name="TextBox 11"/>
          <p:cNvSpPr txBox="1"/>
          <p:nvPr/>
        </p:nvSpPr>
        <p:spPr>
          <a:xfrm>
            <a:off x="3782291" y="4175870"/>
            <a:ext cx="5070763" cy="1938992"/>
          </a:xfrm>
          <a:prstGeom prst="rect">
            <a:avLst/>
          </a:prstGeom>
          <a:noFill/>
        </p:spPr>
        <p:txBody>
          <a:bodyPr wrap="square" rtlCol="0">
            <a:spAutoFit/>
          </a:bodyPr>
          <a:lstStyle/>
          <a:p>
            <a:pPr marL="342900" indent="-342900">
              <a:buFont typeface="Arial" pitchFamily="34" charset="0"/>
              <a:buChar char="•"/>
            </a:pPr>
            <a:r>
              <a:rPr lang="uk-UA" sz="2000" dirty="0" smtClean="0">
                <a:latin typeface="Segoe Print" pitchFamily="2" charset="0"/>
              </a:rPr>
              <a:t>Інтенсивний розвиток абстрактного мислення</a:t>
            </a:r>
          </a:p>
          <a:p>
            <a:pPr marL="342900" indent="-342900">
              <a:buFont typeface="Arial" pitchFamily="34" charset="0"/>
              <a:buChar char="•"/>
            </a:pPr>
            <a:r>
              <a:rPr lang="uk-UA" sz="2000" dirty="0" smtClean="0">
                <a:latin typeface="Segoe Print" pitchFamily="2" charset="0"/>
              </a:rPr>
              <a:t>Операції стають логічними</a:t>
            </a:r>
          </a:p>
          <a:p>
            <a:pPr marL="342900" indent="-342900">
              <a:buFont typeface="Arial" pitchFamily="34" charset="0"/>
              <a:buChar char="•"/>
            </a:pPr>
            <a:r>
              <a:rPr lang="uk-UA" sz="2000" dirty="0" smtClean="0">
                <a:latin typeface="Segoe Print" pitchFamily="2" charset="0"/>
              </a:rPr>
              <a:t>Слабко розвинута конкретизація, викликає труднощі перехід від загального до окремого </a:t>
            </a:r>
            <a:endParaRPr lang="uk-UA" sz="2000" dirty="0">
              <a:latin typeface="Segoe Print" pitchFamily="2" charset="0"/>
            </a:endParaRPr>
          </a:p>
        </p:txBody>
      </p:sp>
      <p:pic>
        <p:nvPicPr>
          <p:cNvPr id="14" name="Рисунок 13" descr="http://problemnet.info/images/stories/Problemy_podrostkov.jpg"/>
          <p:cNvPicPr/>
          <p:nvPr/>
        </p:nvPicPr>
        <p:blipFill>
          <a:blip r:embed="rId2">
            <a:extLst>
              <a:ext uri="{28A0092B-C50C-407E-A947-70E740481C1C}">
                <a14:useLocalDpi xmlns:a14="http://schemas.microsoft.com/office/drawing/2010/main" val="0"/>
              </a:ext>
            </a:extLst>
          </a:blip>
          <a:srcRect/>
          <a:stretch>
            <a:fillRect/>
          </a:stretch>
        </p:blipFill>
        <p:spPr bwMode="auto">
          <a:xfrm>
            <a:off x="200496" y="3891664"/>
            <a:ext cx="3166160" cy="24398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98793789"/>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одержимое 7"/>
          <p:cNvSpPr txBox="1">
            <a:spLocks/>
          </p:cNvSpPr>
          <p:nvPr/>
        </p:nvSpPr>
        <p:spPr bwMode="auto">
          <a:xfrm>
            <a:off x="4596063" y="3990109"/>
            <a:ext cx="4547937" cy="1717964"/>
          </a:xfrm>
          <a:prstGeom prst="round2DiagRect">
            <a:avLst/>
          </a:prstGeom>
          <a:solidFill>
            <a:srgbClr val="FFCCCC"/>
          </a:solidFill>
          <a:ln w="28575">
            <a:solidFill>
              <a:srgbClr val="002060"/>
            </a:solidFill>
            <a:miter lim="800000"/>
            <a:headEnd/>
            <a:tailEnd/>
          </a:ln>
          <a:effectLst>
            <a:reflection blurRad="6350" stA="50000" endA="300" endPos="55000" dir="5400000" sy="-100000" algn="bl" rotWithShape="0"/>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a:spcAft>
                <a:spcPts val="0"/>
              </a:spcAft>
              <a:buFont typeface="Arial" pitchFamily="34" charset="0"/>
              <a:buChar char="•"/>
              <a:defRPr/>
            </a:pPr>
            <a:endParaRPr lang="ru-RU" sz="2000" b="1" dirty="0" smtClean="0">
              <a:latin typeface="Segoe Print" pitchFamily="2" charset="0"/>
            </a:endParaRPr>
          </a:p>
        </p:txBody>
      </p:sp>
      <p:sp>
        <p:nvSpPr>
          <p:cNvPr id="7" name="Текст 6"/>
          <p:cNvSpPr>
            <a:spLocks noGrp="1"/>
          </p:cNvSpPr>
          <p:nvPr>
            <p:ph type="body" sz="quarter" idx="3"/>
          </p:nvPr>
        </p:nvSpPr>
        <p:spPr>
          <a:xfrm>
            <a:off x="5015547" y="3350346"/>
            <a:ext cx="3708968" cy="639763"/>
          </a:xfrm>
        </p:spPr>
        <p:txBody>
          <a:bodyPr rtlCol="0">
            <a:noAutofit/>
          </a:bodyPr>
          <a:lstStyle/>
          <a:p>
            <a:pPr algn="ctr" fontAlgn="auto">
              <a:spcAft>
                <a:spcPts val="0"/>
              </a:spcAft>
              <a:buFont typeface="Wingdings 2"/>
              <a:buNone/>
              <a:defRPr/>
            </a:pPr>
            <a:r>
              <a:rPr lang="uk-UA" dirty="0" smtClean="0">
                <a:solidFill>
                  <a:srgbClr val="002060"/>
                </a:solidFill>
                <a:latin typeface="Segoe Print" pitchFamily="2" charset="0"/>
              </a:rPr>
              <a:t>Середній шкільний вік</a:t>
            </a:r>
            <a:endParaRPr lang="uk-UA" dirty="0">
              <a:solidFill>
                <a:srgbClr val="002060"/>
              </a:solidFill>
              <a:latin typeface="Segoe Print" pitchFamily="2" charset="0"/>
            </a:endParaRPr>
          </a:p>
        </p:txBody>
      </p:sp>
      <p:sp>
        <p:nvSpPr>
          <p:cNvPr id="8" name="Содержимое 5"/>
          <p:cNvSpPr txBox="1">
            <a:spLocks/>
          </p:cNvSpPr>
          <p:nvPr/>
        </p:nvSpPr>
        <p:spPr bwMode="auto">
          <a:xfrm>
            <a:off x="111676" y="2579556"/>
            <a:ext cx="4243755" cy="1832787"/>
          </a:xfrm>
          <a:prstGeom prst="round2DiagRect">
            <a:avLst/>
          </a:prstGeom>
          <a:solidFill>
            <a:srgbClr val="FFFF99"/>
          </a:solidFill>
          <a:ln w="38100">
            <a:solidFill>
              <a:srgbClr val="002060"/>
            </a:solidFill>
            <a:miter lim="800000"/>
            <a:headEnd/>
            <a:tailEnd/>
          </a:ln>
          <a:effectLst>
            <a:reflection blurRad="6350" stA="52000" endA="300" endPos="35000" dir="5400000" sy="-100000" algn="bl" rotWithShape="0"/>
          </a:effec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ru-RU" sz="1800" b="1" dirty="0" smtClean="0">
              <a:latin typeface="Segoe Print" pitchFamily="2" charset="0"/>
            </a:endParaRPr>
          </a:p>
        </p:txBody>
      </p:sp>
      <p:sp>
        <p:nvSpPr>
          <p:cNvPr id="4" name="Прямоугольник 3"/>
          <p:cNvSpPr/>
          <p:nvPr/>
        </p:nvSpPr>
        <p:spPr>
          <a:xfrm>
            <a:off x="6177304" y="688423"/>
            <a:ext cx="1540806" cy="946413"/>
          </a:xfrm>
          <a:prstGeom prst="rect">
            <a:avLst/>
          </a:prstGeom>
        </p:spPr>
        <p:txBody>
          <a:bodyPr wrap="none">
            <a:spAutoFit/>
          </a:bodyPr>
          <a:lstStyle/>
          <a:p>
            <a:pPr lvl="0" fontAlgn="auto">
              <a:lnSpc>
                <a:spcPct val="90000"/>
              </a:lnSpc>
              <a:spcBef>
                <a:spcPts val="1000"/>
              </a:spcBef>
              <a:spcAft>
                <a:spcPts val="0"/>
              </a:spcAft>
              <a:defRPr/>
            </a:pPr>
            <a:r>
              <a:rPr lang="ru-RU" sz="6000" b="1" dirty="0" smtClean="0">
                <a:solidFill>
                  <a:srgbClr val="FF0000"/>
                </a:solidFill>
                <a:latin typeface="Mistral" pitchFamily="66" charset="0"/>
                <a:cs typeface="+mn-cs"/>
              </a:rPr>
              <a:t>УЯВА</a:t>
            </a:r>
            <a:endParaRPr lang="ru-RU" sz="6000" b="1" dirty="0">
              <a:solidFill>
                <a:srgbClr val="FF0000"/>
              </a:solidFill>
              <a:latin typeface="Mistral" pitchFamily="66" charset="0"/>
              <a:cs typeface="+mn-cs"/>
            </a:endParaRPr>
          </a:p>
        </p:txBody>
      </p:sp>
      <p:cxnSp>
        <p:nvCxnSpPr>
          <p:cNvPr id="11" name="Прямая со стрелкой 10"/>
          <p:cNvCxnSpPr/>
          <p:nvPr/>
        </p:nvCxnSpPr>
        <p:spPr>
          <a:xfrm flipH="1">
            <a:off x="3759200" y="1161629"/>
            <a:ext cx="2220687" cy="870371"/>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6523667" y="1596814"/>
            <a:ext cx="528297" cy="189913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42418" y="2834229"/>
            <a:ext cx="4213013" cy="1323439"/>
          </a:xfrm>
          <a:prstGeom prst="rect">
            <a:avLst/>
          </a:prstGeom>
          <a:noFill/>
        </p:spPr>
        <p:txBody>
          <a:bodyPr wrap="none" rtlCol="0">
            <a:spAutoFit/>
          </a:bodyPr>
          <a:lstStyle/>
          <a:p>
            <a:pPr marL="342900" indent="-342900">
              <a:buFont typeface="Arial" pitchFamily="34" charset="0"/>
              <a:buChar char="•"/>
            </a:pPr>
            <a:r>
              <a:rPr lang="uk-UA" sz="2000" dirty="0" smtClean="0">
                <a:latin typeface="Segoe Print" pitchFamily="2" charset="0"/>
              </a:rPr>
              <a:t>Більш реалістична</a:t>
            </a:r>
          </a:p>
          <a:p>
            <a:pPr marL="342900" indent="-342900">
              <a:buFont typeface="Arial" pitchFamily="34" charset="0"/>
              <a:buChar char="•"/>
            </a:pPr>
            <a:r>
              <a:rPr lang="uk-UA" sz="2000" dirty="0" smtClean="0">
                <a:latin typeface="Segoe Print" pitchFamily="2" charset="0"/>
              </a:rPr>
              <a:t>Інтенсивно формується </a:t>
            </a:r>
          </a:p>
          <a:p>
            <a:r>
              <a:rPr lang="uk-UA" sz="2000" dirty="0">
                <a:latin typeface="Segoe Print" pitchFamily="2" charset="0"/>
              </a:rPr>
              <a:t> </a:t>
            </a:r>
            <a:r>
              <a:rPr lang="uk-UA" sz="2000" dirty="0" smtClean="0">
                <a:latin typeface="Segoe Print" pitchFamily="2" charset="0"/>
              </a:rPr>
              <a:t>  відтворююча уява</a:t>
            </a:r>
          </a:p>
          <a:p>
            <a:pPr marL="342900" indent="-342900">
              <a:buFont typeface="Arial" pitchFamily="34" charset="0"/>
              <a:buChar char="•"/>
            </a:pPr>
            <a:r>
              <a:rPr lang="uk-UA" sz="2000" dirty="0" smtClean="0">
                <a:latin typeface="Segoe Print" pitchFamily="2" charset="0"/>
              </a:rPr>
              <a:t>Може вільно фантазувати</a:t>
            </a:r>
            <a:endParaRPr lang="uk-UA" sz="2000" dirty="0">
              <a:latin typeface="Segoe Print" pitchFamily="2" charset="0"/>
            </a:endParaRPr>
          </a:p>
        </p:txBody>
      </p:sp>
      <p:sp>
        <p:nvSpPr>
          <p:cNvPr id="9" name="Текст 8"/>
          <p:cNvSpPr>
            <a:spLocks noGrp="1"/>
          </p:cNvSpPr>
          <p:nvPr>
            <p:ph type="body" idx="1"/>
          </p:nvPr>
        </p:nvSpPr>
        <p:spPr>
          <a:xfrm>
            <a:off x="142418" y="1706823"/>
            <a:ext cx="4246958" cy="823912"/>
          </a:xfrm>
        </p:spPr>
        <p:txBody>
          <a:bodyPr/>
          <a:lstStyle/>
          <a:p>
            <a:r>
              <a:rPr lang="uk-UA" dirty="0" smtClean="0">
                <a:solidFill>
                  <a:srgbClr val="002060"/>
                </a:solidFill>
                <a:latin typeface="Segoe Print" pitchFamily="2" charset="0"/>
              </a:rPr>
              <a:t>Молодший шкільний вік</a:t>
            </a:r>
            <a:endParaRPr lang="uk-UA" dirty="0">
              <a:solidFill>
                <a:srgbClr val="002060"/>
              </a:solidFill>
              <a:latin typeface="Segoe Print" pitchFamily="2" charset="0"/>
            </a:endParaRPr>
          </a:p>
        </p:txBody>
      </p:sp>
      <p:sp>
        <p:nvSpPr>
          <p:cNvPr id="17" name="TextBox 16"/>
          <p:cNvSpPr txBox="1"/>
          <p:nvPr/>
        </p:nvSpPr>
        <p:spPr>
          <a:xfrm>
            <a:off x="4596063" y="4136017"/>
            <a:ext cx="4525598" cy="1323439"/>
          </a:xfrm>
          <a:prstGeom prst="rect">
            <a:avLst/>
          </a:prstGeom>
          <a:noFill/>
        </p:spPr>
        <p:txBody>
          <a:bodyPr wrap="none" rtlCol="0">
            <a:spAutoFit/>
          </a:bodyPr>
          <a:lstStyle/>
          <a:p>
            <a:pPr marL="342900" indent="-342900">
              <a:buFont typeface="Arial" pitchFamily="34" charset="0"/>
              <a:buChar char="•"/>
            </a:pPr>
            <a:r>
              <a:rPr lang="uk-UA" sz="2000" dirty="0" smtClean="0">
                <a:latin typeface="Segoe Print" pitchFamily="2" charset="0"/>
              </a:rPr>
              <a:t>Поява мрій</a:t>
            </a:r>
          </a:p>
          <a:p>
            <a:pPr marL="342900" indent="-342900">
              <a:buFont typeface="Arial" pitchFamily="34" charset="0"/>
              <a:buChar char="•"/>
            </a:pPr>
            <a:r>
              <a:rPr lang="uk-UA" sz="2000" dirty="0" smtClean="0">
                <a:latin typeface="Segoe Print" pitchFamily="2" charset="0"/>
              </a:rPr>
              <a:t>Інтенсивно уявляються різні </a:t>
            </a:r>
          </a:p>
          <a:p>
            <a:r>
              <a:rPr lang="uk-UA" sz="2000" dirty="0">
                <a:latin typeface="Segoe Print" pitchFamily="2" charset="0"/>
              </a:rPr>
              <a:t> </a:t>
            </a:r>
            <a:r>
              <a:rPr lang="uk-UA" sz="2000" dirty="0" smtClean="0">
                <a:latin typeface="Segoe Print" pitchFamily="2" charset="0"/>
              </a:rPr>
              <a:t>  якості </a:t>
            </a:r>
            <a:r>
              <a:rPr lang="uk-UA" sz="2000" dirty="0">
                <a:latin typeface="Segoe Print" pitchFamily="2" charset="0"/>
              </a:rPr>
              <a:t>особистості, мають</a:t>
            </a:r>
          </a:p>
          <a:p>
            <a:r>
              <a:rPr lang="uk-UA" sz="2000" dirty="0">
                <a:latin typeface="Segoe Print" pitchFamily="2" charset="0"/>
              </a:rPr>
              <a:t> </a:t>
            </a:r>
            <a:r>
              <a:rPr lang="uk-UA" sz="2000" dirty="0" smtClean="0">
                <a:latin typeface="Segoe Print" pitchFamily="2" charset="0"/>
              </a:rPr>
              <a:t>  еталонний характер</a:t>
            </a:r>
            <a:endParaRPr lang="uk-UA" sz="2000" dirty="0">
              <a:latin typeface="Segoe Print" pitchFamily="2" charset="0"/>
            </a:endParaRPr>
          </a:p>
        </p:txBody>
      </p:sp>
      <p:sp>
        <p:nvSpPr>
          <p:cNvPr id="20" name="Прямоугольник 19"/>
          <p:cNvSpPr/>
          <p:nvPr/>
        </p:nvSpPr>
        <p:spPr>
          <a:xfrm>
            <a:off x="142418" y="210624"/>
            <a:ext cx="6221575" cy="646331"/>
          </a:xfrm>
          <a:prstGeom prst="rect">
            <a:avLst/>
          </a:prstGeom>
        </p:spPr>
        <p:txBody>
          <a:bodyPr wrap="none">
            <a:spAutoFit/>
          </a:bodyPr>
          <a:lstStyle/>
          <a:p>
            <a:r>
              <a:rPr lang="uk-UA" sz="3600" b="1" dirty="0">
                <a:latin typeface="Segoe Print" pitchFamily="2" charset="0"/>
              </a:rPr>
              <a:t>Характерні особливості</a:t>
            </a:r>
            <a:r>
              <a:rPr lang="ru-RU" sz="3600" b="1" dirty="0">
                <a:latin typeface="Segoe Print" pitchFamily="2" charset="0"/>
              </a:rPr>
              <a:t>:</a:t>
            </a:r>
            <a:endParaRPr lang="uk-UA" sz="3600" dirty="0"/>
          </a:p>
        </p:txBody>
      </p:sp>
      <p:pic>
        <p:nvPicPr>
          <p:cNvPr id="12" name="Рисунок 11" descr="http://www.abitura.com/abstracts/gidro/boss.jpg"/>
          <p:cNvPicPr/>
          <p:nvPr/>
        </p:nvPicPr>
        <p:blipFill>
          <a:blip r:embed="rId2">
            <a:extLst>
              <a:ext uri="{28A0092B-C50C-407E-A947-70E740481C1C}">
                <a14:useLocalDpi xmlns:a14="http://schemas.microsoft.com/office/drawing/2010/main" val="0"/>
              </a:ext>
            </a:extLst>
          </a:blip>
          <a:srcRect/>
          <a:stretch>
            <a:fillRect/>
          </a:stretch>
        </p:blipFill>
        <p:spPr bwMode="auto">
          <a:xfrm>
            <a:off x="1163375" y="4654262"/>
            <a:ext cx="2762080" cy="21076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35541287"/>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3141" y="127548"/>
            <a:ext cx="6345381" cy="1214437"/>
          </a:xfrm>
        </p:spPr>
        <p:txBody>
          <a:bodyPr rtlCol="0">
            <a:normAutofit/>
          </a:bodyPr>
          <a:lstStyle/>
          <a:p>
            <a:pPr fontAlgn="auto">
              <a:spcAft>
                <a:spcPts val="0"/>
              </a:spcAft>
              <a:defRPr/>
            </a:pPr>
            <a:r>
              <a:rPr lang="uk-UA" sz="3600" b="1" dirty="0" smtClean="0">
                <a:latin typeface="Segoe Print" pitchFamily="2" charset="0"/>
              </a:rPr>
              <a:t>Характерні особливості:</a:t>
            </a:r>
            <a:r>
              <a:rPr lang="ru-RU" b="1" dirty="0" smtClean="0"/>
              <a:t/>
            </a:r>
            <a:br>
              <a:rPr lang="ru-RU" b="1" dirty="0" smtClean="0"/>
            </a:br>
            <a:endParaRPr lang="ru-RU" b="1" dirty="0"/>
          </a:p>
        </p:txBody>
      </p:sp>
      <p:sp>
        <p:nvSpPr>
          <p:cNvPr id="5" name="Текст 4"/>
          <p:cNvSpPr>
            <a:spLocks noGrp="1"/>
          </p:cNvSpPr>
          <p:nvPr>
            <p:ph type="body" idx="1"/>
          </p:nvPr>
        </p:nvSpPr>
        <p:spPr>
          <a:xfrm>
            <a:off x="527869" y="1764740"/>
            <a:ext cx="4624626" cy="639763"/>
          </a:xfrm>
        </p:spPr>
        <p:txBody>
          <a:bodyPr rtlCol="0">
            <a:noAutofit/>
          </a:bodyPr>
          <a:lstStyle/>
          <a:p>
            <a:pPr algn="ctr" fontAlgn="auto">
              <a:lnSpc>
                <a:spcPct val="100000"/>
              </a:lnSpc>
              <a:spcAft>
                <a:spcPts val="0"/>
              </a:spcAft>
              <a:defRPr/>
            </a:pPr>
            <a:r>
              <a:rPr lang="uk-UA" dirty="0" smtClean="0">
                <a:solidFill>
                  <a:srgbClr val="002060"/>
                </a:solidFill>
                <a:latin typeface="Segoe Print" pitchFamily="2" charset="0"/>
              </a:rPr>
              <a:t>Молодший шкільний вік</a:t>
            </a:r>
          </a:p>
          <a:p>
            <a:pPr algn="ctr" fontAlgn="auto">
              <a:lnSpc>
                <a:spcPct val="100000"/>
              </a:lnSpc>
              <a:spcAft>
                <a:spcPts val="0"/>
              </a:spcAft>
              <a:buFont typeface="Wingdings 2"/>
              <a:buNone/>
              <a:defRPr/>
            </a:pPr>
            <a:endParaRPr lang="ru-RU" dirty="0" smtClean="0">
              <a:solidFill>
                <a:srgbClr val="002060"/>
              </a:solidFill>
              <a:latin typeface="Segoe Print" pitchFamily="2" charset="0"/>
            </a:endParaRPr>
          </a:p>
        </p:txBody>
      </p:sp>
      <p:sp>
        <p:nvSpPr>
          <p:cNvPr id="6" name="Содержимое 5"/>
          <p:cNvSpPr txBox="1">
            <a:spLocks/>
          </p:cNvSpPr>
          <p:nvPr/>
        </p:nvSpPr>
        <p:spPr bwMode="auto">
          <a:xfrm>
            <a:off x="231824" y="1900488"/>
            <a:ext cx="6483571" cy="2010733"/>
          </a:xfrm>
          <a:prstGeom prst="round2DiagRect">
            <a:avLst/>
          </a:prstGeom>
          <a:solidFill>
            <a:srgbClr val="FFFF99"/>
          </a:solidFill>
          <a:ln w="38100">
            <a:solidFill>
              <a:srgbClr val="002060"/>
            </a:solidFill>
            <a:miter lim="800000"/>
            <a:headEnd/>
            <a:tailEnd/>
          </a:ln>
          <a:effectLst>
            <a:reflection blurRad="6350" stA="52000" endA="300" endPos="35000" dir="5400000" sy="-100000" algn="bl" rotWithShape="0"/>
          </a:effec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Arial" pitchFamily="34" charset="0"/>
              <a:buChar char="•"/>
            </a:pPr>
            <a:r>
              <a:rPr lang="uk-UA" sz="1800" b="1" dirty="0" smtClean="0">
                <a:latin typeface="Segoe Print" pitchFamily="2" charset="0"/>
              </a:rPr>
              <a:t>Певне місце займає мотивація навчання</a:t>
            </a:r>
          </a:p>
          <a:p>
            <a:pPr algn="just">
              <a:buFont typeface="Arial" pitchFamily="34" charset="0"/>
              <a:buChar char="•"/>
            </a:pPr>
            <a:r>
              <a:rPr lang="uk-UA" sz="1800" b="1" dirty="0" smtClean="0">
                <a:latin typeface="Segoe Print" pitchFamily="2" charset="0"/>
              </a:rPr>
              <a:t>Головний мотив – високі оцінки</a:t>
            </a:r>
          </a:p>
          <a:p>
            <a:pPr algn="just">
              <a:buFont typeface="Arial" pitchFamily="34" charset="0"/>
              <a:buChar char="•"/>
            </a:pPr>
            <a:r>
              <a:rPr lang="uk-UA" sz="1800" b="1" dirty="0" smtClean="0">
                <a:latin typeface="Segoe Print" pitchFamily="2" charset="0"/>
              </a:rPr>
              <a:t>У дітей з високою успішністю яскраво виділяється мета досягнення успіху</a:t>
            </a:r>
          </a:p>
          <a:p>
            <a:pPr algn="just">
              <a:buFont typeface="Arial" pitchFamily="34" charset="0"/>
              <a:buChar char="•"/>
            </a:pPr>
            <a:r>
              <a:rPr lang="uk-UA" sz="1800" b="1" dirty="0" smtClean="0">
                <a:latin typeface="Segoe Print" pitchFamily="2" charset="0"/>
              </a:rPr>
              <a:t>У невстигаючих – мотивація запобігання невдач</a:t>
            </a:r>
          </a:p>
          <a:p>
            <a:pPr algn="just">
              <a:buFontTx/>
              <a:buChar char="-"/>
            </a:pPr>
            <a:endParaRPr lang="ru-RU" sz="1800" b="1" dirty="0" smtClean="0">
              <a:latin typeface="Segoe Print" pitchFamily="2" charset="0"/>
            </a:endParaRPr>
          </a:p>
        </p:txBody>
      </p:sp>
      <p:sp>
        <p:nvSpPr>
          <p:cNvPr id="7" name="Содержимое 7"/>
          <p:cNvSpPr txBox="1">
            <a:spLocks/>
          </p:cNvSpPr>
          <p:nvPr/>
        </p:nvSpPr>
        <p:spPr bwMode="auto">
          <a:xfrm>
            <a:off x="1698171" y="4354719"/>
            <a:ext cx="7322771" cy="2087646"/>
          </a:xfrm>
          <a:prstGeom prst="round2DiagRect">
            <a:avLst/>
          </a:prstGeom>
          <a:solidFill>
            <a:srgbClr val="FFCCCC"/>
          </a:solidFill>
          <a:ln w="28575">
            <a:solidFill>
              <a:srgbClr val="002060"/>
            </a:solidFill>
            <a:miter lim="800000"/>
            <a:headEnd/>
            <a:tailEnd/>
          </a:ln>
          <a:effectLst>
            <a:reflection blurRad="6350" stA="50000" endA="300" endPos="55000" dir="5400000" sy="-100000" algn="bl" rotWithShape="0"/>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spcAft>
                <a:spcPts val="0"/>
              </a:spcAft>
              <a:buNone/>
              <a:defRPr/>
            </a:pPr>
            <a:endParaRPr lang="ru-RU" sz="2000" b="1" dirty="0" smtClean="0">
              <a:latin typeface="Segoe Print" pitchFamily="2" charset="0"/>
            </a:endParaRPr>
          </a:p>
        </p:txBody>
      </p:sp>
      <p:sp>
        <p:nvSpPr>
          <p:cNvPr id="4" name="Прямоугольник 3"/>
          <p:cNvSpPr/>
          <p:nvPr/>
        </p:nvSpPr>
        <p:spPr>
          <a:xfrm>
            <a:off x="1953491" y="4478210"/>
            <a:ext cx="6899564" cy="1754326"/>
          </a:xfrm>
          <a:prstGeom prst="rect">
            <a:avLst/>
          </a:prstGeom>
        </p:spPr>
        <p:txBody>
          <a:bodyPr wrap="square">
            <a:spAutoFit/>
          </a:bodyPr>
          <a:lstStyle/>
          <a:p>
            <a:r>
              <a:rPr lang="ru-RU" b="1" dirty="0" smtClean="0">
                <a:latin typeface="Segoe Print" pitchFamily="2" charset="0"/>
              </a:rPr>
              <a:t>- </a:t>
            </a:r>
            <a:r>
              <a:rPr lang="uk-UA" b="1" dirty="0" smtClean="0">
                <a:latin typeface="Segoe Print" pitchFamily="2" charset="0"/>
              </a:rPr>
              <a:t>Стійкий інтерес до певного предмету . </a:t>
            </a:r>
          </a:p>
          <a:p>
            <a:r>
              <a:rPr lang="uk-UA" b="1" dirty="0" smtClean="0">
                <a:latin typeface="Segoe Print" pitchFamily="2" charset="0"/>
              </a:rPr>
              <a:t>- Мотив запобігання невдач. </a:t>
            </a:r>
          </a:p>
          <a:p>
            <a:pPr marL="285750" indent="-285750">
              <a:buFontTx/>
              <a:buChar char="-"/>
            </a:pPr>
            <a:r>
              <a:rPr lang="uk-UA" b="1" dirty="0" smtClean="0">
                <a:latin typeface="Segoe Print" pitchFamily="2" charset="0"/>
              </a:rPr>
              <a:t>Бажання мати високу оцінку, якщо навіть не має знань, як засіб самоствердження</a:t>
            </a:r>
          </a:p>
          <a:p>
            <a:r>
              <a:rPr lang="uk-UA" b="1" dirty="0" smtClean="0">
                <a:latin typeface="Segoe Print" pitchFamily="2" charset="0"/>
              </a:rPr>
              <a:t>- Мотивація, підтримана підлітковими настановами (підказки, списування, обман учителя и др.) </a:t>
            </a:r>
            <a:endParaRPr lang="uk-UA" b="1" dirty="0">
              <a:latin typeface="Segoe Print" pitchFamily="2" charset="0"/>
            </a:endParaRPr>
          </a:p>
        </p:txBody>
      </p:sp>
      <p:sp>
        <p:nvSpPr>
          <p:cNvPr id="9" name="Прямоугольник 8"/>
          <p:cNvSpPr/>
          <p:nvPr/>
        </p:nvSpPr>
        <p:spPr>
          <a:xfrm>
            <a:off x="4705766" y="634099"/>
            <a:ext cx="4147289" cy="70788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uk-UA" sz="4000" b="1" cap="all" spc="0" dirty="0" smtClean="0">
                <a:ln w="0"/>
                <a:solidFill>
                  <a:srgbClr val="FF0000"/>
                </a:solidFill>
                <a:effectLst>
                  <a:reflection blurRad="12700" stA="50000" endPos="50000" dist="5000" dir="5400000" sy="-100000" rotWithShape="0"/>
                </a:effectLst>
                <a:latin typeface="Mistral" pitchFamily="66" charset="0"/>
              </a:rPr>
              <a:t>мотиваційна</a:t>
            </a:r>
            <a:r>
              <a:rPr lang="ru-RU" sz="4000" b="1" cap="all" spc="0" dirty="0" smtClean="0">
                <a:ln w="0"/>
                <a:solidFill>
                  <a:srgbClr val="FF0000"/>
                </a:solidFill>
                <a:effectLst>
                  <a:reflection blurRad="12700" stA="50000" endPos="50000" dist="5000" dir="5400000" sy="-100000" rotWithShape="0"/>
                </a:effectLst>
                <a:latin typeface="Mistral" pitchFamily="66" charset="0"/>
              </a:rPr>
              <a:t> </a:t>
            </a:r>
            <a:r>
              <a:rPr lang="uk-UA" sz="4000" b="1" cap="all" spc="0" dirty="0" smtClean="0">
                <a:ln w="0"/>
                <a:solidFill>
                  <a:srgbClr val="FF0000"/>
                </a:solidFill>
                <a:effectLst>
                  <a:reflection blurRad="12700" stA="50000" endPos="50000" dist="5000" dir="5400000" sy="-100000" rotWithShape="0"/>
                </a:effectLst>
                <a:latin typeface="Mistral" pitchFamily="66" charset="0"/>
              </a:rPr>
              <a:t>сфера</a:t>
            </a:r>
            <a:endParaRPr lang="uk-UA" sz="4000" b="1" cap="all" spc="0" dirty="0">
              <a:ln w="0"/>
              <a:solidFill>
                <a:srgbClr val="FF0000"/>
              </a:solidFill>
              <a:effectLst>
                <a:reflection blurRad="12700" stA="50000" endPos="50000" dist="5000" dir="5400000" sy="-100000" rotWithShape="0"/>
              </a:effectLst>
              <a:latin typeface="Mistral" pitchFamily="66" charset="0"/>
            </a:endParaRPr>
          </a:p>
        </p:txBody>
      </p:sp>
      <p:cxnSp>
        <p:nvCxnSpPr>
          <p:cNvPr id="11" name="Прямая со стрелкой 10"/>
          <p:cNvCxnSpPr/>
          <p:nvPr/>
        </p:nvCxnSpPr>
        <p:spPr>
          <a:xfrm>
            <a:off x="6971475" y="1614707"/>
            <a:ext cx="745507" cy="229651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4624626" y="3954608"/>
            <a:ext cx="3663182" cy="461665"/>
          </a:xfrm>
          <a:prstGeom prst="rect">
            <a:avLst/>
          </a:prstGeom>
        </p:spPr>
        <p:txBody>
          <a:bodyPr wrap="none">
            <a:spAutoFit/>
          </a:bodyPr>
          <a:lstStyle/>
          <a:p>
            <a:pPr algn="ctr" fontAlgn="auto">
              <a:spcAft>
                <a:spcPts val="0"/>
              </a:spcAft>
              <a:buFont typeface="Wingdings 2"/>
              <a:buNone/>
              <a:defRPr/>
            </a:pPr>
            <a:r>
              <a:rPr lang="uk-UA" sz="2400" b="1" dirty="0" smtClean="0">
                <a:solidFill>
                  <a:srgbClr val="002060"/>
                </a:solidFill>
                <a:latin typeface="Segoe Print" pitchFamily="2" charset="0"/>
              </a:rPr>
              <a:t>Середній шкільний вік</a:t>
            </a:r>
            <a:endParaRPr lang="uk-UA" sz="2400" b="1" dirty="0">
              <a:solidFill>
                <a:srgbClr val="002060"/>
              </a:solidFill>
              <a:latin typeface="Segoe Print" pitchFamily="2" charset="0"/>
            </a:endParaRPr>
          </a:p>
        </p:txBody>
      </p:sp>
      <p:cxnSp>
        <p:nvCxnSpPr>
          <p:cNvPr id="13" name="Прямая со стрелкой 12"/>
          <p:cNvCxnSpPr/>
          <p:nvPr/>
        </p:nvCxnSpPr>
        <p:spPr>
          <a:xfrm flipH="1">
            <a:off x="4932218" y="1341985"/>
            <a:ext cx="1104482" cy="31238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225821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http://img.by/i/erw6l.jpg"/>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5527964" y="3500551"/>
            <a:ext cx="3616037" cy="2595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Заголовок 1"/>
          <p:cNvSpPr>
            <a:spLocks noGrp="1"/>
          </p:cNvSpPr>
          <p:nvPr>
            <p:ph type="title"/>
          </p:nvPr>
        </p:nvSpPr>
        <p:spPr>
          <a:xfrm>
            <a:off x="907470" y="503526"/>
            <a:ext cx="7890165" cy="1214437"/>
          </a:xfrm>
        </p:spPr>
        <p:txBody>
          <a:bodyPr rtlCol="0">
            <a:normAutofit fontScale="90000"/>
          </a:bodyPr>
          <a:lstStyle/>
          <a:p>
            <a:pPr fontAlgn="auto">
              <a:spcAft>
                <a:spcPts val="0"/>
              </a:spcAft>
              <a:defRPr/>
            </a:pPr>
            <a:r>
              <a:rPr lang="uk-UA" sz="3600" b="1" dirty="0" smtClean="0">
                <a:latin typeface="Segoe Print" pitchFamily="2" charset="0"/>
              </a:rPr>
              <a:t>Характерні особливості:</a:t>
            </a:r>
            <a:r>
              <a:rPr lang="ru-RU" b="1" dirty="0" smtClean="0"/>
              <a:t/>
            </a:r>
            <a:br>
              <a:rPr lang="ru-RU" b="1" dirty="0" smtClean="0"/>
            </a:br>
            <a:r>
              <a:rPr lang="ru-RU" b="1" dirty="0" smtClean="0"/>
              <a:t>                                   </a:t>
            </a:r>
            <a:r>
              <a:rPr lang="ru-RU" b="1" dirty="0" smtClean="0">
                <a:solidFill>
                  <a:srgbClr val="FF0000"/>
                </a:solidFill>
                <a:latin typeface="Mistral" pitchFamily="66" charset="0"/>
              </a:rPr>
              <a:t>РОЗВИТОК  ПОЧУТТІВ</a:t>
            </a:r>
            <a:endParaRPr lang="ru-RU" b="1" dirty="0"/>
          </a:p>
        </p:txBody>
      </p:sp>
      <p:sp>
        <p:nvSpPr>
          <p:cNvPr id="5" name="Текст 4"/>
          <p:cNvSpPr>
            <a:spLocks noGrp="1"/>
          </p:cNvSpPr>
          <p:nvPr>
            <p:ph type="body" idx="1"/>
          </p:nvPr>
        </p:nvSpPr>
        <p:spPr>
          <a:xfrm>
            <a:off x="471479" y="2378241"/>
            <a:ext cx="4779818" cy="639763"/>
          </a:xfrm>
        </p:spPr>
        <p:txBody>
          <a:bodyPr rtlCol="0">
            <a:noAutofit/>
          </a:bodyPr>
          <a:lstStyle/>
          <a:p>
            <a:pPr algn="ctr" fontAlgn="auto">
              <a:spcAft>
                <a:spcPts val="0"/>
              </a:spcAft>
              <a:defRPr/>
            </a:pPr>
            <a:r>
              <a:rPr lang="uk-UA" dirty="0" smtClean="0">
                <a:solidFill>
                  <a:schemeClr val="tx1">
                    <a:lumMod val="75000"/>
                    <a:lumOff val="25000"/>
                  </a:schemeClr>
                </a:solidFill>
                <a:latin typeface="Arial" pitchFamily="34" charset="0"/>
                <a:cs typeface="Arial" pitchFamily="34" charset="0"/>
              </a:rPr>
              <a:t>     </a:t>
            </a:r>
            <a:r>
              <a:rPr lang="uk-UA" dirty="0" smtClean="0">
                <a:solidFill>
                  <a:srgbClr val="002060"/>
                </a:solidFill>
                <a:latin typeface="Segoe Print" pitchFamily="2" charset="0"/>
                <a:cs typeface="Arial" pitchFamily="34" charset="0"/>
              </a:rPr>
              <a:t>Молодший шкільний вік</a:t>
            </a:r>
          </a:p>
          <a:p>
            <a:pPr algn="ctr" fontAlgn="auto">
              <a:spcAft>
                <a:spcPts val="0"/>
              </a:spcAft>
              <a:buFont typeface="Wingdings 2"/>
              <a:buNone/>
              <a:defRPr/>
            </a:pPr>
            <a:endParaRPr lang="ru-RU" sz="2000" dirty="0" smtClean="0">
              <a:solidFill>
                <a:schemeClr val="tx1">
                  <a:lumMod val="75000"/>
                  <a:lumOff val="25000"/>
                </a:schemeClr>
              </a:solidFill>
              <a:latin typeface="Arial" pitchFamily="34" charset="0"/>
              <a:cs typeface="Arial" pitchFamily="34" charset="0"/>
            </a:endParaRPr>
          </a:p>
        </p:txBody>
      </p:sp>
      <p:sp>
        <p:nvSpPr>
          <p:cNvPr id="3" name="TextBox 2"/>
          <p:cNvSpPr txBox="1"/>
          <p:nvPr/>
        </p:nvSpPr>
        <p:spPr>
          <a:xfrm>
            <a:off x="5015345" y="1787236"/>
            <a:ext cx="184731" cy="369332"/>
          </a:xfrm>
          <a:prstGeom prst="rect">
            <a:avLst/>
          </a:prstGeom>
          <a:noFill/>
        </p:spPr>
        <p:txBody>
          <a:bodyPr wrap="none" rtlCol="0">
            <a:spAutoFit/>
          </a:bodyPr>
          <a:lstStyle/>
          <a:p>
            <a:endParaRPr lang="uk-UA" dirty="0"/>
          </a:p>
        </p:txBody>
      </p:sp>
      <p:cxnSp>
        <p:nvCxnSpPr>
          <p:cNvPr id="7" name="Прямая со стрелкой 6"/>
          <p:cNvCxnSpPr/>
          <p:nvPr/>
        </p:nvCxnSpPr>
        <p:spPr>
          <a:xfrm flipH="1">
            <a:off x="3560618" y="1637022"/>
            <a:ext cx="1214583" cy="484909"/>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Содержимое 5"/>
          <p:cNvSpPr txBox="1">
            <a:spLocks/>
          </p:cNvSpPr>
          <p:nvPr/>
        </p:nvSpPr>
        <p:spPr bwMode="auto">
          <a:xfrm>
            <a:off x="162897" y="2881745"/>
            <a:ext cx="5088400" cy="3431325"/>
          </a:xfrm>
          <a:prstGeom prst="round2DiagRect">
            <a:avLst/>
          </a:prstGeom>
          <a:solidFill>
            <a:srgbClr val="FFFF99"/>
          </a:solidFill>
          <a:ln w="38100">
            <a:solidFill>
              <a:srgbClr val="002060"/>
            </a:solidFill>
            <a:miter lim="800000"/>
            <a:headEnd/>
            <a:tailEnd/>
          </a:ln>
          <a:effectLst>
            <a:reflection blurRad="6350" stA="50000" endA="300" endPos="90000" dir="5400000" sy="-100000" algn="bl" rotWithShape="0"/>
          </a:effec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ru-RU" sz="1800" b="1" dirty="0" smtClean="0">
              <a:latin typeface="Segoe Print" pitchFamily="2" charset="0"/>
            </a:endParaRPr>
          </a:p>
        </p:txBody>
      </p:sp>
      <p:sp>
        <p:nvSpPr>
          <p:cNvPr id="4" name="TextBox 3"/>
          <p:cNvSpPr txBox="1"/>
          <p:nvPr/>
        </p:nvSpPr>
        <p:spPr>
          <a:xfrm>
            <a:off x="301055" y="3166246"/>
            <a:ext cx="4899021" cy="2862322"/>
          </a:xfrm>
          <a:prstGeom prst="rect">
            <a:avLst/>
          </a:prstGeom>
          <a:noFill/>
        </p:spPr>
        <p:txBody>
          <a:bodyPr wrap="square" rtlCol="0">
            <a:spAutoFit/>
          </a:bodyPr>
          <a:lstStyle/>
          <a:p>
            <a:pPr marL="342900" indent="-342900">
              <a:buFont typeface="Arial" pitchFamily="34" charset="0"/>
              <a:buChar char="•"/>
            </a:pPr>
            <a:r>
              <a:rPr lang="uk-UA" sz="2000" dirty="0" smtClean="0">
                <a:latin typeface="Segoe Print" pitchFamily="2" charset="0"/>
              </a:rPr>
              <a:t>У даному майже сформовані </a:t>
            </a:r>
          </a:p>
          <a:p>
            <a:r>
              <a:rPr lang="uk-UA" sz="2000" dirty="0">
                <a:latin typeface="Segoe Print" pitchFamily="2" charset="0"/>
              </a:rPr>
              <a:t> </a:t>
            </a:r>
            <a:r>
              <a:rPr lang="uk-UA" sz="2000" dirty="0" smtClean="0">
                <a:latin typeface="Segoe Print" pitchFamily="2" charset="0"/>
              </a:rPr>
              <a:t>  усі почуття</a:t>
            </a:r>
          </a:p>
          <a:p>
            <a:pPr marL="342900" indent="-342900">
              <a:buFont typeface="Arial" pitchFamily="34" charset="0"/>
              <a:buChar char="•"/>
            </a:pPr>
            <a:r>
              <a:rPr lang="uk-UA" sz="2000" dirty="0" smtClean="0">
                <a:latin typeface="Segoe Print" pitchFamily="2" charset="0"/>
              </a:rPr>
              <a:t>Діти мають совість: вони </a:t>
            </a:r>
          </a:p>
          <a:p>
            <a:r>
              <a:rPr lang="uk-UA" sz="2000" dirty="0" smtClean="0">
                <a:latin typeface="Segoe Print" pitchFamily="2" charset="0"/>
              </a:rPr>
              <a:t>   знають, </a:t>
            </a:r>
            <a:r>
              <a:rPr lang="uk-UA" sz="2000" dirty="0">
                <a:latin typeface="Segoe Print" pitchFamily="2" charset="0"/>
              </a:rPr>
              <a:t>що винні </a:t>
            </a:r>
            <a:endParaRPr lang="uk-UA" sz="2000" dirty="0" smtClean="0">
              <a:latin typeface="Segoe Print" pitchFamily="2" charset="0"/>
            </a:endParaRPr>
          </a:p>
          <a:p>
            <a:r>
              <a:rPr lang="uk-UA" sz="2000" dirty="0" smtClean="0">
                <a:latin typeface="Segoe Print" pitchFamily="2" charset="0"/>
              </a:rPr>
              <a:t>   та зобов'язані</a:t>
            </a:r>
          </a:p>
          <a:p>
            <a:pPr marL="342900" indent="-342900">
              <a:buFont typeface="Arial" pitchFamily="34" charset="0"/>
              <a:buChar char="•"/>
            </a:pPr>
            <a:r>
              <a:rPr lang="uk-UA" sz="2000" dirty="0" smtClean="0">
                <a:latin typeface="Segoe Print" pitchFamily="2" charset="0"/>
              </a:rPr>
              <a:t>З'являється почуття гордості </a:t>
            </a:r>
          </a:p>
          <a:p>
            <a:r>
              <a:rPr lang="uk-UA" sz="2000" dirty="0">
                <a:latin typeface="Segoe Print" pitchFamily="2" charset="0"/>
              </a:rPr>
              <a:t> </a:t>
            </a:r>
            <a:r>
              <a:rPr lang="uk-UA" sz="2000" dirty="0" smtClean="0">
                <a:latin typeface="Segoe Print" pitchFamily="2" charset="0"/>
              </a:rPr>
              <a:t>  та сором'язливості</a:t>
            </a:r>
          </a:p>
          <a:p>
            <a:pPr marL="342900" indent="-342900">
              <a:buFont typeface="Arial" pitchFamily="34" charset="0"/>
              <a:buChar char="•"/>
            </a:pPr>
            <a:r>
              <a:rPr lang="uk-UA" sz="2000" dirty="0" smtClean="0">
                <a:latin typeface="Segoe Print" pitchFamily="2" charset="0"/>
              </a:rPr>
              <a:t>Найбільш інтенсивно розвинуте почуття співчуття</a:t>
            </a:r>
            <a:endParaRPr lang="uk-UA" sz="2000" dirty="0">
              <a:latin typeface="Segoe Print" pitchFamily="2" charset="0"/>
            </a:endParaRPr>
          </a:p>
        </p:txBody>
      </p:sp>
    </p:spTree>
    <p:extLst>
      <p:ext uri="{BB962C8B-B14F-4D97-AF65-F5344CB8AC3E}">
        <p14:creationId xmlns:p14="http://schemas.microsoft.com/office/powerpoint/2010/main" val="807749607"/>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8964" y="201544"/>
            <a:ext cx="6511635" cy="556645"/>
          </a:xfrm>
        </p:spPr>
        <p:txBody>
          <a:bodyPr rtlCol="0">
            <a:normAutofit fontScale="90000"/>
          </a:bodyPr>
          <a:lstStyle/>
          <a:p>
            <a:pPr fontAlgn="auto">
              <a:spcAft>
                <a:spcPts val="0"/>
              </a:spcAft>
              <a:defRPr/>
            </a:pPr>
            <a:r>
              <a:rPr lang="ru-RU" sz="3600" b="1" dirty="0" smtClean="0">
                <a:latin typeface="Segoe Print" pitchFamily="2" charset="0"/>
              </a:rPr>
              <a:t/>
            </a:r>
            <a:br>
              <a:rPr lang="ru-RU" sz="3600" b="1" dirty="0" smtClean="0">
                <a:latin typeface="Segoe Print" pitchFamily="2" charset="0"/>
              </a:rPr>
            </a:br>
            <a:r>
              <a:rPr lang="uk-UA" sz="3600" b="1" dirty="0" smtClean="0">
                <a:latin typeface="Segoe Print" pitchFamily="2" charset="0"/>
              </a:rPr>
              <a:t>Характерні особливості:</a:t>
            </a:r>
            <a:r>
              <a:rPr lang="ru-RU" b="1" dirty="0" smtClean="0"/>
              <a:t/>
            </a:r>
            <a:br>
              <a:rPr lang="ru-RU" b="1" dirty="0" smtClean="0"/>
            </a:br>
            <a:endParaRPr lang="ru-RU" b="1" dirty="0"/>
          </a:p>
        </p:txBody>
      </p:sp>
      <p:pic>
        <p:nvPicPr>
          <p:cNvPr id="6" name="Рисунок 5" descr="http://rg.foto.radikal.ru/0707/12/69ac6abd8273.jpg"/>
          <p:cNvPicPr/>
          <p:nvPr/>
        </p:nvPicPr>
        <p:blipFill rotWithShape="1">
          <a:blip r:embed="rId2">
            <a:extLst>
              <a:ext uri="{28A0092B-C50C-407E-A947-70E740481C1C}">
                <a14:useLocalDpi xmlns:a14="http://schemas.microsoft.com/office/drawing/2010/main" val="0"/>
              </a:ext>
            </a:extLst>
          </a:blip>
          <a:srcRect l="13878" t="3476" r="2163" b="4902"/>
          <a:stretch/>
        </p:blipFill>
        <p:spPr bwMode="auto">
          <a:xfrm>
            <a:off x="5292436" y="3062514"/>
            <a:ext cx="3602181" cy="26323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Содержимое 5"/>
          <p:cNvSpPr txBox="1">
            <a:spLocks/>
          </p:cNvSpPr>
          <p:nvPr/>
        </p:nvSpPr>
        <p:spPr bwMode="auto">
          <a:xfrm>
            <a:off x="624295" y="2204192"/>
            <a:ext cx="4307924" cy="3837049"/>
          </a:xfrm>
          <a:prstGeom prst="round2DiagRect">
            <a:avLst/>
          </a:prstGeom>
          <a:solidFill>
            <a:srgbClr val="FFFF99"/>
          </a:solidFill>
          <a:ln w="38100">
            <a:solidFill>
              <a:srgbClr val="002060"/>
            </a:solidFill>
            <a:miter lim="800000"/>
            <a:headEnd/>
            <a:tailEnd/>
          </a:ln>
          <a:effectLst>
            <a:reflection blurRad="6350" stA="50000" endA="300" endPos="90000" dir="5400000" sy="-100000" algn="bl" rotWithShape="0"/>
          </a:effec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ru-RU" sz="1800" b="1" dirty="0" smtClean="0">
              <a:latin typeface="Segoe Print" pitchFamily="2" charset="0"/>
            </a:endParaRPr>
          </a:p>
        </p:txBody>
      </p:sp>
      <p:sp>
        <p:nvSpPr>
          <p:cNvPr id="3" name="Прямоугольник 2"/>
          <p:cNvSpPr/>
          <p:nvPr/>
        </p:nvSpPr>
        <p:spPr>
          <a:xfrm>
            <a:off x="5737983" y="788404"/>
            <a:ext cx="3111749" cy="70788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uk-UA" sz="4000" b="1" cap="all" spc="0" dirty="0" smtClean="0">
                <a:ln w="0"/>
                <a:solidFill>
                  <a:srgbClr val="FF0000"/>
                </a:solidFill>
                <a:effectLst>
                  <a:reflection blurRad="12700" stA="50000" endPos="50000" dist="5000" dir="5400000" sy="-100000" rotWithShape="0"/>
                </a:effectLst>
                <a:latin typeface="Mistral" pitchFamily="66" charset="0"/>
              </a:rPr>
              <a:t>самопізнання</a:t>
            </a:r>
            <a:endParaRPr lang="uk-UA" sz="4000" b="1" cap="all" spc="0" dirty="0">
              <a:ln w="0"/>
              <a:solidFill>
                <a:srgbClr val="FF0000"/>
              </a:solidFill>
              <a:effectLst>
                <a:reflection blurRad="12700" stA="50000" endPos="50000" dist="5000" dir="5400000" sy="-100000" rotWithShape="0"/>
              </a:effectLst>
              <a:latin typeface="Mistral" pitchFamily="66" charset="0"/>
            </a:endParaRPr>
          </a:p>
        </p:txBody>
      </p:sp>
      <p:cxnSp>
        <p:nvCxnSpPr>
          <p:cNvPr id="8" name="Прямая со стрелкой 7"/>
          <p:cNvCxnSpPr/>
          <p:nvPr/>
        </p:nvCxnSpPr>
        <p:spPr>
          <a:xfrm flipH="1">
            <a:off x="3699164" y="1248793"/>
            <a:ext cx="1855392" cy="49499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752285" y="2383778"/>
            <a:ext cx="4373340" cy="3477875"/>
          </a:xfrm>
          <a:prstGeom prst="rect">
            <a:avLst/>
          </a:prstGeom>
          <a:noFill/>
        </p:spPr>
        <p:txBody>
          <a:bodyPr wrap="square" rtlCol="0">
            <a:spAutoFit/>
          </a:bodyPr>
          <a:lstStyle/>
          <a:p>
            <a:pPr marL="342900" indent="-342900">
              <a:buFont typeface="Arial" pitchFamily="34" charset="0"/>
              <a:buChar char="•"/>
            </a:pPr>
            <a:r>
              <a:rPr lang="uk-UA" sz="2000" dirty="0" smtClean="0">
                <a:latin typeface="Segoe Print" pitchFamily="2" charset="0"/>
              </a:rPr>
              <a:t>Прагне затвердитись між</a:t>
            </a:r>
          </a:p>
          <a:p>
            <a:r>
              <a:rPr lang="uk-UA" sz="2000" dirty="0" smtClean="0">
                <a:latin typeface="Segoe Print" pitchFamily="2" charset="0"/>
              </a:rPr>
              <a:t>   дорослих та однолітків</a:t>
            </a:r>
          </a:p>
          <a:p>
            <a:pPr marL="342900" indent="-342900">
              <a:buFont typeface="Arial" pitchFamily="34" charset="0"/>
              <a:buChar char="•"/>
            </a:pPr>
            <a:r>
              <a:rPr lang="uk-UA" sz="2000" dirty="0" smtClean="0">
                <a:latin typeface="Segoe Print" pitchFamily="2" charset="0"/>
              </a:rPr>
              <a:t>Самооцінка стає більш адекватною,</a:t>
            </a:r>
          </a:p>
          <a:p>
            <a:r>
              <a:rPr lang="uk-UA" sz="2000" dirty="0">
                <a:latin typeface="Segoe Print" pitchFamily="2" charset="0"/>
              </a:rPr>
              <a:t> </a:t>
            </a:r>
            <a:r>
              <a:rPr lang="uk-UA" sz="2000" dirty="0" smtClean="0">
                <a:latin typeface="Segoe Print" pitchFamily="2" charset="0"/>
              </a:rPr>
              <a:t>  розсуди про себе – </a:t>
            </a:r>
          </a:p>
          <a:p>
            <a:r>
              <a:rPr lang="uk-UA" sz="2000" dirty="0" smtClean="0">
                <a:latin typeface="Segoe Print" pitchFamily="2" charset="0"/>
              </a:rPr>
              <a:t>   більш ґрунтовними</a:t>
            </a:r>
          </a:p>
          <a:p>
            <a:pPr marL="342900" indent="-342900">
              <a:buFont typeface="Arial" pitchFamily="34" charset="0"/>
              <a:buChar char="•"/>
            </a:pPr>
            <a:r>
              <a:rPr lang="uk-UA" sz="2000" dirty="0" smtClean="0">
                <a:latin typeface="Segoe Print" pitchFamily="2" charset="0"/>
              </a:rPr>
              <a:t>Статус відмінника або</a:t>
            </a:r>
          </a:p>
          <a:p>
            <a:r>
              <a:rPr lang="uk-UA" sz="2000" dirty="0" smtClean="0">
                <a:latin typeface="Segoe Print" pitchFamily="2" charset="0"/>
              </a:rPr>
              <a:t>   невстигаючого  </a:t>
            </a:r>
          </a:p>
          <a:p>
            <a:r>
              <a:rPr lang="uk-UA" sz="2000" dirty="0">
                <a:latin typeface="Segoe Print" pitchFamily="2" charset="0"/>
              </a:rPr>
              <a:t> </a:t>
            </a:r>
            <a:r>
              <a:rPr lang="uk-UA" sz="2000" dirty="0" smtClean="0">
                <a:latin typeface="Segoe Print" pitchFamily="2" charset="0"/>
              </a:rPr>
              <a:t>  відображується </a:t>
            </a:r>
            <a:r>
              <a:rPr lang="uk-UA" sz="2000" dirty="0">
                <a:latin typeface="Segoe Print" pitchFamily="2" charset="0"/>
              </a:rPr>
              <a:t>на</a:t>
            </a:r>
            <a:endParaRPr lang="uk-UA" sz="2000" dirty="0" smtClean="0">
              <a:latin typeface="Segoe Print" pitchFamily="2" charset="0"/>
            </a:endParaRPr>
          </a:p>
          <a:p>
            <a:r>
              <a:rPr lang="uk-UA" sz="2000" dirty="0" smtClean="0">
                <a:latin typeface="Segoe Print" pitchFamily="2" charset="0"/>
              </a:rPr>
              <a:t>   самооцінці, самоповазі, </a:t>
            </a:r>
          </a:p>
          <a:p>
            <a:r>
              <a:rPr lang="uk-UA" sz="2000" dirty="0" smtClean="0">
                <a:latin typeface="Segoe Print" pitchFamily="2" charset="0"/>
              </a:rPr>
              <a:t>   самосприйнятті</a:t>
            </a:r>
            <a:endParaRPr lang="uk-UA" sz="2000" dirty="0">
              <a:latin typeface="Segoe Print" pitchFamily="2" charset="0"/>
            </a:endParaRPr>
          </a:p>
        </p:txBody>
      </p:sp>
      <p:sp>
        <p:nvSpPr>
          <p:cNvPr id="12" name="Прямоугольник 11"/>
          <p:cNvSpPr/>
          <p:nvPr/>
        </p:nvSpPr>
        <p:spPr>
          <a:xfrm>
            <a:off x="957336" y="1777235"/>
            <a:ext cx="3963237" cy="433965"/>
          </a:xfrm>
          <a:prstGeom prst="rect">
            <a:avLst/>
          </a:prstGeom>
        </p:spPr>
        <p:txBody>
          <a:bodyPr wrap="square">
            <a:spAutoFit/>
          </a:bodyPr>
          <a:lstStyle/>
          <a:p>
            <a:pPr lvl="0" fontAlgn="auto">
              <a:lnSpc>
                <a:spcPct val="90000"/>
              </a:lnSpc>
              <a:spcBef>
                <a:spcPts val="1000"/>
              </a:spcBef>
              <a:spcAft>
                <a:spcPts val="0"/>
              </a:spcAft>
              <a:defRPr/>
            </a:pPr>
            <a:r>
              <a:rPr lang="uk-UA" sz="2400" b="1" dirty="0" smtClean="0">
                <a:solidFill>
                  <a:srgbClr val="002060"/>
                </a:solidFill>
                <a:latin typeface="Segoe Print" pitchFamily="2" charset="0"/>
                <a:cs typeface="+mn-cs"/>
              </a:rPr>
              <a:t>Молодший шкільний вік</a:t>
            </a:r>
            <a:endParaRPr lang="uk-UA" sz="2400" b="1" dirty="0">
              <a:solidFill>
                <a:srgbClr val="002060"/>
              </a:solidFill>
              <a:latin typeface="Segoe Print" pitchFamily="2" charset="0"/>
              <a:cs typeface="+mn-cs"/>
            </a:endParaRPr>
          </a:p>
        </p:txBody>
      </p:sp>
    </p:spTree>
    <p:extLst>
      <p:ext uri="{BB962C8B-B14F-4D97-AF65-F5344CB8AC3E}">
        <p14:creationId xmlns:p14="http://schemas.microsoft.com/office/powerpoint/2010/main" val="152880056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Прямоуг. 2"/>
          <p:cNvSpPr>
            <a:spLocks noGrp="1" noChangeArrowheads="1"/>
          </p:cNvSpPr>
          <p:nvPr>
            <p:ph type="title"/>
          </p:nvPr>
        </p:nvSpPr>
        <p:spPr/>
        <p:txBody>
          <a:bodyPr/>
          <a:lstStyle/>
          <a:p>
            <a:pPr algn="ctr" eaLnBrk="1" hangingPunct="1"/>
            <a:r>
              <a:rPr lang="uk-UA" sz="4800" dirty="0" smtClean="0">
                <a:solidFill>
                  <a:srgbClr val="C00000"/>
                </a:solidFill>
                <a:latin typeface="Mistral" pitchFamily="66" charset="0"/>
              </a:rPr>
              <a:t>Підлітковий вік</a:t>
            </a:r>
          </a:p>
        </p:txBody>
      </p:sp>
      <p:sp>
        <p:nvSpPr>
          <p:cNvPr id="6147" name="Прямоуг. 3"/>
          <p:cNvSpPr>
            <a:spLocks noGrp="1" noChangeArrowheads="1"/>
          </p:cNvSpPr>
          <p:nvPr>
            <p:ph type="body" idx="1"/>
          </p:nvPr>
        </p:nvSpPr>
        <p:spPr>
          <a:xfrm>
            <a:off x="856123" y="1368425"/>
            <a:ext cx="7705988" cy="2109066"/>
          </a:xfrm>
        </p:spPr>
        <p:txBody>
          <a:bodyPr/>
          <a:lstStyle/>
          <a:p>
            <a:pPr marL="0" indent="0" algn="ctr" eaLnBrk="1" hangingPunct="1">
              <a:buNone/>
            </a:pPr>
            <a:r>
              <a:rPr lang="uk-UA" sz="2400" b="1" dirty="0" smtClean="0">
                <a:latin typeface="Segoe Print" pitchFamily="2" charset="0"/>
              </a:rPr>
              <a:t>Закінчується він у хлопчаків у 18-19 років,  дівчаток – 16-17 років. До цього часу повністю формуються пропорції тіла, закінчується формування скелету та збільшення довжини тіла. </a:t>
            </a:r>
          </a:p>
        </p:txBody>
      </p:sp>
      <p:pic>
        <p:nvPicPr>
          <p:cNvPr id="8" name="Рисунок 7" descr="http://wiki.nios.ru/images/3/3b/3_meln.seminar.jpg"/>
          <p:cNvPicPr/>
          <p:nvPr/>
        </p:nvPicPr>
        <p:blipFill>
          <a:blip r:embed="rId2">
            <a:extLst>
              <a:ext uri="{28A0092B-C50C-407E-A947-70E740481C1C}">
                <a14:useLocalDpi xmlns:a14="http://schemas.microsoft.com/office/drawing/2010/main" val="0"/>
              </a:ext>
            </a:extLst>
          </a:blip>
          <a:srcRect/>
          <a:stretch>
            <a:fillRect/>
          </a:stretch>
        </p:blipFill>
        <p:spPr bwMode="auto">
          <a:xfrm>
            <a:off x="1596216" y="3075823"/>
            <a:ext cx="6120765" cy="34912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157874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6147">
                                            <p:txEl>
                                              <p:pRg st="0" end="0"/>
                                            </p:txEl>
                                          </p:spTgt>
                                        </p:tgtEl>
                                        <p:attrNameLst>
                                          <p:attrName>style.visibility</p:attrName>
                                        </p:attrNameLst>
                                      </p:cBhvr>
                                      <p:to>
                                        <p:strVal val="visible"/>
                                      </p:to>
                                    </p:set>
                                    <p:anim calcmode="lin" valueType="num">
                                      <p:cBhvr>
                                        <p:cTn id="12" dur="500" fill="hold"/>
                                        <p:tgtEl>
                                          <p:spTgt spid="6147">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6147">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ьная выноска 3"/>
          <p:cNvSpPr/>
          <p:nvPr/>
        </p:nvSpPr>
        <p:spPr>
          <a:xfrm>
            <a:off x="832337" y="5410201"/>
            <a:ext cx="7162800" cy="1441937"/>
          </a:xfrm>
          <a:prstGeom prst="wedgeEllipseCallout">
            <a:avLst>
              <a:gd name="adj1" fmla="val 56609"/>
              <a:gd name="adj2" fmla="val -307413"/>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solidFill>
                <a:schemeClr val="tx1"/>
              </a:solidFill>
              <a:latin typeface="Segoe Print" pitchFamily="2" charset="0"/>
            </a:endParaRPr>
          </a:p>
          <a:p>
            <a:pPr algn="ctr"/>
            <a:r>
              <a:rPr lang="uk-UA" b="1" dirty="0" smtClean="0">
                <a:solidFill>
                  <a:schemeClr val="tx1"/>
                </a:solidFill>
                <a:latin typeface="Segoe Print" pitchFamily="2" charset="0"/>
              </a:rPr>
              <a:t>Довільність -  здатність свідомо управляти  своїми діями та психічними процесами</a:t>
            </a:r>
          </a:p>
          <a:p>
            <a:pPr algn="ctr"/>
            <a:endParaRPr lang="uk-UA" dirty="0"/>
          </a:p>
        </p:txBody>
      </p:sp>
      <p:sp>
        <p:nvSpPr>
          <p:cNvPr id="10" name="Овальная выноска 9"/>
          <p:cNvSpPr/>
          <p:nvPr/>
        </p:nvSpPr>
        <p:spPr>
          <a:xfrm>
            <a:off x="82062" y="4032740"/>
            <a:ext cx="6096000" cy="1277816"/>
          </a:xfrm>
          <a:prstGeom prst="wedgeEllipseCallout">
            <a:avLst>
              <a:gd name="adj1" fmla="val 78278"/>
              <a:gd name="adj2" fmla="val -239546"/>
            </a:avLst>
          </a:prstGeom>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path path="circle">
              <a:fillToRect l="50000" t="50000" r="50000" b="50000"/>
            </a:path>
            <a:tileRect/>
          </a:gra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solidFill>
                <a:schemeClr val="tx1"/>
              </a:solidFill>
              <a:latin typeface="Segoe Print" pitchFamily="2" charset="0"/>
            </a:endParaRPr>
          </a:p>
          <a:p>
            <a:pPr algn="ctr"/>
            <a:r>
              <a:rPr lang="uk-UA" b="1" dirty="0" smtClean="0">
                <a:solidFill>
                  <a:schemeClr val="tx1"/>
                </a:solidFill>
                <a:latin typeface="Segoe Print" pitchFamily="2" charset="0"/>
              </a:rPr>
              <a:t>Рефлексія  - здатність виділяти основне для здійснення дій</a:t>
            </a:r>
          </a:p>
          <a:p>
            <a:pPr algn="ctr"/>
            <a:endParaRPr lang="uk-UA" dirty="0"/>
          </a:p>
        </p:txBody>
      </p:sp>
      <p:sp>
        <p:nvSpPr>
          <p:cNvPr id="11" name="Овальная выноска 10"/>
          <p:cNvSpPr/>
          <p:nvPr/>
        </p:nvSpPr>
        <p:spPr>
          <a:xfrm>
            <a:off x="39433" y="2309448"/>
            <a:ext cx="3968262" cy="720968"/>
          </a:xfrm>
          <a:prstGeom prst="wedgeEllipseCallout">
            <a:avLst>
              <a:gd name="adj1" fmla="val 87057"/>
              <a:gd name="adj2" fmla="val -161072"/>
            </a:avLst>
          </a:prstGeom>
          <a:solidFill>
            <a:schemeClr val="accent4">
              <a:lumMod val="20000"/>
              <a:lumOff val="8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solidFill>
                <a:schemeClr val="tx1"/>
              </a:solidFill>
              <a:latin typeface="Segoe Print" pitchFamily="2" charset="0"/>
            </a:endParaRPr>
          </a:p>
          <a:p>
            <a:pPr algn="ctr"/>
            <a:r>
              <a:rPr lang="uk-UA" b="1" dirty="0" smtClean="0">
                <a:solidFill>
                  <a:schemeClr val="tx1"/>
                </a:solidFill>
                <a:latin typeface="Segoe Print" pitchFamily="2" charset="0"/>
              </a:rPr>
              <a:t>Планування в умі</a:t>
            </a:r>
          </a:p>
          <a:p>
            <a:pPr algn="ctr"/>
            <a:endParaRPr lang="uk-UA" dirty="0"/>
          </a:p>
        </p:txBody>
      </p:sp>
      <p:sp>
        <p:nvSpPr>
          <p:cNvPr id="12" name="Овальная выноска 11"/>
          <p:cNvSpPr/>
          <p:nvPr/>
        </p:nvSpPr>
        <p:spPr>
          <a:xfrm>
            <a:off x="832337" y="3030416"/>
            <a:ext cx="4091354" cy="873369"/>
          </a:xfrm>
          <a:prstGeom prst="wedgeEllipseCallout">
            <a:avLst>
              <a:gd name="adj1" fmla="val 105480"/>
              <a:gd name="adj2" fmla="val -218806"/>
            </a:avLst>
          </a:prstGeom>
          <a:gradFill flip="none" rotWithShape="1">
            <a:gsLst>
              <a:gs pos="0">
                <a:schemeClr val="accent1">
                  <a:tint val="66000"/>
                  <a:satMod val="160000"/>
                </a:schemeClr>
              </a:gs>
              <a:gs pos="10000">
                <a:schemeClr val="accent1">
                  <a:tint val="44500"/>
                  <a:satMod val="160000"/>
                </a:schemeClr>
              </a:gs>
              <a:gs pos="100000">
                <a:schemeClr val="accent1">
                  <a:tint val="23500"/>
                  <a:satMod val="160000"/>
                </a:schemeClr>
              </a:gs>
            </a:gsLst>
            <a:path path="circle">
              <a:fillToRect l="50000" t="50000" r="50000" b="50000"/>
            </a:path>
            <a:tileRect/>
          </a:gra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solidFill>
                <a:schemeClr val="tx1"/>
              </a:solidFill>
              <a:latin typeface="Segoe Print" pitchFamily="2" charset="0"/>
            </a:endParaRPr>
          </a:p>
          <a:p>
            <a:pPr algn="ctr"/>
            <a:r>
              <a:rPr lang="uk-UA" b="1" dirty="0" smtClean="0">
                <a:solidFill>
                  <a:schemeClr val="tx1"/>
                </a:solidFill>
                <a:latin typeface="Segoe Print" pitchFamily="2" charset="0"/>
              </a:rPr>
              <a:t>Вміння аналізувати</a:t>
            </a:r>
          </a:p>
          <a:p>
            <a:pPr algn="ctr"/>
            <a:endParaRPr lang="uk-UA" dirty="0"/>
          </a:p>
        </p:txBody>
      </p:sp>
      <p:sp>
        <p:nvSpPr>
          <p:cNvPr id="2" name="Прямоугольник 1"/>
          <p:cNvSpPr/>
          <p:nvPr/>
        </p:nvSpPr>
        <p:spPr>
          <a:xfrm>
            <a:off x="1370534" y="279552"/>
            <a:ext cx="7676483" cy="120032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sz="3600" b="1" cap="all" spc="0" dirty="0" smtClean="0">
                <a:ln w="0"/>
                <a:solidFill>
                  <a:srgbClr val="FF0000"/>
                </a:solidFill>
                <a:effectLst>
                  <a:reflection blurRad="12700" stA="50000" endPos="50000" dist="5000" dir="5400000" sy="-100000" rotWithShape="0"/>
                </a:effectLst>
                <a:latin typeface="Mistral" pitchFamily="66" charset="0"/>
              </a:rPr>
              <a:t> </a:t>
            </a:r>
            <a:r>
              <a:rPr lang="uk-UA" sz="3600" b="1" cap="all" spc="0" dirty="0" smtClean="0">
                <a:ln w="0"/>
                <a:solidFill>
                  <a:srgbClr val="C00000"/>
                </a:solidFill>
                <a:effectLst>
                  <a:reflection blurRad="12700" stA="50000" endPos="50000" dist="5000" dir="5400000" sy="-100000" rotWithShape="0"/>
                </a:effectLst>
                <a:latin typeface="Mistral" pitchFamily="66" charset="0"/>
              </a:rPr>
              <a:t>Основні   психічні   </a:t>
            </a:r>
            <a:r>
              <a:rPr lang="uk-UA" sz="3600" b="1" cap="all" dirty="0" smtClean="0">
                <a:ln w="0"/>
                <a:solidFill>
                  <a:srgbClr val="C00000"/>
                </a:solidFill>
                <a:effectLst>
                  <a:reflection blurRad="12700" stA="50000" endPos="50000" dist="5000" dir="5400000" sy="-100000" rotWithShape="0"/>
                </a:effectLst>
                <a:latin typeface="Mistral" pitchFamily="66" charset="0"/>
              </a:rPr>
              <a:t>новоутворення </a:t>
            </a:r>
          </a:p>
          <a:p>
            <a:pPr algn="ctr"/>
            <a:r>
              <a:rPr lang="uk-UA" sz="3600" b="1" cap="all" spc="0" dirty="0" smtClean="0">
                <a:ln w="0"/>
                <a:solidFill>
                  <a:srgbClr val="C00000"/>
                </a:solidFill>
                <a:effectLst>
                  <a:reflection blurRad="12700" stA="50000" endPos="50000" dist="5000" dir="5400000" sy="-100000" rotWithShape="0"/>
                </a:effectLst>
                <a:latin typeface="Mistral" pitchFamily="66" charset="0"/>
              </a:rPr>
              <a:t>молодшого школяра</a:t>
            </a:r>
            <a:endParaRPr lang="uk-UA" sz="3600" b="1" cap="all" spc="0" dirty="0">
              <a:ln w="0"/>
              <a:solidFill>
                <a:srgbClr val="C00000"/>
              </a:solidFill>
              <a:effectLst>
                <a:reflection blurRad="12700" stA="50000" endPos="50000" dist="5000" dir="5400000" sy="-100000" rotWithShape="0"/>
              </a:effectLst>
              <a:latin typeface="Mistral" pitchFamily="66" charset="0"/>
            </a:endParaRPr>
          </a:p>
        </p:txBody>
      </p:sp>
    </p:spTree>
    <p:extLst>
      <p:ext uri="{BB962C8B-B14F-4D97-AF65-F5344CB8AC3E}">
        <p14:creationId xmlns:p14="http://schemas.microsoft.com/office/powerpoint/2010/main" val="36660350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6" presetClass="entr" presetSubtype="21" fill="hold" grpId="0" nodeType="afterEffect">
                                  <p:stCondLst>
                                    <p:cond delay="175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2750"/>
                            </p:stCondLst>
                            <p:childTnLst>
                              <p:par>
                                <p:cTn id="13" presetID="16" presetClass="entr" presetSubtype="21" fill="hold" grpId="0" nodeType="afterEffect">
                                  <p:stCondLst>
                                    <p:cond delay="175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par>
                          <p:cTn id="16" fill="hold">
                            <p:stCondLst>
                              <p:cond delay="5000"/>
                            </p:stCondLst>
                            <p:childTnLst>
                              <p:par>
                                <p:cTn id="17" presetID="16" presetClass="entr" presetSubtype="21" fill="hold" grpId="0" nodeType="afterEffect">
                                  <p:stCondLst>
                                    <p:cond delay="175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Выноска-облако 18"/>
          <p:cNvSpPr/>
          <p:nvPr/>
        </p:nvSpPr>
        <p:spPr>
          <a:xfrm rot="10800000">
            <a:off x="5015344" y="1267061"/>
            <a:ext cx="3966801" cy="854474"/>
          </a:xfrm>
          <a:prstGeom prst="cloudCallout">
            <a:avLst>
              <a:gd name="adj1" fmla="val 52759"/>
              <a:gd name="adj2" fmla="val 123175"/>
            </a:avLst>
          </a:prstGeom>
          <a:solidFill>
            <a:schemeClr val="bg1">
              <a:lumMod val="75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8" name="Выноска-облако 17"/>
          <p:cNvSpPr/>
          <p:nvPr/>
        </p:nvSpPr>
        <p:spPr>
          <a:xfrm rot="10800000">
            <a:off x="110835" y="1267061"/>
            <a:ext cx="3920838" cy="852684"/>
          </a:xfrm>
          <a:prstGeom prst="cloudCallout">
            <a:avLst>
              <a:gd name="adj1" fmla="val -47630"/>
              <a:gd name="adj2" fmla="val 114780"/>
            </a:avLst>
          </a:prstGeom>
          <a:solidFill>
            <a:srgbClr val="FFCCFF"/>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7" name="Номер слайда 6"/>
          <p:cNvSpPr>
            <a:spLocks noGrp="1"/>
          </p:cNvSpPr>
          <p:nvPr>
            <p:ph type="sldNum" sz="quarter" idx="12"/>
          </p:nvPr>
        </p:nvSpPr>
        <p:spPr/>
        <p:txBody>
          <a:bodyPr/>
          <a:lstStyle/>
          <a:p>
            <a:pPr>
              <a:defRPr/>
            </a:pPr>
            <a:fld id="{F0A4E651-417F-40DB-AC3E-1DE0C2D0641E}" type="slidenum">
              <a:rPr lang="ru-RU" smtClean="0"/>
              <a:pPr>
                <a:defRPr/>
              </a:pPr>
              <a:t>21</a:t>
            </a:fld>
            <a:endParaRPr lang="ru-RU" dirty="0"/>
          </a:p>
        </p:txBody>
      </p:sp>
      <p:sp>
        <p:nvSpPr>
          <p:cNvPr id="10" name="Прямоугольник 9"/>
          <p:cNvSpPr/>
          <p:nvPr/>
        </p:nvSpPr>
        <p:spPr>
          <a:xfrm>
            <a:off x="181041" y="2697679"/>
            <a:ext cx="2807594" cy="1251625"/>
          </a:xfrm>
          <a:prstGeom prst="rect">
            <a:avLst/>
          </a:prstGeom>
        </p:spPr>
        <p:txBody>
          <a:bodyPr wrap="square">
            <a:spAutoFit/>
          </a:bodyPr>
          <a:lstStyle/>
          <a:p>
            <a:pPr lvl="0" algn="ctr">
              <a:spcBef>
                <a:spcPts val="432"/>
              </a:spcBef>
              <a:spcAft>
                <a:spcPts val="0"/>
              </a:spcAft>
            </a:pPr>
            <a:r>
              <a:rPr lang="uk-UA" b="1" dirty="0" smtClean="0">
                <a:solidFill>
                  <a:srgbClr val="000000"/>
                </a:solidFill>
                <a:latin typeface="Segoe Print" pitchFamily="2" charset="0"/>
                <a:cs typeface="+mn-cs"/>
              </a:rPr>
              <a:t>Прагнення робити щось значуще, </a:t>
            </a:r>
          </a:p>
          <a:p>
            <a:pPr lvl="0" algn="ctr">
              <a:spcBef>
                <a:spcPts val="432"/>
              </a:spcBef>
              <a:spcAft>
                <a:spcPts val="0"/>
              </a:spcAft>
            </a:pPr>
            <a:r>
              <a:rPr lang="uk-UA" b="1" dirty="0" smtClean="0">
                <a:solidFill>
                  <a:srgbClr val="000000"/>
                </a:solidFill>
                <a:latin typeface="Segoe Print" pitchFamily="2" charset="0"/>
                <a:cs typeface="+mn-cs"/>
              </a:rPr>
              <a:t>мати соціальне заохочення</a:t>
            </a:r>
            <a:endParaRPr lang="uk-UA" b="1" dirty="0">
              <a:solidFill>
                <a:prstClr val="black"/>
              </a:solidFill>
              <a:latin typeface="Segoe Print" pitchFamily="2" charset="0"/>
              <a:cs typeface="+mn-cs"/>
            </a:endParaRPr>
          </a:p>
        </p:txBody>
      </p:sp>
      <p:sp>
        <p:nvSpPr>
          <p:cNvPr id="11" name="Прямоугольник 10"/>
          <p:cNvSpPr/>
          <p:nvPr/>
        </p:nvSpPr>
        <p:spPr>
          <a:xfrm>
            <a:off x="6123709" y="2559179"/>
            <a:ext cx="3006436" cy="1528624"/>
          </a:xfrm>
          <a:prstGeom prst="rect">
            <a:avLst/>
          </a:prstGeom>
        </p:spPr>
        <p:txBody>
          <a:bodyPr wrap="square">
            <a:spAutoFit/>
          </a:bodyPr>
          <a:lstStyle/>
          <a:p>
            <a:pPr lvl="0" algn="ctr">
              <a:spcBef>
                <a:spcPts val="432"/>
              </a:spcBef>
              <a:spcAft>
                <a:spcPts val="0"/>
              </a:spcAft>
            </a:pPr>
            <a:r>
              <a:rPr lang="uk-UA" b="1" dirty="0" smtClean="0">
                <a:solidFill>
                  <a:srgbClr val="000000"/>
                </a:solidFill>
                <a:latin typeface="Segoe Print" pitchFamily="2" charset="0"/>
                <a:cs typeface="+mn-cs"/>
              </a:rPr>
              <a:t>Копіюються тільки зовнішні ознаки дорослості </a:t>
            </a:r>
          </a:p>
          <a:p>
            <a:pPr lvl="0" algn="ctr">
              <a:spcBef>
                <a:spcPts val="432"/>
              </a:spcBef>
              <a:spcAft>
                <a:spcPts val="0"/>
              </a:spcAft>
            </a:pPr>
            <a:r>
              <a:rPr lang="uk-UA" b="1" dirty="0" smtClean="0">
                <a:solidFill>
                  <a:srgbClr val="000000"/>
                </a:solidFill>
                <a:latin typeface="Segoe Print" pitchFamily="2" charset="0"/>
                <a:cs typeface="+mn-cs"/>
              </a:rPr>
              <a:t>(куріння,вживання алкоголю) </a:t>
            </a:r>
            <a:endParaRPr lang="uk-UA" b="1" dirty="0">
              <a:solidFill>
                <a:prstClr val="black"/>
              </a:solidFill>
              <a:latin typeface="Segoe Print" pitchFamily="2" charset="0"/>
              <a:cs typeface="+mn-cs"/>
            </a:endParaRPr>
          </a:p>
        </p:txBody>
      </p:sp>
      <p:sp>
        <p:nvSpPr>
          <p:cNvPr id="14" name="Прямоугольник 13"/>
          <p:cNvSpPr/>
          <p:nvPr/>
        </p:nvSpPr>
        <p:spPr>
          <a:xfrm>
            <a:off x="701704" y="1494242"/>
            <a:ext cx="3004561" cy="400110"/>
          </a:xfrm>
          <a:prstGeom prst="rect">
            <a:avLst/>
          </a:prstGeom>
        </p:spPr>
        <p:txBody>
          <a:bodyPr wrap="square">
            <a:spAutoFit/>
          </a:bodyPr>
          <a:lstStyle/>
          <a:p>
            <a:pPr lvl="0" algn="ctr">
              <a:spcBef>
                <a:spcPts val="408"/>
              </a:spcBef>
              <a:spcAft>
                <a:spcPts val="0"/>
              </a:spcAft>
            </a:pPr>
            <a:r>
              <a:rPr lang="uk-UA" sz="2000" b="1" dirty="0" smtClean="0">
                <a:solidFill>
                  <a:srgbClr val="FF0000"/>
                </a:solidFill>
                <a:latin typeface="Segoe Print" pitchFamily="2" charset="0"/>
                <a:cs typeface="+mn-cs"/>
              </a:rPr>
              <a:t>Позитивні прояви  </a:t>
            </a:r>
            <a:endParaRPr lang="uk-UA" sz="2000" dirty="0">
              <a:solidFill>
                <a:prstClr val="black"/>
              </a:solidFill>
              <a:latin typeface="Segoe Print" pitchFamily="2" charset="0"/>
              <a:cs typeface="+mn-cs"/>
            </a:endParaRPr>
          </a:p>
        </p:txBody>
      </p:sp>
      <p:sp>
        <p:nvSpPr>
          <p:cNvPr id="15" name="Прямоугольник 14"/>
          <p:cNvSpPr/>
          <p:nvPr/>
        </p:nvSpPr>
        <p:spPr>
          <a:xfrm>
            <a:off x="5756561" y="1526142"/>
            <a:ext cx="2819400" cy="400110"/>
          </a:xfrm>
          <a:prstGeom prst="rect">
            <a:avLst/>
          </a:prstGeom>
        </p:spPr>
        <p:txBody>
          <a:bodyPr wrap="square">
            <a:spAutoFit/>
          </a:bodyPr>
          <a:lstStyle/>
          <a:p>
            <a:pPr lvl="0" algn="ctr">
              <a:spcBef>
                <a:spcPts val="408"/>
              </a:spcBef>
              <a:spcAft>
                <a:spcPts val="0"/>
              </a:spcAft>
            </a:pPr>
            <a:r>
              <a:rPr lang="uk-UA" sz="2000" b="1" dirty="0" smtClean="0">
                <a:solidFill>
                  <a:srgbClr val="002060"/>
                </a:solidFill>
                <a:latin typeface="Segoe Print" pitchFamily="2" charset="0"/>
                <a:cs typeface="+mn-cs"/>
              </a:rPr>
              <a:t>Негативні прояви </a:t>
            </a:r>
            <a:endParaRPr lang="uk-UA" sz="2000" dirty="0">
              <a:solidFill>
                <a:srgbClr val="002060"/>
              </a:solidFill>
              <a:latin typeface="Segoe Print" pitchFamily="2" charset="0"/>
              <a:cs typeface="+mn-cs"/>
            </a:endParaRPr>
          </a:p>
        </p:txBody>
      </p:sp>
      <p:sp>
        <p:nvSpPr>
          <p:cNvPr id="17" name="Овал 16"/>
          <p:cNvSpPr/>
          <p:nvPr/>
        </p:nvSpPr>
        <p:spPr>
          <a:xfrm>
            <a:off x="1433947" y="89400"/>
            <a:ext cx="6449290" cy="454063"/>
          </a:xfrm>
          <a:prstGeom prst="ellipse">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3" name="Прямоугольник 12"/>
          <p:cNvSpPr/>
          <p:nvPr/>
        </p:nvSpPr>
        <p:spPr>
          <a:xfrm>
            <a:off x="2547283" y="139459"/>
            <a:ext cx="4322619" cy="353943"/>
          </a:xfrm>
          <a:prstGeom prst="rect">
            <a:avLst/>
          </a:prstGeom>
        </p:spPr>
        <p:txBody>
          <a:bodyPr wrap="square">
            <a:spAutoFit/>
          </a:bodyPr>
          <a:lstStyle/>
          <a:p>
            <a:pPr lvl="0" algn="ctr">
              <a:spcBef>
                <a:spcPts val="408"/>
              </a:spcBef>
              <a:spcAft>
                <a:spcPts val="0"/>
              </a:spcAft>
            </a:pPr>
            <a:r>
              <a:rPr lang="uk-UA" sz="1700" b="1" dirty="0" smtClean="0">
                <a:solidFill>
                  <a:srgbClr val="002060"/>
                </a:solidFill>
                <a:latin typeface="Verdana"/>
                <a:cs typeface="+mn-cs"/>
              </a:rPr>
              <a:t>Особливість, риса характеру </a:t>
            </a:r>
            <a:endParaRPr lang="uk-UA" dirty="0">
              <a:solidFill>
                <a:srgbClr val="002060"/>
              </a:solidFill>
              <a:latin typeface="Arial"/>
              <a:cs typeface="+mn-cs"/>
            </a:endParaRPr>
          </a:p>
        </p:txBody>
      </p:sp>
      <p:sp>
        <p:nvSpPr>
          <p:cNvPr id="20" name="Прямоугольник 19"/>
          <p:cNvSpPr/>
          <p:nvPr/>
        </p:nvSpPr>
        <p:spPr>
          <a:xfrm>
            <a:off x="3387438" y="4715819"/>
            <a:ext cx="2542307" cy="1200329"/>
          </a:xfrm>
          <a:prstGeom prst="rect">
            <a:avLst/>
          </a:prstGeom>
        </p:spPr>
        <p:txBody>
          <a:bodyPr wrap="square">
            <a:spAutoFit/>
          </a:bodyPr>
          <a:lstStyle/>
          <a:p>
            <a:pPr lvl="0" algn="ctr">
              <a:spcBef>
                <a:spcPts val="480"/>
              </a:spcBef>
              <a:spcAft>
                <a:spcPts val="0"/>
              </a:spcAft>
            </a:pPr>
            <a:r>
              <a:rPr lang="uk-UA" sz="2400" b="1" dirty="0" smtClean="0">
                <a:solidFill>
                  <a:schemeClr val="accent2">
                    <a:lumMod val="75000"/>
                  </a:schemeClr>
                </a:solidFill>
                <a:latin typeface="Segoe Print" pitchFamily="2" charset="0"/>
                <a:cs typeface="+mn-cs"/>
              </a:rPr>
              <a:t>2. Початок "ціннісного конфлікту"</a:t>
            </a:r>
            <a:endParaRPr lang="uk-UA" sz="2400" b="1" dirty="0">
              <a:solidFill>
                <a:schemeClr val="accent2">
                  <a:lumMod val="75000"/>
                </a:schemeClr>
              </a:solidFill>
              <a:latin typeface="Segoe Print" pitchFamily="2" charset="0"/>
              <a:cs typeface="+mn-cs"/>
            </a:endParaRPr>
          </a:p>
        </p:txBody>
      </p:sp>
      <p:sp>
        <p:nvSpPr>
          <p:cNvPr id="21" name="Прямоугольник 20"/>
          <p:cNvSpPr/>
          <p:nvPr/>
        </p:nvSpPr>
        <p:spPr>
          <a:xfrm>
            <a:off x="577013" y="5140036"/>
            <a:ext cx="2286000" cy="1200329"/>
          </a:xfrm>
          <a:prstGeom prst="rect">
            <a:avLst/>
          </a:prstGeom>
        </p:spPr>
        <p:txBody>
          <a:bodyPr>
            <a:spAutoFit/>
          </a:bodyPr>
          <a:lstStyle/>
          <a:p>
            <a:pPr lvl="0" algn="ctr">
              <a:spcBef>
                <a:spcPts val="432"/>
              </a:spcBef>
              <a:spcAft>
                <a:spcPts val="0"/>
              </a:spcAft>
            </a:pPr>
            <a:r>
              <a:rPr lang="uk-UA" b="1" dirty="0" smtClean="0">
                <a:solidFill>
                  <a:srgbClr val="000000"/>
                </a:solidFill>
                <a:latin typeface="Segoe Print" pitchFamily="2" charset="0"/>
                <a:cs typeface="+mn-cs"/>
              </a:rPr>
              <a:t>Відстоювання  особистого розуміння поглядів на світ. </a:t>
            </a:r>
            <a:endParaRPr lang="uk-UA" b="1" dirty="0">
              <a:solidFill>
                <a:prstClr val="black"/>
              </a:solidFill>
              <a:latin typeface="Segoe Print" pitchFamily="2" charset="0"/>
              <a:cs typeface="+mn-cs"/>
            </a:endParaRPr>
          </a:p>
        </p:txBody>
      </p:sp>
      <p:sp>
        <p:nvSpPr>
          <p:cNvPr id="22" name="Прямоугольник 21"/>
          <p:cNvSpPr/>
          <p:nvPr/>
        </p:nvSpPr>
        <p:spPr>
          <a:xfrm>
            <a:off x="6276106" y="5177484"/>
            <a:ext cx="2840182" cy="1528624"/>
          </a:xfrm>
          <a:prstGeom prst="rect">
            <a:avLst/>
          </a:prstGeom>
        </p:spPr>
        <p:txBody>
          <a:bodyPr wrap="square">
            <a:spAutoFit/>
          </a:bodyPr>
          <a:lstStyle/>
          <a:p>
            <a:pPr lvl="0" algn="ctr">
              <a:spcBef>
                <a:spcPts val="432"/>
              </a:spcBef>
              <a:spcAft>
                <a:spcPts val="0"/>
              </a:spcAft>
            </a:pPr>
            <a:r>
              <a:rPr lang="uk-UA" b="1" dirty="0" smtClean="0">
                <a:solidFill>
                  <a:srgbClr val="000000"/>
                </a:solidFill>
                <a:latin typeface="Segoe Print" pitchFamily="2" charset="0"/>
                <a:cs typeface="+mn-cs"/>
              </a:rPr>
              <a:t>Звинувачення дорослих у тому, </a:t>
            </a:r>
          </a:p>
          <a:p>
            <a:pPr lvl="0" algn="ctr">
              <a:spcBef>
                <a:spcPts val="432"/>
              </a:spcBef>
              <a:spcAft>
                <a:spcPts val="0"/>
              </a:spcAft>
            </a:pPr>
            <a:r>
              <a:rPr lang="uk-UA" b="1" dirty="0" smtClean="0">
                <a:solidFill>
                  <a:srgbClr val="000000"/>
                </a:solidFill>
                <a:latin typeface="Segoe Print" pitchFamily="2" charset="0"/>
                <a:cs typeface="+mn-cs"/>
              </a:rPr>
              <a:t>що вони самі не виконують норми, які встановили</a:t>
            </a:r>
            <a:endParaRPr lang="uk-UA" b="1" dirty="0">
              <a:solidFill>
                <a:prstClr val="black"/>
              </a:solidFill>
              <a:latin typeface="Segoe Print" pitchFamily="2" charset="0"/>
              <a:cs typeface="+mn-cs"/>
            </a:endParaRPr>
          </a:p>
        </p:txBody>
      </p:sp>
      <p:sp>
        <p:nvSpPr>
          <p:cNvPr id="9" name="Прямоугольник 8"/>
          <p:cNvSpPr/>
          <p:nvPr/>
        </p:nvSpPr>
        <p:spPr>
          <a:xfrm>
            <a:off x="3150093" y="2396744"/>
            <a:ext cx="2632367" cy="1251625"/>
          </a:xfrm>
          <a:prstGeom prst="rect">
            <a:avLst/>
          </a:prstGeom>
        </p:spPr>
        <p:txBody>
          <a:bodyPr wrap="square">
            <a:spAutoFit/>
          </a:bodyPr>
          <a:lstStyle/>
          <a:p>
            <a:pPr marL="457200" lvl="0" indent="-457200" algn="ctr">
              <a:spcBef>
                <a:spcPts val="432"/>
              </a:spcBef>
              <a:spcAft>
                <a:spcPts val="0"/>
              </a:spcAft>
              <a:buAutoNum type="arabicPeriod"/>
            </a:pPr>
            <a:r>
              <a:rPr lang="uk-UA" sz="2400" b="1" dirty="0" smtClean="0">
                <a:solidFill>
                  <a:schemeClr val="accent2">
                    <a:lumMod val="75000"/>
                  </a:schemeClr>
                </a:solidFill>
                <a:latin typeface="Segoe Print" pitchFamily="2" charset="0"/>
                <a:cs typeface="+mn-cs"/>
              </a:rPr>
              <a:t>З'являється </a:t>
            </a:r>
          </a:p>
          <a:p>
            <a:pPr lvl="0" algn="ctr">
              <a:spcBef>
                <a:spcPts val="432"/>
              </a:spcBef>
              <a:spcAft>
                <a:spcPts val="0"/>
              </a:spcAft>
            </a:pPr>
            <a:r>
              <a:rPr lang="uk-UA" sz="2400" b="1" dirty="0" smtClean="0">
                <a:solidFill>
                  <a:schemeClr val="accent2">
                    <a:lumMod val="75000"/>
                  </a:schemeClr>
                </a:solidFill>
                <a:latin typeface="Segoe Print" pitchFamily="2" charset="0"/>
                <a:cs typeface="+mn-cs"/>
              </a:rPr>
              <a:t>почуття дорослості </a:t>
            </a:r>
            <a:endParaRPr lang="uk-UA" sz="2400" b="1" dirty="0">
              <a:solidFill>
                <a:schemeClr val="accent2">
                  <a:lumMod val="75000"/>
                </a:schemeClr>
              </a:solidFill>
              <a:latin typeface="Segoe Print" pitchFamily="2" charset="0"/>
              <a:cs typeface="+mn-cs"/>
            </a:endParaRPr>
          </a:p>
        </p:txBody>
      </p:sp>
      <p:sp>
        <p:nvSpPr>
          <p:cNvPr id="25" name="Стрелка вправо с вырезом 24"/>
          <p:cNvSpPr/>
          <p:nvPr/>
        </p:nvSpPr>
        <p:spPr>
          <a:xfrm rot="5400000">
            <a:off x="3683483" y="1371633"/>
            <a:ext cx="1565588"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26" name="Стрелка вправо с вырезом 25"/>
          <p:cNvSpPr/>
          <p:nvPr/>
        </p:nvSpPr>
        <p:spPr>
          <a:xfrm rot="5400000">
            <a:off x="3902612" y="3918423"/>
            <a:ext cx="1127330"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cxnSp>
        <p:nvCxnSpPr>
          <p:cNvPr id="28" name="Прямая со стрелкой 27"/>
          <p:cNvCxnSpPr/>
          <p:nvPr/>
        </p:nvCxnSpPr>
        <p:spPr>
          <a:xfrm flipH="1">
            <a:off x="2701636" y="2858409"/>
            <a:ext cx="768926"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5367696" y="2767939"/>
            <a:ext cx="777731"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p:nvPr/>
        </p:nvCxnSpPr>
        <p:spPr>
          <a:xfrm flipH="1">
            <a:off x="2563091" y="5140036"/>
            <a:ext cx="949033" cy="623606"/>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p:cNvCxnSpPr/>
          <p:nvPr/>
        </p:nvCxnSpPr>
        <p:spPr>
          <a:xfrm>
            <a:off x="5589044" y="5073430"/>
            <a:ext cx="811756" cy="551712"/>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92218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Выноска-облако 18"/>
          <p:cNvSpPr/>
          <p:nvPr/>
        </p:nvSpPr>
        <p:spPr>
          <a:xfrm rot="10800000">
            <a:off x="5015344" y="1267061"/>
            <a:ext cx="3966801" cy="854474"/>
          </a:xfrm>
          <a:prstGeom prst="cloudCallout">
            <a:avLst>
              <a:gd name="adj1" fmla="val 52759"/>
              <a:gd name="adj2" fmla="val 123175"/>
            </a:avLst>
          </a:prstGeom>
          <a:solidFill>
            <a:schemeClr val="bg1">
              <a:lumMod val="75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8" name="Выноска-облако 17"/>
          <p:cNvSpPr/>
          <p:nvPr/>
        </p:nvSpPr>
        <p:spPr>
          <a:xfrm rot="10800000">
            <a:off x="110835" y="1267061"/>
            <a:ext cx="3920838" cy="852684"/>
          </a:xfrm>
          <a:prstGeom prst="cloudCallout">
            <a:avLst>
              <a:gd name="adj1" fmla="val -47630"/>
              <a:gd name="adj2" fmla="val 114780"/>
            </a:avLst>
          </a:prstGeom>
          <a:solidFill>
            <a:srgbClr val="FFCCFF"/>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7" name="Номер слайда 6"/>
          <p:cNvSpPr>
            <a:spLocks noGrp="1"/>
          </p:cNvSpPr>
          <p:nvPr>
            <p:ph type="sldNum" sz="quarter" idx="12"/>
          </p:nvPr>
        </p:nvSpPr>
        <p:spPr/>
        <p:txBody>
          <a:bodyPr/>
          <a:lstStyle/>
          <a:p>
            <a:pPr>
              <a:defRPr/>
            </a:pPr>
            <a:fld id="{F0A4E651-417F-40DB-AC3E-1DE0C2D0641E}" type="slidenum">
              <a:rPr lang="ru-RU" smtClean="0"/>
              <a:pPr>
                <a:defRPr/>
              </a:pPr>
              <a:t>22</a:t>
            </a:fld>
            <a:endParaRPr lang="ru-RU" dirty="0"/>
          </a:p>
        </p:txBody>
      </p:sp>
      <p:sp>
        <p:nvSpPr>
          <p:cNvPr id="17" name="Овал 16"/>
          <p:cNvSpPr/>
          <p:nvPr/>
        </p:nvSpPr>
        <p:spPr>
          <a:xfrm>
            <a:off x="1433947" y="89400"/>
            <a:ext cx="6449290" cy="454063"/>
          </a:xfrm>
          <a:prstGeom prst="ellipse">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25" name="Стрелка вправо с вырезом 24"/>
          <p:cNvSpPr/>
          <p:nvPr/>
        </p:nvSpPr>
        <p:spPr>
          <a:xfrm rot="5400000">
            <a:off x="3683483" y="1371633"/>
            <a:ext cx="1565588"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26" name="Стрелка вправо с вырезом 25"/>
          <p:cNvSpPr/>
          <p:nvPr/>
        </p:nvSpPr>
        <p:spPr>
          <a:xfrm rot="5400000">
            <a:off x="3902612" y="3918423"/>
            <a:ext cx="1127330"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cxnSp>
        <p:nvCxnSpPr>
          <p:cNvPr id="28" name="Прямая со стрелкой 27"/>
          <p:cNvCxnSpPr/>
          <p:nvPr/>
        </p:nvCxnSpPr>
        <p:spPr>
          <a:xfrm flipH="1">
            <a:off x="2676237" y="2796247"/>
            <a:ext cx="768926"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5918414" y="2735904"/>
            <a:ext cx="777731"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99290" y="2318588"/>
            <a:ext cx="2576947" cy="2031325"/>
          </a:xfrm>
          <a:prstGeom prst="rect">
            <a:avLst/>
          </a:prstGeom>
        </p:spPr>
        <p:txBody>
          <a:bodyPr wrap="square">
            <a:spAutoFit/>
          </a:bodyPr>
          <a:lstStyle/>
          <a:p>
            <a:pPr lvl="0" algn="ctr">
              <a:spcBef>
                <a:spcPts val="0"/>
              </a:spcBef>
              <a:spcAft>
                <a:spcPts val="0"/>
              </a:spcAft>
            </a:pPr>
            <a:r>
              <a:rPr lang="uk-UA" b="1" dirty="0" smtClean="0">
                <a:solidFill>
                  <a:srgbClr val="000000"/>
                </a:solidFill>
                <a:latin typeface="Segoe Print" pitchFamily="2" charset="0"/>
                <a:cs typeface="Times New Roman"/>
              </a:rPr>
              <a:t>Стають важливими цінності, які виходять за межі його життя (справедливість, свобода, любов). </a:t>
            </a:r>
            <a:endParaRPr lang="uk-UA" b="1" dirty="0">
              <a:solidFill>
                <a:prstClr val="black"/>
              </a:solidFill>
              <a:latin typeface="Segoe Print" pitchFamily="2" charset="0"/>
              <a:cs typeface="+mn-cs"/>
            </a:endParaRPr>
          </a:p>
        </p:txBody>
      </p:sp>
      <p:sp>
        <p:nvSpPr>
          <p:cNvPr id="4" name="Прямоугольник 3"/>
          <p:cNvSpPr/>
          <p:nvPr/>
        </p:nvSpPr>
        <p:spPr>
          <a:xfrm>
            <a:off x="290947" y="5288781"/>
            <a:ext cx="2286000" cy="1200329"/>
          </a:xfrm>
          <a:prstGeom prst="rect">
            <a:avLst/>
          </a:prstGeom>
        </p:spPr>
        <p:txBody>
          <a:bodyPr>
            <a:spAutoFit/>
          </a:bodyPr>
          <a:lstStyle/>
          <a:p>
            <a:pPr lvl="0" algn="ctr">
              <a:spcBef>
                <a:spcPts val="0"/>
              </a:spcBef>
              <a:spcAft>
                <a:spcPts val="0"/>
              </a:spcAft>
            </a:pPr>
            <a:r>
              <a:rPr lang="uk-UA" b="1" dirty="0" smtClean="0">
                <a:solidFill>
                  <a:srgbClr val="000000"/>
                </a:solidFill>
                <a:latin typeface="Segoe Print" pitchFamily="2" charset="0"/>
                <a:cs typeface="Times New Roman"/>
              </a:rPr>
              <a:t>Бажання перевірити рівність прав з дорослими</a:t>
            </a:r>
            <a:endParaRPr lang="uk-UA" b="1" dirty="0">
              <a:solidFill>
                <a:prstClr val="black"/>
              </a:solidFill>
              <a:latin typeface="Segoe Print" pitchFamily="2" charset="0"/>
              <a:cs typeface="+mn-cs"/>
            </a:endParaRPr>
          </a:p>
        </p:txBody>
      </p:sp>
      <p:sp>
        <p:nvSpPr>
          <p:cNvPr id="5" name="Прямоугольник 4"/>
          <p:cNvSpPr/>
          <p:nvPr/>
        </p:nvSpPr>
        <p:spPr>
          <a:xfrm>
            <a:off x="6696145" y="2486060"/>
            <a:ext cx="2286000" cy="1754326"/>
          </a:xfrm>
          <a:prstGeom prst="rect">
            <a:avLst/>
          </a:prstGeom>
        </p:spPr>
        <p:txBody>
          <a:bodyPr>
            <a:spAutoFit/>
          </a:bodyPr>
          <a:lstStyle/>
          <a:p>
            <a:pPr lvl="0" algn="ctr">
              <a:spcBef>
                <a:spcPts val="0"/>
              </a:spcBef>
              <a:spcAft>
                <a:spcPts val="0"/>
              </a:spcAft>
            </a:pPr>
            <a:r>
              <a:rPr lang="uk-UA" b="1" dirty="0" smtClean="0">
                <a:solidFill>
                  <a:srgbClr val="000000"/>
                </a:solidFill>
                <a:latin typeface="Segoe Print" pitchFamily="2" charset="0"/>
                <a:cs typeface="Times New Roman"/>
              </a:rPr>
              <a:t>Йому важливіше говорити про цінності, принципах, ніж перетворювати їх у життя</a:t>
            </a:r>
            <a:r>
              <a:rPr lang="uk-UA" sz="1500" dirty="0" smtClean="0">
                <a:solidFill>
                  <a:srgbClr val="000000"/>
                </a:solidFill>
                <a:latin typeface="Trebuchet MS"/>
                <a:cs typeface="Times New Roman"/>
              </a:rPr>
              <a:t>. </a:t>
            </a:r>
            <a:endParaRPr lang="uk-UA" dirty="0">
              <a:solidFill>
                <a:prstClr val="black"/>
              </a:solidFill>
              <a:latin typeface="Arial"/>
              <a:cs typeface="+mn-cs"/>
            </a:endParaRPr>
          </a:p>
        </p:txBody>
      </p:sp>
      <p:sp>
        <p:nvSpPr>
          <p:cNvPr id="6" name="Прямоугольник 5"/>
          <p:cNvSpPr/>
          <p:nvPr/>
        </p:nvSpPr>
        <p:spPr>
          <a:xfrm>
            <a:off x="6575228" y="5546754"/>
            <a:ext cx="2286000" cy="1200329"/>
          </a:xfrm>
          <a:prstGeom prst="rect">
            <a:avLst/>
          </a:prstGeom>
        </p:spPr>
        <p:txBody>
          <a:bodyPr>
            <a:spAutoFit/>
          </a:bodyPr>
          <a:lstStyle/>
          <a:p>
            <a:pPr lvl="0" algn="ctr">
              <a:spcBef>
                <a:spcPts val="0"/>
              </a:spcBef>
              <a:spcAft>
                <a:spcPts val="0"/>
              </a:spcAft>
            </a:pPr>
            <a:r>
              <a:rPr lang="uk-UA" b="1" dirty="0" smtClean="0">
                <a:solidFill>
                  <a:srgbClr val="000000"/>
                </a:solidFill>
                <a:latin typeface="Segoe Print" pitchFamily="2" charset="0"/>
                <a:cs typeface="Times New Roman"/>
              </a:rPr>
              <a:t>Розширення своїх прав та обмеження своїх обов'язків</a:t>
            </a:r>
            <a:endParaRPr lang="uk-UA" b="1" dirty="0">
              <a:solidFill>
                <a:prstClr val="black"/>
              </a:solidFill>
              <a:latin typeface="Segoe Print" pitchFamily="2" charset="0"/>
              <a:cs typeface="+mn-cs"/>
            </a:endParaRPr>
          </a:p>
        </p:txBody>
      </p:sp>
      <p:sp>
        <p:nvSpPr>
          <p:cNvPr id="8" name="Прямоугольник 7"/>
          <p:cNvSpPr/>
          <p:nvPr/>
        </p:nvSpPr>
        <p:spPr>
          <a:xfrm>
            <a:off x="2912916" y="4802964"/>
            <a:ext cx="3170319" cy="1200329"/>
          </a:xfrm>
          <a:prstGeom prst="rect">
            <a:avLst/>
          </a:prstGeom>
        </p:spPr>
        <p:txBody>
          <a:bodyPr wrap="square">
            <a:spAutoFit/>
          </a:bodyPr>
          <a:lstStyle/>
          <a:p>
            <a:pPr algn="ctr">
              <a:spcBef>
                <a:spcPts val="0"/>
              </a:spcBef>
              <a:spcAft>
                <a:spcPts val="0"/>
              </a:spcAft>
            </a:pPr>
            <a:r>
              <a:rPr lang="uk-UA" sz="2400" b="1" dirty="0" smtClean="0">
                <a:solidFill>
                  <a:schemeClr val="accent2">
                    <a:lumMod val="75000"/>
                  </a:schemeClr>
                </a:solidFill>
                <a:latin typeface="Segoe Print" pitchFamily="2" charset="0"/>
                <a:cs typeface="Times New Roman"/>
              </a:rPr>
              <a:t>4. Споживацьке</a:t>
            </a:r>
            <a:endParaRPr lang="uk-UA" sz="2400" b="1" dirty="0">
              <a:solidFill>
                <a:schemeClr val="accent2">
                  <a:lumMod val="75000"/>
                </a:schemeClr>
              </a:solidFill>
              <a:latin typeface="Segoe Print" pitchFamily="2" charset="0"/>
              <a:cs typeface="Times New Roman"/>
            </a:endParaRPr>
          </a:p>
          <a:p>
            <a:pPr lvl="0" algn="ctr">
              <a:spcBef>
                <a:spcPts val="0"/>
              </a:spcBef>
              <a:spcAft>
                <a:spcPts val="0"/>
              </a:spcAft>
            </a:pPr>
            <a:r>
              <a:rPr lang="uk-UA" sz="2400" b="1" dirty="0" smtClean="0">
                <a:solidFill>
                  <a:schemeClr val="accent2">
                    <a:lumMod val="75000"/>
                  </a:schemeClr>
                </a:solidFill>
                <a:latin typeface="Segoe Print" pitchFamily="2" charset="0"/>
                <a:cs typeface="Times New Roman"/>
              </a:rPr>
              <a:t>відношення</a:t>
            </a:r>
          </a:p>
          <a:p>
            <a:pPr lvl="0" algn="ctr">
              <a:spcBef>
                <a:spcPts val="0"/>
              </a:spcBef>
              <a:spcAft>
                <a:spcPts val="0"/>
              </a:spcAft>
            </a:pPr>
            <a:r>
              <a:rPr lang="uk-UA" sz="2400" b="1" dirty="0" smtClean="0">
                <a:solidFill>
                  <a:schemeClr val="accent2">
                    <a:lumMod val="75000"/>
                  </a:schemeClr>
                </a:solidFill>
                <a:latin typeface="Segoe Print" pitchFamily="2" charset="0"/>
                <a:cs typeface="Times New Roman"/>
              </a:rPr>
              <a:t>до дорослих </a:t>
            </a:r>
            <a:endParaRPr lang="uk-UA" sz="2400" b="1" dirty="0">
              <a:solidFill>
                <a:schemeClr val="accent2">
                  <a:lumMod val="75000"/>
                </a:schemeClr>
              </a:solidFill>
              <a:latin typeface="Segoe Print" pitchFamily="2" charset="0"/>
              <a:cs typeface="+mn-cs"/>
            </a:endParaRPr>
          </a:p>
        </p:txBody>
      </p:sp>
      <p:sp>
        <p:nvSpPr>
          <p:cNvPr id="16" name="Прямоугольник 15"/>
          <p:cNvSpPr/>
          <p:nvPr/>
        </p:nvSpPr>
        <p:spPr>
          <a:xfrm>
            <a:off x="3221180" y="2318588"/>
            <a:ext cx="2993826" cy="1200329"/>
          </a:xfrm>
          <a:prstGeom prst="rect">
            <a:avLst/>
          </a:prstGeom>
        </p:spPr>
        <p:txBody>
          <a:bodyPr wrap="square">
            <a:spAutoFit/>
          </a:bodyPr>
          <a:lstStyle/>
          <a:p>
            <a:pPr lvl="0" algn="ctr">
              <a:spcBef>
                <a:spcPts val="0"/>
              </a:spcBef>
              <a:spcAft>
                <a:spcPts val="0"/>
              </a:spcAft>
            </a:pPr>
            <a:r>
              <a:rPr lang="uk-UA" sz="2400" b="1" dirty="0" smtClean="0">
                <a:solidFill>
                  <a:schemeClr val="accent2">
                    <a:lumMod val="75000"/>
                  </a:schemeClr>
                </a:solidFill>
                <a:latin typeface="Segoe Print" pitchFamily="2" charset="0"/>
                <a:cs typeface="Times New Roman"/>
              </a:rPr>
              <a:t>3. Новий період </a:t>
            </a:r>
          </a:p>
          <a:p>
            <a:pPr lvl="0" algn="ctr">
              <a:spcBef>
                <a:spcPts val="0"/>
              </a:spcBef>
              <a:spcAft>
                <a:spcPts val="0"/>
              </a:spcAft>
            </a:pPr>
            <a:r>
              <a:rPr lang="uk-UA" sz="2400" b="1" dirty="0" smtClean="0">
                <a:solidFill>
                  <a:schemeClr val="accent2">
                    <a:lumMod val="75000"/>
                  </a:schemeClr>
                </a:solidFill>
                <a:latin typeface="Segoe Print" pitchFamily="2" charset="0"/>
                <a:cs typeface="Times New Roman"/>
              </a:rPr>
              <a:t>у </a:t>
            </a:r>
            <a:r>
              <a:rPr lang="uk-UA" sz="2400" b="1" dirty="0" smtClean="0">
                <a:solidFill>
                  <a:schemeClr val="accent2">
                    <a:lumMod val="75000"/>
                  </a:schemeClr>
                </a:solidFill>
                <a:latin typeface="Segoe Print" pitchFamily="2" charset="0"/>
                <a:cs typeface="Times New Roman"/>
              </a:rPr>
              <a:t>моральному розвитку </a:t>
            </a:r>
            <a:endParaRPr lang="uk-UA" sz="2400" b="1" dirty="0">
              <a:solidFill>
                <a:schemeClr val="accent2">
                  <a:lumMod val="75000"/>
                </a:schemeClr>
              </a:solidFill>
              <a:latin typeface="Segoe Print" pitchFamily="2" charset="0"/>
            </a:endParaRPr>
          </a:p>
        </p:txBody>
      </p:sp>
      <p:cxnSp>
        <p:nvCxnSpPr>
          <p:cNvPr id="9" name="Прямая со стрелкой 8"/>
          <p:cNvCxnSpPr/>
          <p:nvPr/>
        </p:nvCxnSpPr>
        <p:spPr>
          <a:xfrm>
            <a:off x="5470325" y="5241191"/>
            <a:ext cx="1225820" cy="457200"/>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flipH="1">
            <a:off x="2313710" y="5288781"/>
            <a:ext cx="1198414" cy="276287"/>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2547283" y="139459"/>
            <a:ext cx="4322619" cy="353943"/>
          </a:xfrm>
          <a:prstGeom prst="rect">
            <a:avLst/>
          </a:prstGeom>
        </p:spPr>
        <p:txBody>
          <a:bodyPr wrap="square">
            <a:spAutoFit/>
          </a:bodyPr>
          <a:lstStyle/>
          <a:p>
            <a:pPr lvl="0" algn="ctr">
              <a:spcBef>
                <a:spcPts val="408"/>
              </a:spcBef>
              <a:spcAft>
                <a:spcPts val="0"/>
              </a:spcAft>
            </a:pPr>
            <a:r>
              <a:rPr lang="uk-UA" sz="1700" b="1" dirty="0" smtClean="0">
                <a:solidFill>
                  <a:srgbClr val="002060"/>
                </a:solidFill>
                <a:latin typeface="Verdana"/>
                <a:cs typeface="+mn-cs"/>
              </a:rPr>
              <a:t>Особливість, риса характеру </a:t>
            </a:r>
            <a:endParaRPr lang="uk-UA" dirty="0">
              <a:solidFill>
                <a:srgbClr val="002060"/>
              </a:solidFill>
              <a:latin typeface="Arial"/>
              <a:cs typeface="+mn-cs"/>
            </a:endParaRPr>
          </a:p>
        </p:txBody>
      </p:sp>
      <p:sp>
        <p:nvSpPr>
          <p:cNvPr id="22" name="Прямоугольник 21"/>
          <p:cNvSpPr/>
          <p:nvPr/>
        </p:nvSpPr>
        <p:spPr>
          <a:xfrm>
            <a:off x="701704" y="1494242"/>
            <a:ext cx="3004561" cy="400110"/>
          </a:xfrm>
          <a:prstGeom prst="rect">
            <a:avLst/>
          </a:prstGeom>
        </p:spPr>
        <p:txBody>
          <a:bodyPr wrap="square">
            <a:spAutoFit/>
          </a:bodyPr>
          <a:lstStyle/>
          <a:p>
            <a:pPr lvl="0" algn="ctr">
              <a:spcBef>
                <a:spcPts val="408"/>
              </a:spcBef>
              <a:spcAft>
                <a:spcPts val="0"/>
              </a:spcAft>
            </a:pPr>
            <a:r>
              <a:rPr lang="uk-UA" sz="2000" b="1" dirty="0" smtClean="0">
                <a:solidFill>
                  <a:srgbClr val="FF0000"/>
                </a:solidFill>
                <a:latin typeface="Segoe Print" pitchFamily="2" charset="0"/>
                <a:cs typeface="+mn-cs"/>
              </a:rPr>
              <a:t>Позитивні прояви  </a:t>
            </a:r>
            <a:endParaRPr lang="uk-UA" sz="2000" dirty="0">
              <a:solidFill>
                <a:prstClr val="black"/>
              </a:solidFill>
              <a:latin typeface="Segoe Print" pitchFamily="2" charset="0"/>
              <a:cs typeface="+mn-cs"/>
            </a:endParaRPr>
          </a:p>
        </p:txBody>
      </p:sp>
      <p:sp>
        <p:nvSpPr>
          <p:cNvPr id="23" name="Прямоугольник 22"/>
          <p:cNvSpPr/>
          <p:nvPr/>
        </p:nvSpPr>
        <p:spPr>
          <a:xfrm>
            <a:off x="5756561" y="1526142"/>
            <a:ext cx="2819400" cy="400110"/>
          </a:xfrm>
          <a:prstGeom prst="rect">
            <a:avLst/>
          </a:prstGeom>
        </p:spPr>
        <p:txBody>
          <a:bodyPr wrap="square">
            <a:spAutoFit/>
          </a:bodyPr>
          <a:lstStyle/>
          <a:p>
            <a:pPr lvl="0" algn="ctr">
              <a:spcBef>
                <a:spcPts val="408"/>
              </a:spcBef>
              <a:spcAft>
                <a:spcPts val="0"/>
              </a:spcAft>
            </a:pPr>
            <a:r>
              <a:rPr lang="uk-UA" sz="2000" b="1" dirty="0" smtClean="0">
                <a:solidFill>
                  <a:srgbClr val="002060"/>
                </a:solidFill>
                <a:latin typeface="Segoe Print" pitchFamily="2" charset="0"/>
                <a:cs typeface="+mn-cs"/>
              </a:rPr>
              <a:t>Негативні прояви </a:t>
            </a:r>
            <a:endParaRPr lang="uk-UA" sz="2000" dirty="0">
              <a:solidFill>
                <a:srgbClr val="002060"/>
              </a:solidFill>
              <a:latin typeface="Segoe Print" pitchFamily="2" charset="0"/>
              <a:cs typeface="+mn-cs"/>
            </a:endParaRPr>
          </a:p>
        </p:txBody>
      </p:sp>
    </p:spTree>
    <p:extLst>
      <p:ext uri="{BB962C8B-B14F-4D97-AF65-F5344CB8AC3E}">
        <p14:creationId xmlns:p14="http://schemas.microsoft.com/office/powerpoint/2010/main" val="6889872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Выноска-облако 18"/>
          <p:cNvSpPr/>
          <p:nvPr/>
        </p:nvSpPr>
        <p:spPr>
          <a:xfrm rot="10800000">
            <a:off x="5015344" y="1267061"/>
            <a:ext cx="3966801" cy="854474"/>
          </a:xfrm>
          <a:prstGeom prst="cloudCallout">
            <a:avLst>
              <a:gd name="adj1" fmla="val 52759"/>
              <a:gd name="adj2" fmla="val 123175"/>
            </a:avLst>
          </a:prstGeom>
          <a:solidFill>
            <a:schemeClr val="bg1">
              <a:lumMod val="75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8" name="Выноска-облако 17"/>
          <p:cNvSpPr/>
          <p:nvPr/>
        </p:nvSpPr>
        <p:spPr>
          <a:xfrm rot="10800000">
            <a:off x="110835" y="1267061"/>
            <a:ext cx="3920838" cy="852684"/>
          </a:xfrm>
          <a:prstGeom prst="cloudCallout">
            <a:avLst>
              <a:gd name="adj1" fmla="val -47630"/>
              <a:gd name="adj2" fmla="val 114780"/>
            </a:avLst>
          </a:prstGeom>
          <a:solidFill>
            <a:srgbClr val="FFCCFF"/>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7" name="Номер слайда 6"/>
          <p:cNvSpPr>
            <a:spLocks noGrp="1"/>
          </p:cNvSpPr>
          <p:nvPr>
            <p:ph type="sldNum" sz="quarter" idx="12"/>
          </p:nvPr>
        </p:nvSpPr>
        <p:spPr/>
        <p:txBody>
          <a:bodyPr/>
          <a:lstStyle/>
          <a:p>
            <a:pPr>
              <a:defRPr/>
            </a:pPr>
            <a:fld id="{F0A4E651-417F-40DB-AC3E-1DE0C2D0641E}" type="slidenum">
              <a:rPr lang="ru-RU" smtClean="0"/>
              <a:pPr>
                <a:defRPr/>
              </a:pPr>
              <a:t>23</a:t>
            </a:fld>
            <a:endParaRPr lang="ru-RU" dirty="0"/>
          </a:p>
        </p:txBody>
      </p:sp>
      <p:sp>
        <p:nvSpPr>
          <p:cNvPr id="17" name="Овал 16"/>
          <p:cNvSpPr/>
          <p:nvPr/>
        </p:nvSpPr>
        <p:spPr>
          <a:xfrm>
            <a:off x="1433947" y="89400"/>
            <a:ext cx="6449290" cy="454063"/>
          </a:xfrm>
          <a:prstGeom prst="ellipse">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20" name="Прямоугольник 19"/>
          <p:cNvSpPr/>
          <p:nvPr/>
        </p:nvSpPr>
        <p:spPr>
          <a:xfrm>
            <a:off x="3192206" y="4715817"/>
            <a:ext cx="3477493" cy="1264449"/>
          </a:xfrm>
          <a:prstGeom prst="rect">
            <a:avLst/>
          </a:prstGeom>
        </p:spPr>
        <p:txBody>
          <a:bodyPr wrap="square">
            <a:spAutoFit/>
          </a:bodyPr>
          <a:lstStyle/>
          <a:p>
            <a:pPr lvl="0" algn="ctr">
              <a:spcBef>
                <a:spcPts val="480"/>
              </a:spcBef>
              <a:spcAft>
                <a:spcPts val="0"/>
              </a:spcAft>
            </a:pPr>
            <a:r>
              <a:rPr lang="uk-UA" sz="2400" b="1" dirty="0" smtClean="0">
                <a:solidFill>
                  <a:schemeClr val="accent2">
                    <a:lumMod val="75000"/>
                  </a:schemeClr>
                </a:solidFill>
                <a:latin typeface="Segoe Print" pitchFamily="2" charset="0"/>
                <a:cs typeface="+mn-cs"/>
              </a:rPr>
              <a:t>6. Недостатній досвід </a:t>
            </a:r>
          </a:p>
          <a:p>
            <a:pPr lvl="0" algn="ctr">
              <a:spcBef>
                <a:spcPts val="480"/>
              </a:spcBef>
              <a:spcAft>
                <a:spcPts val="0"/>
              </a:spcAft>
            </a:pPr>
            <a:r>
              <a:rPr lang="uk-UA" sz="2400" b="1" dirty="0" smtClean="0">
                <a:solidFill>
                  <a:schemeClr val="accent2">
                    <a:lumMod val="75000"/>
                  </a:schemeClr>
                </a:solidFill>
                <a:latin typeface="Segoe Print" pitchFamily="2" charset="0"/>
                <a:cs typeface="+mn-cs"/>
              </a:rPr>
              <a:t>спілкування</a:t>
            </a:r>
            <a:endParaRPr lang="uk-UA" sz="2400" b="1" dirty="0">
              <a:solidFill>
                <a:schemeClr val="accent2">
                  <a:lumMod val="75000"/>
                </a:schemeClr>
              </a:solidFill>
              <a:latin typeface="Segoe Print" pitchFamily="2" charset="0"/>
              <a:cs typeface="+mn-cs"/>
            </a:endParaRPr>
          </a:p>
        </p:txBody>
      </p:sp>
      <p:sp>
        <p:nvSpPr>
          <p:cNvPr id="9" name="Прямоугольник 8"/>
          <p:cNvSpPr/>
          <p:nvPr/>
        </p:nvSpPr>
        <p:spPr>
          <a:xfrm>
            <a:off x="3303044" y="2398095"/>
            <a:ext cx="2286000" cy="1302921"/>
          </a:xfrm>
          <a:prstGeom prst="rect">
            <a:avLst/>
          </a:prstGeom>
        </p:spPr>
        <p:txBody>
          <a:bodyPr>
            <a:spAutoFit/>
          </a:bodyPr>
          <a:lstStyle/>
          <a:p>
            <a:pPr lvl="0" algn="ctr">
              <a:spcBef>
                <a:spcPts val="432"/>
              </a:spcBef>
              <a:spcAft>
                <a:spcPts val="0"/>
              </a:spcAft>
            </a:pPr>
            <a:r>
              <a:rPr lang="ru-RU" sz="2400" b="1" dirty="0">
                <a:solidFill>
                  <a:schemeClr val="accent2">
                    <a:lumMod val="75000"/>
                  </a:schemeClr>
                </a:solidFill>
                <a:latin typeface="Segoe Print" pitchFamily="2" charset="0"/>
                <a:cs typeface="+mn-cs"/>
              </a:rPr>
              <a:t>5</a:t>
            </a:r>
            <a:r>
              <a:rPr lang="ru-RU" sz="2400" b="1" dirty="0" smtClean="0">
                <a:solidFill>
                  <a:schemeClr val="accent2">
                    <a:lumMod val="75000"/>
                  </a:schemeClr>
                </a:solidFill>
                <a:latin typeface="Segoe Print" pitchFamily="2" charset="0"/>
                <a:cs typeface="+mn-cs"/>
              </a:rPr>
              <a:t>. «Право</a:t>
            </a:r>
          </a:p>
          <a:p>
            <a:pPr lvl="0" algn="ctr">
              <a:spcBef>
                <a:spcPts val="432"/>
              </a:spcBef>
              <a:spcAft>
                <a:spcPts val="0"/>
              </a:spcAft>
            </a:pPr>
            <a:r>
              <a:rPr lang="ru-RU" sz="2400" b="1" dirty="0">
                <a:solidFill>
                  <a:schemeClr val="accent2">
                    <a:lumMod val="75000"/>
                  </a:schemeClr>
                </a:solidFill>
                <a:latin typeface="Segoe Print" pitchFamily="2" charset="0"/>
                <a:cs typeface="+mn-cs"/>
              </a:rPr>
              <a:t>н</a:t>
            </a:r>
            <a:r>
              <a:rPr lang="ru-RU" sz="2400" b="1" dirty="0" smtClean="0">
                <a:solidFill>
                  <a:schemeClr val="accent2">
                    <a:lumMod val="75000"/>
                  </a:schemeClr>
                </a:solidFill>
                <a:latin typeface="Segoe Print" pitchFamily="2" charset="0"/>
                <a:cs typeface="+mn-cs"/>
              </a:rPr>
              <a:t>а</a:t>
            </a:r>
          </a:p>
          <a:p>
            <a:pPr lvl="0" algn="ctr">
              <a:spcBef>
                <a:spcPts val="432"/>
              </a:spcBef>
              <a:spcAft>
                <a:spcPts val="0"/>
              </a:spcAft>
            </a:pPr>
            <a:r>
              <a:rPr lang="uk-UA" sz="2400" b="1" dirty="0" smtClean="0">
                <a:solidFill>
                  <a:schemeClr val="accent2">
                    <a:lumMod val="75000"/>
                  </a:schemeClr>
                </a:solidFill>
                <a:latin typeface="Segoe Print" pitchFamily="2" charset="0"/>
                <a:cs typeface="+mn-cs"/>
              </a:rPr>
              <a:t>батьків</a:t>
            </a:r>
            <a:r>
              <a:rPr lang="ru-RU" sz="2400" b="1" dirty="0" smtClean="0">
                <a:solidFill>
                  <a:schemeClr val="accent2">
                    <a:lumMod val="75000"/>
                  </a:schemeClr>
                </a:solidFill>
                <a:latin typeface="Segoe Print" pitchFamily="2" charset="0"/>
                <a:cs typeface="+mn-cs"/>
              </a:rPr>
              <a:t>»</a:t>
            </a:r>
            <a:endParaRPr lang="ru-RU" sz="2400" b="1" dirty="0">
              <a:solidFill>
                <a:schemeClr val="accent2">
                  <a:lumMod val="75000"/>
                </a:schemeClr>
              </a:solidFill>
              <a:latin typeface="Segoe Print" pitchFamily="2" charset="0"/>
              <a:cs typeface="+mn-cs"/>
            </a:endParaRPr>
          </a:p>
        </p:txBody>
      </p:sp>
      <p:sp>
        <p:nvSpPr>
          <p:cNvPr id="25" name="Стрелка вправо с вырезом 24"/>
          <p:cNvSpPr/>
          <p:nvPr/>
        </p:nvSpPr>
        <p:spPr>
          <a:xfrm rot="5400000">
            <a:off x="3683483" y="1371633"/>
            <a:ext cx="1565588"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26" name="Стрелка вправо с вырезом 25"/>
          <p:cNvSpPr/>
          <p:nvPr/>
        </p:nvSpPr>
        <p:spPr>
          <a:xfrm rot="5400000">
            <a:off x="3902612" y="3918423"/>
            <a:ext cx="1127330"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cxnSp>
        <p:nvCxnSpPr>
          <p:cNvPr id="28" name="Прямая со стрелкой 27"/>
          <p:cNvCxnSpPr/>
          <p:nvPr/>
        </p:nvCxnSpPr>
        <p:spPr>
          <a:xfrm flipH="1">
            <a:off x="2701636" y="2858409"/>
            <a:ext cx="768926"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5367696" y="2767939"/>
            <a:ext cx="777731"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p:cNvCxnSpPr/>
          <p:nvPr/>
        </p:nvCxnSpPr>
        <p:spPr>
          <a:xfrm>
            <a:off x="5739549" y="5203561"/>
            <a:ext cx="966051" cy="43523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6288809" y="2439980"/>
            <a:ext cx="2693336" cy="1805623"/>
          </a:xfrm>
          <a:prstGeom prst="rect">
            <a:avLst/>
          </a:prstGeom>
        </p:spPr>
        <p:txBody>
          <a:bodyPr wrap="square">
            <a:spAutoFit/>
          </a:bodyPr>
          <a:lstStyle/>
          <a:p>
            <a:pPr lvl="0" algn="ctr">
              <a:spcBef>
                <a:spcPts val="408"/>
              </a:spcBef>
              <a:spcAft>
                <a:spcPts val="0"/>
              </a:spcAft>
            </a:pPr>
            <a:r>
              <a:rPr lang="uk-UA" b="1" dirty="0" smtClean="0">
                <a:solidFill>
                  <a:srgbClr val="000000"/>
                </a:solidFill>
                <a:latin typeface="Segoe Print" pitchFamily="2" charset="0"/>
                <a:cs typeface="+mn-cs"/>
              </a:rPr>
              <a:t>Стають вередливими,</a:t>
            </a:r>
          </a:p>
          <a:p>
            <a:pPr lvl="0" algn="ctr">
              <a:spcBef>
                <a:spcPts val="408"/>
              </a:spcBef>
              <a:spcAft>
                <a:spcPts val="0"/>
              </a:spcAft>
            </a:pPr>
            <a:r>
              <a:rPr lang="uk-UA" b="1" dirty="0" smtClean="0">
                <a:solidFill>
                  <a:srgbClr val="000000"/>
                </a:solidFill>
                <a:latin typeface="Segoe Print" pitchFamily="2" charset="0"/>
                <a:cs typeface="+mn-cs"/>
              </a:rPr>
              <a:t>вимогливими, хочуть нових проявів батьківської любові. </a:t>
            </a:r>
            <a:endParaRPr lang="uk-UA" b="1" dirty="0">
              <a:solidFill>
                <a:prstClr val="black"/>
              </a:solidFill>
              <a:latin typeface="Segoe Print" pitchFamily="2" charset="0"/>
              <a:cs typeface="+mn-cs"/>
            </a:endParaRPr>
          </a:p>
        </p:txBody>
      </p:sp>
      <p:sp>
        <p:nvSpPr>
          <p:cNvPr id="4" name="Прямоугольник 3"/>
          <p:cNvSpPr/>
          <p:nvPr/>
        </p:nvSpPr>
        <p:spPr>
          <a:xfrm>
            <a:off x="6599164" y="4878110"/>
            <a:ext cx="2286000" cy="1754326"/>
          </a:xfrm>
          <a:prstGeom prst="rect">
            <a:avLst/>
          </a:prstGeom>
        </p:spPr>
        <p:txBody>
          <a:bodyPr>
            <a:spAutoFit/>
          </a:bodyPr>
          <a:lstStyle/>
          <a:p>
            <a:pPr lvl="0" algn="ctr">
              <a:spcBef>
                <a:spcPts val="408"/>
              </a:spcBef>
              <a:spcAft>
                <a:spcPts val="0"/>
              </a:spcAft>
            </a:pPr>
            <a:r>
              <a:rPr lang="uk-UA" b="1" dirty="0" smtClean="0">
                <a:solidFill>
                  <a:srgbClr val="000000"/>
                </a:solidFill>
                <a:latin typeface="Segoe Print" pitchFamily="2" charset="0"/>
                <a:cs typeface="+mn-cs"/>
              </a:rPr>
              <a:t>Брехня, агресія, замкнутість, викликані неможливістю пояснити свою поведінку</a:t>
            </a:r>
            <a:endParaRPr lang="uk-UA" b="1" dirty="0">
              <a:solidFill>
                <a:prstClr val="black"/>
              </a:solidFill>
              <a:latin typeface="Segoe Print" pitchFamily="2" charset="0"/>
              <a:cs typeface="+mn-cs"/>
            </a:endParaRPr>
          </a:p>
        </p:txBody>
      </p:sp>
      <p:sp>
        <p:nvSpPr>
          <p:cNvPr id="5" name="Прямоугольник 4"/>
          <p:cNvSpPr/>
          <p:nvPr/>
        </p:nvSpPr>
        <p:spPr>
          <a:xfrm>
            <a:off x="290947" y="2503253"/>
            <a:ext cx="2286000" cy="1200329"/>
          </a:xfrm>
          <a:prstGeom prst="rect">
            <a:avLst/>
          </a:prstGeom>
        </p:spPr>
        <p:txBody>
          <a:bodyPr>
            <a:spAutoFit/>
          </a:bodyPr>
          <a:lstStyle/>
          <a:p>
            <a:pPr algn="ctr"/>
            <a:r>
              <a:rPr lang="uk-UA" b="1" dirty="0" smtClean="0">
                <a:solidFill>
                  <a:srgbClr val="000000"/>
                </a:solidFill>
                <a:latin typeface="Segoe Print" pitchFamily="2" charset="0"/>
                <a:cs typeface="+mn-cs"/>
              </a:rPr>
              <a:t>Хочуть отримати підтвердження любові до себе</a:t>
            </a:r>
            <a:endParaRPr lang="uk-UA" b="1" dirty="0">
              <a:latin typeface="Segoe Print" pitchFamily="2" charset="0"/>
            </a:endParaRPr>
          </a:p>
        </p:txBody>
      </p:sp>
      <p:sp>
        <p:nvSpPr>
          <p:cNvPr id="21" name="Прямоугольник 20"/>
          <p:cNvSpPr/>
          <p:nvPr/>
        </p:nvSpPr>
        <p:spPr>
          <a:xfrm>
            <a:off x="2547283" y="139459"/>
            <a:ext cx="4322619" cy="353943"/>
          </a:xfrm>
          <a:prstGeom prst="rect">
            <a:avLst/>
          </a:prstGeom>
        </p:spPr>
        <p:txBody>
          <a:bodyPr wrap="square">
            <a:spAutoFit/>
          </a:bodyPr>
          <a:lstStyle/>
          <a:p>
            <a:pPr lvl="0" algn="ctr">
              <a:spcBef>
                <a:spcPts val="408"/>
              </a:spcBef>
              <a:spcAft>
                <a:spcPts val="0"/>
              </a:spcAft>
            </a:pPr>
            <a:r>
              <a:rPr lang="uk-UA" sz="1700" b="1" dirty="0" smtClean="0">
                <a:solidFill>
                  <a:srgbClr val="002060"/>
                </a:solidFill>
                <a:latin typeface="Verdana"/>
                <a:cs typeface="+mn-cs"/>
              </a:rPr>
              <a:t>Особливість, риса характеру </a:t>
            </a:r>
            <a:endParaRPr lang="uk-UA" dirty="0">
              <a:solidFill>
                <a:srgbClr val="002060"/>
              </a:solidFill>
              <a:latin typeface="Arial"/>
              <a:cs typeface="+mn-cs"/>
            </a:endParaRPr>
          </a:p>
        </p:txBody>
      </p:sp>
      <p:sp>
        <p:nvSpPr>
          <p:cNvPr id="22" name="Прямоугольник 21"/>
          <p:cNvSpPr/>
          <p:nvPr/>
        </p:nvSpPr>
        <p:spPr>
          <a:xfrm>
            <a:off x="701704" y="1494242"/>
            <a:ext cx="3004561" cy="400110"/>
          </a:xfrm>
          <a:prstGeom prst="rect">
            <a:avLst/>
          </a:prstGeom>
        </p:spPr>
        <p:txBody>
          <a:bodyPr wrap="square">
            <a:spAutoFit/>
          </a:bodyPr>
          <a:lstStyle/>
          <a:p>
            <a:pPr lvl="0" algn="ctr">
              <a:spcBef>
                <a:spcPts val="408"/>
              </a:spcBef>
              <a:spcAft>
                <a:spcPts val="0"/>
              </a:spcAft>
            </a:pPr>
            <a:r>
              <a:rPr lang="uk-UA" sz="2000" b="1" dirty="0" smtClean="0">
                <a:solidFill>
                  <a:srgbClr val="FF0000"/>
                </a:solidFill>
                <a:latin typeface="Segoe Print" pitchFamily="2" charset="0"/>
                <a:cs typeface="+mn-cs"/>
              </a:rPr>
              <a:t>Позитивні прояви  </a:t>
            </a:r>
            <a:endParaRPr lang="uk-UA" sz="2000" dirty="0">
              <a:solidFill>
                <a:prstClr val="black"/>
              </a:solidFill>
              <a:latin typeface="Segoe Print" pitchFamily="2" charset="0"/>
              <a:cs typeface="+mn-cs"/>
            </a:endParaRPr>
          </a:p>
        </p:txBody>
      </p:sp>
      <p:sp>
        <p:nvSpPr>
          <p:cNvPr id="23" name="Прямоугольник 22"/>
          <p:cNvSpPr/>
          <p:nvPr/>
        </p:nvSpPr>
        <p:spPr>
          <a:xfrm>
            <a:off x="5756561" y="1526142"/>
            <a:ext cx="2819400" cy="400110"/>
          </a:xfrm>
          <a:prstGeom prst="rect">
            <a:avLst/>
          </a:prstGeom>
        </p:spPr>
        <p:txBody>
          <a:bodyPr wrap="square">
            <a:spAutoFit/>
          </a:bodyPr>
          <a:lstStyle/>
          <a:p>
            <a:pPr lvl="0" algn="ctr">
              <a:spcBef>
                <a:spcPts val="408"/>
              </a:spcBef>
              <a:spcAft>
                <a:spcPts val="0"/>
              </a:spcAft>
            </a:pPr>
            <a:r>
              <a:rPr lang="uk-UA" sz="2000" b="1" dirty="0" smtClean="0">
                <a:solidFill>
                  <a:srgbClr val="002060"/>
                </a:solidFill>
                <a:latin typeface="Segoe Print" pitchFamily="2" charset="0"/>
                <a:cs typeface="+mn-cs"/>
              </a:rPr>
              <a:t>Негативні прояви </a:t>
            </a:r>
            <a:endParaRPr lang="uk-UA" sz="2000" dirty="0">
              <a:solidFill>
                <a:srgbClr val="002060"/>
              </a:solidFill>
              <a:latin typeface="Segoe Print" pitchFamily="2" charset="0"/>
              <a:cs typeface="+mn-cs"/>
            </a:endParaRPr>
          </a:p>
        </p:txBody>
      </p:sp>
      <p:pic>
        <p:nvPicPr>
          <p:cNvPr id="24" name="Рисунок 23" descr="http://cdn.youcure.me/images2/blog/orig/6c/50c616c66d59b.jpg"/>
          <p:cNvPicPr/>
          <p:nvPr/>
        </p:nvPicPr>
        <p:blipFill>
          <a:blip r:embed="rId2">
            <a:extLst>
              <a:ext uri="{28A0092B-C50C-407E-A947-70E740481C1C}">
                <a14:useLocalDpi xmlns:a14="http://schemas.microsoft.com/office/drawing/2010/main" val="0"/>
              </a:ext>
            </a:extLst>
          </a:blip>
          <a:srcRect/>
          <a:stretch>
            <a:fillRect/>
          </a:stretch>
        </p:blipFill>
        <p:spPr bwMode="auto">
          <a:xfrm>
            <a:off x="315659" y="4160739"/>
            <a:ext cx="2987385" cy="21171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731901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Выноска-облако 18"/>
          <p:cNvSpPr/>
          <p:nvPr/>
        </p:nvSpPr>
        <p:spPr>
          <a:xfrm rot="10800000">
            <a:off x="5015344" y="1267061"/>
            <a:ext cx="3966801" cy="854474"/>
          </a:xfrm>
          <a:prstGeom prst="cloudCallout">
            <a:avLst>
              <a:gd name="adj1" fmla="val 52759"/>
              <a:gd name="adj2" fmla="val 123175"/>
            </a:avLst>
          </a:prstGeom>
          <a:solidFill>
            <a:schemeClr val="bg1">
              <a:lumMod val="75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8" name="Выноска-облако 17"/>
          <p:cNvSpPr/>
          <p:nvPr/>
        </p:nvSpPr>
        <p:spPr>
          <a:xfrm rot="10800000">
            <a:off x="110835" y="1267061"/>
            <a:ext cx="3920838" cy="852684"/>
          </a:xfrm>
          <a:prstGeom prst="cloudCallout">
            <a:avLst>
              <a:gd name="adj1" fmla="val -47630"/>
              <a:gd name="adj2" fmla="val 114780"/>
            </a:avLst>
          </a:prstGeom>
          <a:solidFill>
            <a:srgbClr val="FFCCFF"/>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7" name="Номер слайда 6"/>
          <p:cNvSpPr>
            <a:spLocks noGrp="1"/>
          </p:cNvSpPr>
          <p:nvPr>
            <p:ph type="sldNum" sz="quarter" idx="12"/>
          </p:nvPr>
        </p:nvSpPr>
        <p:spPr/>
        <p:txBody>
          <a:bodyPr/>
          <a:lstStyle/>
          <a:p>
            <a:pPr>
              <a:defRPr/>
            </a:pPr>
            <a:fld id="{F0A4E651-417F-40DB-AC3E-1DE0C2D0641E}" type="slidenum">
              <a:rPr lang="ru-RU" smtClean="0"/>
              <a:pPr>
                <a:defRPr/>
              </a:pPr>
              <a:t>24</a:t>
            </a:fld>
            <a:endParaRPr lang="ru-RU" dirty="0"/>
          </a:p>
        </p:txBody>
      </p:sp>
      <p:sp>
        <p:nvSpPr>
          <p:cNvPr id="17" name="Овал 16"/>
          <p:cNvSpPr/>
          <p:nvPr/>
        </p:nvSpPr>
        <p:spPr>
          <a:xfrm>
            <a:off x="1433947" y="89400"/>
            <a:ext cx="6449290" cy="454063"/>
          </a:xfrm>
          <a:prstGeom prst="ellipse">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20" name="Прямоугольник 19"/>
          <p:cNvSpPr/>
          <p:nvPr/>
        </p:nvSpPr>
        <p:spPr>
          <a:xfrm>
            <a:off x="3151911" y="4715819"/>
            <a:ext cx="3013362" cy="1328569"/>
          </a:xfrm>
          <a:prstGeom prst="rect">
            <a:avLst/>
          </a:prstGeom>
        </p:spPr>
        <p:txBody>
          <a:bodyPr wrap="square">
            <a:spAutoFit/>
          </a:bodyPr>
          <a:lstStyle/>
          <a:p>
            <a:pPr lvl="0" algn="ctr">
              <a:spcBef>
                <a:spcPts val="480"/>
              </a:spcBef>
              <a:spcAft>
                <a:spcPts val="0"/>
              </a:spcAft>
            </a:pPr>
            <a:r>
              <a:rPr lang="ru-RU" sz="2400" b="1" dirty="0" smtClean="0">
                <a:solidFill>
                  <a:schemeClr val="accent2">
                    <a:lumMod val="75000"/>
                  </a:schemeClr>
                </a:solidFill>
                <a:latin typeface="Segoe Print" pitchFamily="2" charset="0"/>
                <a:cs typeface="+mn-cs"/>
              </a:rPr>
              <a:t>8</a:t>
            </a:r>
            <a:r>
              <a:rPr lang="uk-UA" sz="2400" b="1" dirty="0" smtClean="0">
                <a:solidFill>
                  <a:schemeClr val="accent2">
                    <a:lumMod val="75000"/>
                  </a:schemeClr>
                </a:solidFill>
                <a:latin typeface="Segoe Print" pitchFamily="2" charset="0"/>
                <a:cs typeface="+mn-cs"/>
              </a:rPr>
              <a:t>. Потреба</a:t>
            </a:r>
          </a:p>
          <a:p>
            <a:pPr lvl="0" algn="ctr">
              <a:spcBef>
                <a:spcPts val="480"/>
              </a:spcBef>
              <a:spcAft>
                <a:spcPts val="0"/>
              </a:spcAft>
            </a:pPr>
            <a:r>
              <a:rPr lang="uk-UA" sz="2400" b="1" dirty="0" smtClean="0">
                <a:solidFill>
                  <a:schemeClr val="accent2">
                    <a:lumMod val="75000"/>
                  </a:schemeClr>
                </a:solidFill>
                <a:latin typeface="Segoe Print" pitchFamily="2" charset="0"/>
                <a:cs typeface="+mn-cs"/>
              </a:rPr>
              <a:t>казати</a:t>
            </a:r>
          </a:p>
          <a:p>
            <a:pPr lvl="0" algn="ctr">
              <a:spcBef>
                <a:spcPts val="480"/>
              </a:spcBef>
              <a:spcAft>
                <a:spcPts val="0"/>
              </a:spcAft>
            </a:pPr>
            <a:r>
              <a:rPr lang="uk-UA" sz="2400" b="1" dirty="0" smtClean="0">
                <a:solidFill>
                  <a:schemeClr val="accent2">
                    <a:lumMod val="75000"/>
                  </a:schemeClr>
                </a:solidFill>
                <a:latin typeface="Segoe Print" pitchFamily="2" charset="0"/>
                <a:cs typeface="+mn-cs"/>
              </a:rPr>
              <a:t>про себе</a:t>
            </a:r>
            <a:endParaRPr lang="uk-UA" sz="2400" b="1" dirty="0">
              <a:solidFill>
                <a:schemeClr val="accent2">
                  <a:lumMod val="75000"/>
                </a:schemeClr>
              </a:solidFill>
              <a:latin typeface="Segoe Print" pitchFamily="2" charset="0"/>
              <a:cs typeface="+mn-cs"/>
            </a:endParaRPr>
          </a:p>
        </p:txBody>
      </p:sp>
      <p:sp>
        <p:nvSpPr>
          <p:cNvPr id="9" name="Прямоугольник 8"/>
          <p:cNvSpPr/>
          <p:nvPr/>
        </p:nvSpPr>
        <p:spPr>
          <a:xfrm>
            <a:off x="3323277" y="2396744"/>
            <a:ext cx="2286000" cy="882293"/>
          </a:xfrm>
          <a:prstGeom prst="rect">
            <a:avLst/>
          </a:prstGeom>
        </p:spPr>
        <p:txBody>
          <a:bodyPr>
            <a:spAutoFit/>
          </a:bodyPr>
          <a:lstStyle/>
          <a:p>
            <a:pPr lvl="0" algn="ctr">
              <a:spcBef>
                <a:spcPts val="432"/>
              </a:spcBef>
              <a:spcAft>
                <a:spcPts val="0"/>
              </a:spcAft>
            </a:pPr>
            <a:r>
              <a:rPr lang="ru-RU" sz="2400" b="1" dirty="0" smtClean="0">
                <a:solidFill>
                  <a:schemeClr val="accent2">
                    <a:lumMod val="75000"/>
                  </a:schemeClr>
                </a:solidFill>
                <a:latin typeface="Segoe Print" pitchFamily="2" charset="0"/>
                <a:cs typeface="+mn-cs"/>
              </a:rPr>
              <a:t>7. </a:t>
            </a:r>
            <a:r>
              <a:rPr lang="uk-UA" sz="2400" b="1" dirty="0" smtClean="0">
                <a:solidFill>
                  <a:schemeClr val="accent2">
                    <a:lumMod val="75000"/>
                  </a:schemeClr>
                </a:solidFill>
                <a:latin typeface="Segoe Print" pitchFamily="2" charset="0"/>
                <a:cs typeface="+mn-cs"/>
              </a:rPr>
              <a:t>Розвиток </a:t>
            </a:r>
          </a:p>
          <a:p>
            <a:pPr lvl="0" algn="ctr">
              <a:spcBef>
                <a:spcPts val="432"/>
              </a:spcBef>
              <a:spcAft>
                <a:spcPts val="0"/>
              </a:spcAft>
            </a:pPr>
            <a:r>
              <a:rPr lang="uk-UA" sz="2400" b="1" dirty="0" smtClean="0">
                <a:solidFill>
                  <a:schemeClr val="accent2">
                    <a:lumMod val="75000"/>
                  </a:schemeClr>
                </a:solidFill>
                <a:latin typeface="Segoe Print" pitchFamily="2" charset="0"/>
                <a:cs typeface="+mn-cs"/>
              </a:rPr>
              <a:t>самооцінки</a:t>
            </a:r>
            <a:endParaRPr lang="uk-UA" sz="2400" b="1" dirty="0">
              <a:solidFill>
                <a:schemeClr val="accent2">
                  <a:lumMod val="75000"/>
                </a:schemeClr>
              </a:solidFill>
              <a:latin typeface="Segoe Print" pitchFamily="2" charset="0"/>
              <a:cs typeface="+mn-cs"/>
            </a:endParaRPr>
          </a:p>
        </p:txBody>
      </p:sp>
      <p:sp>
        <p:nvSpPr>
          <p:cNvPr id="25" name="Стрелка вправо с вырезом 24"/>
          <p:cNvSpPr/>
          <p:nvPr/>
        </p:nvSpPr>
        <p:spPr>
          <a:xfrm rot="5400000">
            <a:off x="3683483" y="1371633"/>
            <a:ext cx="1565588"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26" name="Стрелка вправо с вырезом 25"/>
          <p:cNvSpPr/>
          <p:nvPr/>
        </p:nvSpPr>
        <p:spPr>
          <a:xfrm rot="5400000">
            <a:off x="3902612" y="3918423"/>
            <a:ext cx="1127330"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cxnSp>
        <p:nvCxnSpPr>
          <p:cNvPr id="28" name="Прямая со стрелкой 27"/>
          <p:cNvCxnSpPr/>
          <p:nvPr/>
        </p:nvCxnSpPr>
        <p:spPr>
          <a:xfrm flipH="1">
            <a:off x="2701636" y="2858409"/>
            <a:ext cx="768926"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5367696" y="2767939"/>
            <a:ext cx="777731"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p:cNvCxnSpPr/>
          <p:nvPr/>
        </p:nvCxnSpPr>
        <p:spPr>
          <a:xfrm>
            <a:off x="5589044" y="5073430"/>
            <a:ext cx="811756" cy="551712"/>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2" name="Прямоугольник 1"/>
          <p:cNvSpPr/>
          <p:nvPr/>
        </p:nvSpPr>
        <p:spPr>
          <a:xfrm>
            <a:off x="6209034" y="5073430"/>
            <a:ext cx="2558691" cy="1477328"/>
          </a:xfrm>
          <a:prstGeom prst="rect">
            <a:avLst/>
          </a:prstGeom>
        </p:spPr>
        <p:txBody>
          <a:bodyPr wrap="square">
            <a:spAutoFit/>
          </a:bodyPr>
          <a:lstStyle/>
          <a:p>
            <a:pPr lvl="0" algn="ctr">
              <a:spcBef>
                <a:spcPts val="408"/>
              </a:spcBef>
              <a:spcAft>
                <a:spcPts val="0"/>
              </a:spcAft>
            </a:pPr>
            <a:r>
              <a:rPr lang="uk-UA" b="1" dirty="0" smtClean="0">
                <a:solidFill>
                  <a:srgbClr val="000000"/>
                </a:solidFill>
                <a:latin typeface="Segoe Print" pitchFamily="2" charset="0"/>
                <a:cs typeface="+mn-cs"/>
              </a:rPr>
              <a:t>Відсутність достатнього словникового запасу, який може передати</a:t>
            </a:r>
            <a:endParaRPr lang="uk-UA" b="1" dirty="0">
              <a:solidFill>
                <a:prstClr val="black"/>
              </a:solidFill>
              <a:latin typeface="Segoe Print" pitchFamily="2" charset="0"/>
              <a:cs typeface="+mn-cs"/>
            </a:endParaRPr>
          </a:p>
        </p:txBody>
      </p:sp>
      <p:sp>
        <p:nvSpPr>
          <p:cNvPr id="3" name="Прямоугольник 2"/>
          <p:cNvSpPr/>
          <p:nvPr/>
        </p:nvSpPr>
        <p:spPr>
          <a:xfrm>
            <a:off x="6400800" y="2536825"/>
            <a:ext cx="2175161" cy="1251625"/>
          </a:xfrm>
          <a:prstGeom prst="rect">
            <a:avLst/>
          </a:prstGeom>
        </p:spPr>
        <p:txBody>
          <a:bodyPr wrap="square">
            <a:spAutoFit/>
          </a:bodyPr>
          <a:lstStyle/>
          <a:p>
            <a:pPr lvl="0" algn="ctr">
              <a:spcBef>
                <a:spcPts val="408"/>
              </a:spcBef>
              <a:spcAft>
                <a:spcPts val="0"/>
              </a:spcAft>
            </a:pPr>
            <a:r>
              <a:rPr lang="uk-UA" b="1" dirty="0" smtClean="0">
                <a:solidFill>
                  <a:srgbClr val="000000"/>
                </a:solidFill>
                <a:latin typeface="Segoe Print" pitchFamily="2" charset="0"/>
                <a:cs typeface="+mn-cs"/>
              </a:rPr>
              <a:t>Виявляються групування підлітків </a:t>
            </a:r>
          </a:p>
          <a:p>
            <a:pPr lvl="0" algn="ctr">
              <a:spcBef>
                <a:spcPts val="408"/>
              </a:spcBef>
              <a:spcAft>
                <a:spcPts val="0"/>
              </a:spcAft>
            </a:pPr>
            <a:r>
              <a:rPr lang="uk-UA" b="1" dirty="0" smtClean="0">
                <a:solidFill>
                  <a:srgbClr val="000000"/>
                </a:solidFill>
                <a:latin typeface="Segoe Print" pitchFamily="2" charset="0"/>
                <a:cs typeface="+mn-cs"/>
              </a:rPr>
              <a:t>(за інтересами)</a:t>
            </a:r>
            <a:endParaRPr lang="uk-UA" b="1" dirty="0">
              <a:solidFill>
                <a:prstClr val="black"/>
              </a:solidFill>
              <a:latin typeface="Segoe Print" pitchFamily="2" charset="0"/>
              <a:cs typeface="+mn-cs"/>
            </a:endParaRPr>
          </a:p>
        </p:txBody>
      </p:sp>
      <p:sp>
        <p:nvSpPr>
          <p:cNvPr id="4" name="Прямоугольник 3"/>
          <p:cNvSpPr/>
          <p:nvPr/>
        </p:nvSpPr>
        <p:spPr>
          <a:xfrm>
            <a:off x="602674" y="2678872"/>
            <a:ext cx="2098962" cy="923330"/>
          </a:xfrm>
          <a:prstGeom prst="rect">
            <a:avLst/>
          </a:prstGeom>
        </p:spPr>
        <p:txBody>
          <a:bodyPr wrap="square">
            <a:spAutoFit/>
          </a:bodyPr>
          <a:lstStyle/>
          <a:p>
            <a:pPr lvl="0" algn="ctr">
              <a:spcBef>
                <a:spcPts val="408"/>
              </a:spcBef>
              <a:spcAft>
                <a:spcPts val="0"/>
              </a:spcAft>
            </a:pPr>
            <a:r>
              <a:rPr lang="uk-UA" b="1" dirty="0" smtClean="0">
                <a:solidFill>
                  <a:srgbClr val="000000"/>
                </a:solidFill>
                <a:latin typeface="Segoe Print" pitchFamily="2" charset="0"/>
                <a:cs typeface="+mn-cs"/>
              </a:rPr>
              <a:t>Орієнтування на реальні досягнення</a:t>
            </a:r>
            <a:endParaRPr lang="uk-UA" b="1" dirty="0">
              <a:solidFill>
                <a:prstClr val="black"/>
              </a:solidFill>
              <a:latin typeface="Segoe Print" pitchFamily="2" charset="0"/>
              <a:cs typeface="+mn-cs"/>
            </a:endParaRPr>
          </a:p>
        </p:txBody>
      </p:sp>
      <p:pic>
        <p:nvPicPr>
          <p:cNvPr id="21" name="Рисунок 20" descr="http://image.best-woman.ru/article/2012/08/31/680x383/9711a5079e10648bc88d65632c26a7f2.jpeg"/>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63238" y="4015304"/>
            <a:ext cx="3325090" cy="2535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2" name="Прямоугольник 21"/>
          <p:cNvSpPr/>
          <p:nvPr/>
        </p:nvSpPr>
        <p:spPr>
          <a:xfrm>
            <a:off x="2547283" y="139459"/>
            <a:ext cx="4322619" cy="353943"/>
          </a:xfrm>
          <a:prstGeom prst="rect">
            <a:avLst/>
          </a:prstGeom>
        </p:spPr>
        <p:txBody>
          <a:bodyPr wrap="square">
            <a:spAutoFit/>
          </a:bodyPr>
          <a:lstStyle/>
          <a:p>
            <a:pPr lvl="0" algn="ctr">
              <a:spcBef>
                <a:spcPts val="408"/>
              </a:spcBef>
              <a:spcAft>
                <a:spcPts val="0"/>
              </a:spcAft>
            </a:pPr>
            <a:r>
              <a:rPr lang="uk-UA" sz="1700" b="1" dirty="0" smtClean="0">
                <a:solidFill>
                  <a:srgbClr val="002060"/>
                </a:solidFill>
                <a:latin typeface="Verdana"/>
                <a:cs typeface="+mn-cs"/>
              </a:rPr>
              <a:t>Особливість, риса характеру </a:t>
            </a:r>
            <a:endParaRPr lang="uk-UA" dirty="0">
              <a:solidFill>
                <a:srgbClr val="002060"/>
              </a:solidFill>
              <a:latin typeface="Arial"/>
              <a:cs typeface="+mn-cs"/>
            </a:endParaRPr>
          </a:p>
        </p:txBody>
      </p:sp>
      <p:sp>
        <p:nvSpPr>
          <p:cNvPr id="23" name="Прямоугольник 22"/>
          <p:cNvSpPr/>
          <p:nvPr/>
        </p:nvSpPr>
        <p:spPr>
          <a:xfrm>
            <a:off x="701704" y="1494242"/>
            <a:ext cx="3004561" cy="400110"/>
          </a:xfrm>
          <a:prstGeom prst="rect">
            <a:avLst/>
          </a:prstGeom>
        </p:spPr>
        <p:txBody>
          <a:bodyPr wrap="square">
            <a:spAutoFit/>
          </a:bodyPr>
          <a:lstStyle/>
          <a:p>
            <a:pPr lvl="0" algn="ctr">
              <a:spcBef>
                <a:spcPts val="408"/>
              </a:spcBef>
              <a:spcAft>
                <a:spcPts val="0"/>
              </a:spcAft>
            </a:pPr>
            <a:r>
              <a:rPr lang="uk-UA" sz="2000" b="1" dirty="0" smtClean="0">
                <a:solidFill>
                  <a:srgbClr val="FF0000"/>
                </a:solidFill>
                <a:latin typeface="Segoe Print" pitchFamily="2" charset="0"/>
                <a:cs typeface="+mn-cs"/>
              </a:rPr>
              <a:t>Позитивні прояви  </a:t>
            </a:r>
            <a:endParaRPr lang="uk-UA" sz="2000" dirty="0">
              <a:solidFill>
                <a:prstClr val="black"/>
              </a:solidFill>
              <a:latin typeface="Segoe Print" pitchFamily="2" charset="0"/>
              <a:cs typeface="+mn-cs"/>
            </a:endParaRPr>
          </a:p>
        </p:txBody>
      </p:sp>
      <p:sp>
        <p:nvSpPr>
          <p:cNvPr id="24" name="Прямоугольник 23"/>
          <p:cNvSpPr/>
          <p:nvPr/>
        </p:nvSpPr>
        <p:spPr>
          <a:xfrm>
            <a:off x="5756561" y="1526142"/>
            <a:ext cx="2819400" cy="400110"/>
          </a:xfrm>
          <a:prstGeom prst="rect">
            <a:avLst/>
          </a:prstGeom>
        </p:spPr>
        <p:txBody>
          <a:bodyPr wrap="square">
            <a:spAutoFit/>
          </a:bodyPr>
          <a:lstStyle/>
          <a:p>
            <a:pPr lvl="0" algn="ctr">
              <a:spcBef>
                <a:spcPts val="408"/>
              </a:spcBef>
              <a:spcAft>
                <a:spcPts val="0"/>
              </a:spcAft>
            </a:pPr>
            <a:r>
              <a:rPr lang="uk-UA" sz="2000" b="1" dirty="0" smtClean="0">
                <a:solidFill>
                  <a:srgbClr val="002060"/>
                </a:solidFill>
                <a:latin typeface="Segoe Print" pitchFamily="2" charset="0"/>
                <a:cs typeface="+mn-cs"/>
              </a:rPr>
              <a:t>Негативні прояви </a:t>
            </a:r>
            <a:endParaRPr lang="uk-UA" sz="2000" dirty="0">
              <a:solidFill>
                <a:srgbClr val="002060"/>
              </a:solidFill>
              <a:latin typeface="Segoe Print" pitchFamily="2" charset="0"/>
              <a:cs typeface="+mn-cs"/>
            </a:endParaRPr>
          </a:p>
        </p:txBody>
      </p:sp>
    </p:spTree>
    <p:extLst>
      <p:ext uri="{BB962C8B-B14F-4D97-AF65-F5344CB8AC3E}">
        <p14:creationId xmlns:p14="http://schemas.microsoft.com/office/powerpoint/2010/main" val="2235423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Выноска-облако 18"/>
          <p:cNvSpPr/>
          <p:nvPr/>
        </p:nvSpPr>
        <p:spPr>
          <a:xfrm rot="10800000">
            <a:off x="5015344" y="1267061"/>
            <a:ext cx="3966801" cy="854474"/>
          </a:xfrm>
          <a:prstGeom prst="cloudCallout">
            <a:avLst>
              <a:gd name="adj1" fmla="val 52759"/>
              <a:gd name="adj2" fmla="val 123175"/>
            </a:avLst>
          </a:prstGeom>
          <a:solidFill>
            <a:schemeClr val="bg1">
              <a:lumMod val="75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8" name="Выноска-облако 17"/>
          <p:cNvSpPr/>
          <p:nvPr/>
        </p:nvSpPr>
        <p:spPr>
          <a:xfrm rot="10800000">
            <a:off x="110835" y="1267061"/>
            <a:ext cx="3920838" cy="852684"/>
          </a:xfrm>
          <a:prstGeom prst="cloudCallout">
            <a:avLst>
              <a:gd name="adj1" fmla="val -47630"/>
              <a:gd name="adj2" fmla="val 114780"/>
            </a:avLst>
          </a:prstGeom>
          <a:solidFill>
            <a:srgbClr val="FFCCFF"/>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7" name="Номер слайда 6"/>
          <p:cNvSpPr>
            <a:spLocks noGrp="1"/>
          </p:cNvSpPr>
          <p:nvPr>
            <p:ph type="sldNum" sz="quarter" idx="12"/>
          </p:nvPr>
        </p:nvSpPr>
        <p:spPr/>
        <p:txBody>
          <a:bodyPr/>
          <a:lstStyle/>
          <a:p>
            <a:pPr>
              <a:defRPr/>
            </a:pPr>
            <a:fld id="{F0A4E651-417F-40DB-AC3E-1DE0C2D0641E}" type="slidenum">
              <a:rPr lang="ru-RU" smtClean="0"/>
              <a:pPr>
                <a:defRPr/>
              </a:pPr>
              <a:t>25</a:t>
            </a:fld>
            <a:endParaRPr lang="ru-RU" dirty="0"/>
          </a:p>
        </p:txBody>
      </p:sp>
      <p:sp>
        <p:nvSpPr>
          <p:cNvPr id="17" name="Овал 16"/>
          <p:cNvSpPr/>
          <p:nvPr/>
        </p:nvSpPr>
        <p:spPr>
          <a:xfrm>
            <a:off x="1433947" y="89400"/>
            <a:ext cx="6449290" cy="454063"/>
          </a:xfrm>
          <a:prstGeom prst="ellipse">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20" name="Прямоугольник 19"/>
          <p:cNvSpPr/>
          <p:nvPr/>
        </p:nvSpPr>
        <p:spPr>
          <a:xfrm>
            <a:off x="2452253" y="4724537"/>
            <a:ext cx="4177144" cy="830997"/>
          </a:xfrm>
          <a:prstGeom prst="rect">
            <a:avLst/>
          </a:prstGeom>
        </p:spPr>
        <p:txBody>
          <a:bodyPr wrap="square">
            <a:spAutoFit/>
          </a:bodyPr>
          <a:lstStyle/>
          <a:p>
            <a:pPr lvl="0" algn="ctr">
              <a:spcBef>
                <a:spcPts val="480"/>
              </a:spcBef>
              <a:spcAft>
                <a:spcPts val="0"/>
              </a:spcAft>
            </a:pPr>
            <a:r>
              <a:rPr lang="uk-UA" sz="2400" b="1" dirty="0" smtClean="0">
                <a:solidFill>
                  <a:schemeClr val="accent2">
                    <a:lumMod val="75000"/>
                  </a:schemeClr>
                </a:solidFill>
                <a:latin typeface="Segoe Print" pitchFamily="2" charset="0"/>
                <a:cs typeface="+mn-cs"/>
              </a:rPr>
              <a:t>10. Пізнавальна активність</a:t>
            </a:r>
            <a:endParaRPr lang="uk-UA" sz="2400" b="1" dirty="0">
              <a:solidFill>
                <a:schemeClr val="accent2">
                  <a:lumMod val="75000"/>
                </a:schemeClr>
              </a:solidFill>
              <a:latin typeface="Segoe Print" pitchFamily="2" charset="0"/>
              <a:cs typeface="+mn-cs"/>
            </a:endParaRPr>
          </a:p>
        </p:txBody>
      </p:sp>
      <p:sp>
        <p:nvSpPr>
          <p:cNvPr id="9" name="Прямоугольник 8"/>
          <p:cNvSpPr/>
          <p:nvPr/>
        </p:nvSpPr>
        <p:spPr>
          <a:xfrm>
            <a:off x="2563091" y="2397434"/>
            <a:ext cx="3782291" cy="830997"/>
          </a:xfrm>
          <a:prstGeom prst="rect">
            <a:avLst/>
          </a:prstGeom>
        </p:spPr>
        <p:txBody>
          <a:bodyPr wrap="square">
            <a:spAutoFit/>
          </a:bodyPr>
          <a:lstStyle/>
          <a:p>
            <a:pPr lvl="0" algn="ctr">
              <a:spcBef>
                <a:spcPts val="432"/>
              </a:spcBef>
              <a:spcAft>
                <a:spcPts val="0"/>
              </a:spcAft>
            </a:pPr>
            <a:r>
              <a:rPr lang="ru-RU" sz="2400" b="1" dirty="0" smtClean="0">
                <a:solidFill>
                  <a:schemeClr val="accent2">
                    <a:lumMod val="75000"/>
                  </a:schemeClr>
                </a:solidFill>
                <a:latin typeface="Segoe Print" pitchFamily="2" charset="0"/>
                <a:cs typeface="+mn-cs"/>
              </a:rPr>
              <a:t>9. </a:t>
            </a:r>
            <a:r>
              <a:rPr lang="uk-UA" sz="2400" b="1" dirty="0" smtClean="0">
                <a:solidFill>
                  <a:schemeClr val="accent2">
                    <a:lumMod val="75000"/>
                  </a:schemeClr>
                </a:solidFill>
                <a:latin typeface="Segoe Print" pitchFamily="2" charset="0"/>
                <a:cs typeface="+mn-cs"/>
              </a:rPr>
              <a:t>Навчання  приймає особистий зміст</a:t>
            </a:r>
            <a:endParaRPr lang="uk-UA" sz="2400" b="1" dirty="0">
              <a:solidFill>
                <a:schemeClr val="accent2">
                  <a:lumMod val="75000"/>
                </a:schemeClr>
              </a:solidFill>
              <a:latin typeface="Segoe Print" pitchFamily="2" charset="0"/>
              <a:cs typeface="+mn-cs"/>
            </a:endParaRPr>
          </a:p>
        </p:txBody>
      </p:sp>
      <p:sp>
        <p:nvSpPr>
          <p:cNvPr id="25" name="Стрелка вправо с вырезом 24"/>
          <p:cNvSpPr/>
          <p:nvPr/>
        </p:nvSpPr>
        <p:spPr>
          <a:xfrm rot="5400000">
            <a:off x="3683483" y="1371633"/>
            <a:ext cx="1565588"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26" name="Стрелка вправо с вырезом 25"/>
          <p:cNvSpPr/>
          <p:nvPr/>
        </p:nvSpPr>
        <p:spPr>
          <a:xfrm rot="5400000">
            <a:off x="3902612" y="3918423"/>
            <a:ext cx="1127330"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cxnSp>
        <p:nvCxnSpPr>
          <p:cNvPr id="28" name="Прямая со стрелкой 27"/>
          <p:cNvCxnSpPr/>
          <p:nvPr/>
        </p:nvCxnSpPr>
        <p:spPr>
          <a:xfrm flipH="1">
            <a:off x="2178628" y="2923768"/>
            <a:ext cx="768926"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5948648" y="2812933"/>
            <a:ext cx="777731"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p:nvPr/>
        </p:nvCxnSpPr>
        <p:spPr>
          <a:xfrm flipH="1">
            <a:off x="2563091" y="5140036"/>
            <a:ext cx="949033" cy="623606"/>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p:cNvCxnSpPr/>
          <p:nvPr/>
        </p:nvCxnSpPr>
        <p:spPr>
          <a:xfrm>
            <a:off x="5589044" y="5073430"/>
            <a:ext cx="811756" cy="551712"/>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2" name="Прямоугольник 1"/>
          <p:cNvSpPr/>
          <p:nvPr/>
        </p:nvSpPr>
        <p:spPr>
          <a:xfrm>
            <a:off x="6345382" y="4886479"/>
            <a:ext cx="2389906" cy="1754326"/>
          </a:xfrm>
          <a:prstGeom prst="rect">
            <a:avLst/>
          </a:prstGeom>
        </p:spPr>
        <p:txBody>
          <a:bodyPr wrap="square">
            <a:spAutoFit/>
          </a:bodyPr>
          <a:lstStyle/>
          <a:p>
            <a:pPr lvl="0" algn="ctr">
              <a:spcBef>
                <a:spcPts val="408"/>
              </a:spcBef>
              <a:spcAft>
                <a:spcPts val="0"/>
              </a:spcAft>
            </a:pPr>
            <a:r>
              <a:rPr lang="uk-UA" b="1" dirty="0" smtClean="0">
                <a:solidFill>
                  <a:srgbClr val="000000"/>
                </a:solidFill>
                <a:latin typeface="Segoe Print" pitchFamily="2" charset="0"/>
                <a:cs typeface="+mn-cs"/>
              </a:rPr>
              <a:t>Нестійкий характер інтересів, нерозуміння, що їх головна праця - навчання</a:t>
            </a:r>
            <a:endParaRPr lang="uk-UA" b="1" dirty="0">
              <a:solidFill>
                <a:prstClr val="black"/>
              </a:solidFill>
              <a:latin typeface="Segoe Print" pitchFamily="2" charset="0"/>
              <a:cs typeface="+mn-cs"/>
            </a:endParaRPr>
          </a:p>
        </p:txBody>
      </p:sp>
      <p:sp>
        <p:nvSpPr>
          <p:cNvPr id="3" name="Прямоугольник 2"/>
          <p:cNvSpPr/>
          <p:nvPr/>
        </p:nvSpPr>
        <p:spPr>
          <a:xfrm>
            <a:off x="6629397" y="2815859"/>
            <a:ext cx="2286000" cy="923330"/>
          </a:xfrm>
          <a:prstGeom prst="rect">
            <a:avLst/>
          </a:prstGeom>
        </p:spPr>
        <p:txBody>
          <a:bodyPr>
            <a:spAutoFit/>
          </a:bodyPr>
          <a:lstStyle/>
          <a:p>
            <a:pPr lvl="0" algn="ctr">
              <a:spcBef>
                <a:spcPts val="408"/>
              </a:spcBef>
              <a:spcAft>
                <a:spcPts val="0"/>
              </a:spcAft>
            </a:pPr>
            <a:r>
              <a:rPr lang="uk-UA" b="1" dirty="0" smtClean="0">
                <a:solidFill>
                  <a:prstClr val="black"/>
                </a:solidFill>
                <a:latin typeface="Segoe Print" pitchFamily="2" charset="0"/>
                <a:cs typeface="+mn-cs"/>
              </a:rPr>
              <a:t>Відсутність мотивації до навчання</a:t>
            </a:r>
            <a:endParaRPr lang="uk-UA" b="1" dirty="0">
              <a:solidFill>
                <a:prstClr val="black"/>
              </a:solidFill>
              <a:latin typeface="Segoe Print" pitchFamily="2" charset="0"/>
              <a:cs typeface="+mn-cs"/>
            </a:endParaRPr>
          </a:p>
        </p:txBody>
      </p:sp>
      <p:sp>
        <p:nvSpPr>
          <p:cNvPr id="4" name="Прямоугольник 3"/>
          <p:cNvSpPr/>
          <p:nvPr/>
        </p:nvSpPr>
        <p:spPr>
          <a:xfrm>
            <a:off x="166253" y="2634020"/>
            <a:ext cx="2286000" cy="923330"/>
          </a:xfrm>
          <a:prstGeom prst="rect">
            <a:avLst/>
          </a:prstGeom>
        </p:spPr>
        <p:txBody>
          <a:bodyPr>
            <a:spAutoFit/>
          </a:bodyPr>
          <a:lstStyle/>
          <a:p>
            <a:pPr lvl="0" algn="ctr">
              <a:spcBef>
                <a:spcPts val="408"/>
              </a:spcBef>
              <a:spcAft>
                <a:spcPts val="0"/>
              </a:spcAft>
            </a:pPr>
            <a:r>
              <a:rPr lang="uk-UA" b="1" dirty="0" smtClean="0">
                <a:solidFill>
                  <a:srgbClr val="000000"/>
                </a:solidFill>
                <a:latin typeface="Segoe Print" pitchFamily="2" charset="0"/>
                <a:cs typeface="+mn-cs"/>
              </a:rPr>
              <a:t>Формується інтерес до діяльності</a:t>
            </a:r>
            <a:endParaRPr lang="uk-UA" b="1" dirty="0">
              <a:solidFill>
                <a:prstClr val="black"/>
              </a:solidFill>
              <a:latin typeface="Segoe Print" pitchFamily="2" charset="0"/>
              <a:cs typeface="+mn-cs"/>
            </a:endParaRPr>
          </a:p>
        </p:txBody>
      </p:sp>
      <p:sp>
        <p:nvSpPr>
          <p:cNvPr id="5" name="Прямоугольник 4"/>
          <p:cNvSpPr/>
          <p:nvPr/>
        </p:nvSpPr>
        <p:spPr>
          <a:xfrm>
            <a:off x="267812" y="5552984"/>
            <a:ext cx="2653144" cy="923330"/>
          </a:xfrm>
          <a:prstGeom prst="rect">
            <a:avLst/>
          </a:prstGeom>
        </p:spPr>
        <p:txBody>
          <a:bodyPr wrap="square">
            <a:spAutoFit/>
          </a:bodyPr>
          <a:lstStyle/>
          <a:p>
            <a:pPr lvl="0" algn="ctr">
              <a:spcBef>
                <a:spcPts val="408"/>
              </a:spcBef>
              <a:spcAft>
                <a:spcPts val="0"/>
              </a:spcAft>
            </a:pPr>
            <a:r>
              <a:rPr lang="uk-UA" b="1" dirty="0" smtClean="0">
                <a:solidFill>
                  <a:srgbClr val="000000"/>
                </a:solidFill>
                <a:latin typeface="Segoe Print" pitchFamily="2" charset="0"/>
                <a:cs typeface="+mn-cs"/>
              </a:rPr>
              <a:t>Формування стійких інтересів, мода на інтереси</a:t>
            </a:r>
            <a:endParaRPr lang="uk-UA" b="1" dirty="0">
              <a:solidFill>
                <a:prstClr val="black"/>
              </a:solidFill>
              <a:latin typeface="Segoe Print" pitchFamily="2" charset="0"/>
              <a:cs typeface="+mn-cs"/>
            </a:endParaRPr>
          </a:p>
        </p:txBody>
      </p:sp>
      <p:sp>
        <p:nvSpPr>
          <p:cNvPr id="21" name="Прямоугольник 20"/>
          <p:cNvSpPr/>
          <p:nvPr/>
        </p:nvSpPr>
        <p:spPr>
          <a:xfrm>
            <a:off x="2547283" y="139459"/>
            <a:ext cx="4322619" cy="353943"/>
          </a:xfrm>
          <a:prstGeom prst="rect">
            <a:avLst/>
          </a:prstGeom>
        </p:spPr>
        <p:txBody>
          <a:bodyPr wrap="square">
            <a:spAutoFit/>
          </a:bodyPr>
          <a:lstStyle/>
          <a:p>
            <a:pPr lvl="0" algn="ctr">
              <a:spcBef>
                <a:spcPts val="408"/>
              </a:spcBef>
              <a:spcAft>
                <a:spcPts val="0"/>
              </a:spcAft>
            </a:pPr>
            <a:r>
              <a:rPr lang="uk-UA" sz="1700" b="1" dirty="0" smtClean="0">
                <a:solidFill>
                  <a:srgbClr val="002060"/>
                </a:solidFill>
                <a:latin typeface="Verdana"/>
                <a:cs typeface="+mn-cs"/>
              </a:rPr>
              <a:t>Особливість, риса характеру </a:t>
            </a:r>
            <a:endParaRPr lang="uk-UA" dirty="0">
              <a:solidFill>
                <a:srgbClr val="002060"/>
              </a:solidFill>
              <a:latin typeface="Arial"/>
              <a:cs typeface="+mn-cs"/>
            </a:endParaRPr>
          </a:p>
        </p:txBody>
      </p:sp>
      <p:sp>
        <p:nvSpPr>
          <p:cNvPr id="22" name="Прямоугольник 21"/>
          <p:cNvSpPr/>
          <p:nvPr/>
        </p:nvSpPr>
        <p:spPr>
          <a:xfrm>
            <a:off x="701704" y="1494242"/>
            <a:ext cx="3004561" cy="400110"/>
          </a:xfrm>
          <a:prstGeom prst="rect">
            <a:avLst/>
          </a:prstGeom>
        </p:spPr>
        <p:txBody>
          <a:bodyPr wrap="square">
            <a:spAutoFit/>
          </a:bodyPr>
          <a:lstStyle/>
          <a:p>
            <a:pPr lvl="0" algn="ctr">
              <a:spcBef>
                <a:spcPts val="408"/>
              </a:spcBef>
              <a:spcAft>
                <a:spcPts val="0"/>
              </a:spcAft>
            </a:pPr>
            <a:r>
              <a:rPr lang="uk-UA" sz="2000" b="1" dirty="0" smtClean="0">
                <a:solidFill>
                  <a:srgbClr val="FF0000"/>
                </a:solidFill>
                <a:latin typeface="Segoe Print" pitchFamily="2" charset="0"/>
                <a:cs typeface="+mn-cs"/>
              </a:rPr>
              <a:t>Позитивні прояви  </a:t>
            </a:r>
            <a:endParaRPr lang="uk-UA" sz="2000" dirty="0">
              <a:solidFill>
                <a:prstClr val="black"/>
              </a:solidFill>
              <a:latin typeface="Segoe Print" pitchFamily="2" charset="0"/>
              <a:cs typeface="+mn-cs"/>
            </a:endParaRPr>
          </a:p>
        </p:txBody>
      </p:sp>
      <p:sp>
        <p:nvSpPr>
          <p:cNvPr id="23" name="Прямоугольник 22"/>
          <p:cNvSpPr/>
          <p:nvPr/>
        </p:nvSpPr>
        <p:spPr>
          <a:xfrm>
            <a:off x="5756561" y="1526142"/>
            <a:ext cx="2819400" cy="400110"/>
          </a:xfrm>
          <a:prstGeom prst="rect">
            <a:avLst/>
          </a:prstGeom>
        </p:spPr>
        <p:txBody>
          <a:bodyPr wrap="square">
            <a:spAutoFit/>
          </a:bodyPr>
          <a:lstStyle/>
          <a:p>
            <a:pPr lvl="0" algn="ctr">
              <a:spcBef>
                <a:spcPts val="408"/>
              </a:spcBef>
              <a:spcAft>
                <a:spcPts val="0"/>
              </a:spcAft>
            </a:pPr>
            <a:r>
              <a:rPr lang="uk-UA" sz="2000" b="1" dirty="0" smtClean="0">
                <a:solidFill>
                  <a:srgbClr val="002060"/>
                </a:solidFill>
                <a:latin typeface="Segoe Print" pitchFamily="2" charset="0"/>
                <a:cs typeface="+mn-cs"/>
              </a:rPr>
              <a:t>Негативні прояви </a:t>
            </a:r>
            <a:endParaRPr lang="uk-UA" sz="2000" dirty="0">
              <a:solidFill>
                <a:srgbClr val="002060"/>
              </a:solidFill>
              <a:latin typeface="Segoe Print" pitchFamily="2" charset="0"/>
              <a:cs typeface="+mn-cs"/>
            </a:endParaRPr>
          </a:p>
        </p:txBody>
      </p:sp>
    </p:spTree>
    <p:extLst>
      <p:ext uri="{BB962C8B-B14F-4D97-AF65-F5344CB8AC3E}">
        <p14:creationId xmlns:p14="http://schemas.microsoft.com/office/powerpoint/2010/main" val="2235423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Выноска-облако 18"/>
          <p:cNvSpPr/>
          <p:nvPr/>
        </p:nvSpPr>
        <p:spPr>
          <a:xfrm rot="10800000">
            <a:off x="5015344" y="1267061"/>
            <a:ext cx="3966801" cy="854474"/>
          </a:xfrm>
          <a:prstGeom prst="cloudCallout">
            <a:avLst>
              <a:gd name="adj1" fmla="val 52759"/>
              <a:gd name="adj2" fmla="val 123175"/>
            </a:avLst>
          </a:prstGeom>
          <a:solidFill>
            <a:schemeClr val="bg1">
              <a:lumMod val="75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8" name="Выноска-облако 17"/>
          <p:cNvSpPr/>
          <p:nvPr/>
        </p:nvSpPr>
        <p:spPr>
          <a:xfrm rot="10800000">
            <a:off x="110835" y="1267061"/>
            <a:ext cx="3920838" cy="852684"/>
          </a:xfrm>
          <a:prstGeom prst="cloudCallout">
            <a:avLst>
              <a:gd name="adj1" fmla="val -47630"/>
              <a:gd name="adj2" fmla="val 114780"/>
            </a:avLst>
          </a:prstGeom>
          <a:solidFill>
            <a:srgbClr val="FFCCFF"/>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7" name="Номер слайда 6"/>
          <p:cNvSpPr>
            <a:spLocks noGrp="1"/>
          </p:cNvSpPr>
          <p:nvPr>
            <p:ph type="sldNum" sz="quarter" idx="12"/>
          </p:nvPr>
        </p:nvSpPr>
        <p:spPr/>
        <p:txBody>
          <a:bodyPr/>
          <a:lstStyle/>
          <a:p>
            <a:pPr>
              <a:defRPr/>
            </a:pPr>
            <a:fld id="{F0A4E651-417F-40DB-AC3E-1DE0C2D0641E}" type="slidenum">
              <a:rPr lang="ru-RU" smtClean="0"/>
              <a:pPr>
                <a:defRPr/>
              </a:pPr>
              <a:t>26</a:t>
            </a:fld>
            <a:endParaRPr lang="ru-RU" dirty="0"/>
          </a:p>
        </p:txBody>
      </p:sp>
      <p:sp>
        <p:nvSpPr>
          <p:cNvPr id="17" name="Овал 16"/>
          <p:cNvSpPr/>
          <p:nvPr/>
        </p:nvSpPr>
        <p:spPr>
          <a:xfrm>
            <a:off x="1433947" y="89400"/>
            <a:ext cx="6449290" cy="454063"/>
          </a:xfrm>
          <a:prstGeom prst="ellipse">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9" name="Прямоугольник 8"/>
          <p:cNvSpPr/>
          <p:nvPr/>
        </p:nvSpPr>
        <p:spPr>
          <a:xfrm>
            <a:off x="2576947" y="2503253"/>
            <a:ext cx="3568479" cy="1200329"/>
          </a:xfrm>
          <a:prstGeom prst="rect">
            <a:avLst/>
          </a:prstGeom>
        </p:spPr>
        <p:txBody>
          <a:bodyPr wrap="square">
            <a:spAutoFit/>
          </a:bodyPr>
          <a:lstStyle/>
          <a:p>
            <a:pPr lvl="0" algn="ctr">
              <a:spcBef>
                <a:spcPts val="432"/>
              </a:spcBef>
              <a:spcAft>
                <a:spcPts val="0"/>
              </a:spcAft>
            </a:pPr>
            <a:r>
              <a:rPr lang="uk-UA" sz="2400" b="1" dirty="0" smtClean="0">
                <a:solidFill>
                  <a:schemeClr val="accent2">
                    <a:lumMod val="75000"/>
                  </a:schemeClr>
                </a:solidFill>
                <a:latin typeface="Segoe Print" pitchFamily="2" charset="0"/>
                <a:cs typeface="+mn-cs"/>
              </a:rPr>
              <a:t>11. Формування понятійного мислення</a:t>
            </a:r>
            <a:endParaRPr lang="uk-UA" sz="2400" b="1" dirty="0">
              <a:solidFill>
                <a:schemeClr val="accent2">
                  <a:lumMod val="75000"/>
                </a:schemeClr>
              </a:solidFill>
              <a:latin typeface="Segoe Print" pitchFamily="2" charset="0"/>
              <a:cs typeface="+mn-cs"/>
            </a:endParaRPr>
          </a:p>
        </p:txBody>
      </p:sp>
      <p:sp>
        <p:nvSpPr>
          <p:cNvPr id="25" name="Стрелка вправо с вырезом 24"/>
          <p:cNvSpPr/>
          <p:nvPr/>
        </p:nvSpPr>
        <p:spPr>
          <a:xfrm rot="5400000">
            <a:off x="3683483" y="1371633"/>
            <a:ext cx="1565588" cy="484632"/>
          </a:xfrm>
          <a:prstGeom prst="notchedRightArrow">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cxnSp>
        <p:nvCxnSpPr>
          <p:cNvPr id="28" name="Прямая со стрелкой 27"/>
          <p:cNvCxnSpPr/>
          <p:nvPr/>
        </p:nvCxnSpPr>
        <p:spPr>
          <a:xfrm flipH="1">
            <a:off x="2317173" y="3103418"/>
            <a:ext cx="768926" cy="24500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5471581" y="2971868"/>
            <a:ext cx="970783" cy="254054"/>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290947" y="3103418"/>
            <a:ext cx="2286000" cy="1200329"/>
          </a:xfrm>
          <a:prstGeom prst="rect">
            <a:avLst/>
          </a:prstGeom>
        </p:spPr>
        <p:txBody>
          <a:bodyPr>
            <a:spAutoFit/>
          </a:bodyPr>
          <a:lstStyle/>
          <a:p>
            <a:pPr lvl="0" algn="ctr">
              <a:spcBef>
                <a:spcPts val="408"/>
              </a:spcBef>
              <a:spcAft>
                <a:spcPts val="0"/>
              </a:spcAft>
            </a:pPr>
            <a:r>
              <a:rPr lang="uk-UA" b="1" dirty="0" smtClean="0">
                <a:solidFill>
                  <a:srgbClr val="000000"/>
                </a:solidFill>
                <a:latin typeface="Segoe Print" pitchFamily="2" charset="0"/>
                <a:cs typeface="+mn-cs"/>
              </a:rPr>
              <a:t>Формується наукова мова, вміння логічно мислити</a:t>
            </a:r>
            <a:endParaRPr lang="uk-UA" b="1" dirty="0">
              <a:solidFill>
                <a:prstClr val="black"/>
              </a:solidFill>
              <a:latin typeface="Segoe Print" pitchFamily="2" charset="0"/>
              <a:cs typeface="+mn-cs"/>
            </a:endParaRPr>
          </a:p>
        </p:txBody>
      </p:sp>
      <p:sp>
        <p:nvSpPr>
          <p:cNvPr id="4" name="Прямоугольник 3"/>
          <p:cNvSpPr/>
          <p:nvPr/>
        </p:nvSpPr>
        <p:spPr>
          <a:xfrm>
            <a:off x="6026397" y="3244195"/>
            <a:ext cx="2832326" cy="646331"/>
          </a:xfrm>
          <a:prstGeom prst="rect">
            <a:avLst/>
          </a:prstGeom>
        </p:spPr>
        <p:txBody>
          <a:bodyPr wrap="square">
            <a:spAutoFit/>
          </a:bodyPr>
          <a:lstStyle/>
          <a:p>
            <a:pPr lvl="0" algn="ctr">
              <a:spcBef>
                <a:spcPts val="408"/>
              </a:spcBef>
              <a:spcAft>
                <a:spcPts val="0"/>
              </a:spcAft>
            </a:pPr>
            <a:r>
              <a:rPr lang="uk-UA" b="1" dirty="0" smtClean="0">
                <a:solidFill>
                  <a:srgbClr val="000000"/>
                </a:solidFill>
                <a:latin typeface="Segoe Print" pitchFamily="2" charset="0"/>
                <a:cs typeface="+mn-cs"/>
              </a:rPr>
              <a:t>Нерозуміння значення найпоширеніших слів</a:t>
            </a:r>
            <a:r>
              <a:rPr lang="ru-RU" b="1" dirty="0" smtClean="0">
                <a:solidFill>
                  <a:srgbClr val="000000"/>
                </a:solidFill>
                <a:latin typeface="Segoe Print" pitchFamily="2" charset="0"/>
                <a:cs typeface="+mn-cs"/>
              </a:rPr>
              <a:t>. </a:t>
            </a:r>
            <a:endParaRPr lang="ru-RU" b="1" dirty="0">
              <a:solidFill>
                <a:prstClr val="black"/>
              </a:solidFill>
              <a:latin typeface="Segoe Print" pitchFamily="2" charset="0"/>
              <a:cs typeface="+mn-cs"/>
            </a:endParaRPr>
          </a:p>
        </p:txBody>
      </p:sp>
      <p:sp>
        <p:nvSpPr>
          <p:cNvPr id="16" name="Прямоугольник 15"/>
          <p:cNvSpPr/>
          <p:nvPr/>
        </p:nvSpPr>
        <p:spPr>
          <a:xfrm>
            <a:off x="2547283" y="139459"/>
            <a:ext cx="4322619" cy="353943"/>
          </a:xfrm>
          <a:prstGeom prst="rect">
            <a:avLst/>
          </a:prstGeom>
        </p:spPr>
        <p:txBody>
          <a:bodyPr wrap="square">
            <a:spAutoFit/>
          </a:bodyPr>
          <a:lstStyle/>
          <a:p>
            <a:pPr lvl="0" algn="ctr">
              <a:spcBef>
                <a:spcPts val="408"/>
              </a:spcBef>
              <a:spcAft>
                <a:spcPts val="0"/>
              </a:spcAft>
            </a:pPr>
            <a:r>
              <a:rPr lang="uk-UA" sz="1700" b="1" dirty="0" smtClean="0">
                <a:solidFill>
                  <a:srgbClr val="002060"/>
                </a:solidFill>
                <a:latin typeface="Verdana"/>
                <a:cs typeface="+mn-cs"/>
              </a:rPr>
              <a:t>Особливість, риса характеру </a:t>
            </a:r>
            <a:endParaRPr lang="uk-UA" dirty="0">
              <a:solidFill>
                <a:srgbClr val="002060"/>
              </a:solidFill>
              <a:latin typeface="Arial"/>
              <a:cs typeface="+mn-cs"/>
            </a:endParaRPr>
          </a:p>
        </p:txBody>
      </p:sp>
      <p:sp>
        <p:nvSpPr>
          <p:cNvPr id="20" name="Прямоугольник 19"/>
          <p:cNvSpPr/>
          <p:nvPr/>
        </p:nvSpPr>
        <p:spPr>
          <a:xfrm>
            <a:off x="701704" y="1494242"/>
            <a:ext cx="3004561" cy="400110"/>
          </a:xfrm>
          <a:prstGeom prst="rect">
            <a:avLst/>
          </a:prstGeom>
        </p:spPr>
        <p:txBody>
          <a:bodyPr wrap="square">
            <a:spAutoFit/>
          </a:bodyPr>
          <a:lstStyle/>
          <a:p>
            <a:pPr lvl="0" algn="ctr">
              <a:spcBef>
                <a:spcPts val="408"/>
              </a:spcBef>
              <a:spcAft>
                <a:spcPts val="0"/>
              </a:spcAft>
            </a:pPr>
            <a:r>
              <a:rPr lang="uk-UA" sz="2000" b="1" dirty="0" smtClean="0">
                <a:solidFill>
                  <a:srgbClr val="FF0000"/>
                </a:solidFill>
                <a:latin typeface="Segoe Print" pitchFamily="2" charset="0"/>
                <a:cs typeface="+mn-cs"/>
              </a:rPr>
              <a:t>Позитивні прояви  </a:t>
            </a:r>
            <a:endParaRPr lang="uk-UA" sz="2000" dirty="0">
              <a:solidFill>
                <a:prstClr val="black"/>
              </a:solidFill>
              <a:latin typeface="Segoe Print" pitchFamily="2" charset="0"/>
              <a:cs typeface="+mn-cs"/>
            </a:endParaRPr>
          </a:p>
        </p:txBody>
      </p:sp>
      <p:sp>
        <p:nvSpPr>
          <p:cNvPr id="21" name="Прямоугольник 20"/>
          <p:cNvSpPr/>
          <p:nvPr/>
        </p:nvSpPr>
        <p:spPr>
          <a:xfrm>
            <a:off x="5756561" y="1526142"/>
            <a:ext cx="2819400" cy="400110"/>
          </a:xfrm>
          <a:prstGeom prst="rect">
            <a:avLst/>
          </a:prstGeom>
        </p:spPr>
        <p:txBody>
          <a:bodyPr wrap="square">
            <a:spAutoFit/>
          </a:bodyPr>
          <a:lstStyle/>
          <a:p>
            <a:pPr lvl="0" algn="ctr">
              <a:spcBef>
                <a:spcPts val="408"/>
              </a:spcBef>
              <a:spcAft>
                <a:spcPts val="0"/>
              </a:spcAft>
            </a:pPr>
            <a:r>
              <a:rPr lang="uk-UA" sz="2000" b="1" dirty="0" smtClean="0">
                <a:solidFill>
                  <a:srgbClr val="002060"/>
                </a:solidFill>
                <a:latin typeface="Segoe Print" pitchFamily="2" charset="0"/>
                <a:cs typeface="+mn-cs"/>
              </a:rPr>
              <a:t>Негативні прояви </a:t>
            </a:r>
            <a:endParaRPr lang="uk-UA" sz="2000" dirty="0">
              <a:solidFill>
                <a:srgbClr val="002060"/>
              </a:solidFill>
              <a:latin typeface="Segoe Print" pitchFamily="2" charset="0"/>
              <a:cs typeface="+mn-cs"/>
            </a:endParaRPr>
          </a:p>
        </p:txBody>
      </p:sp>
      <p:pic>
        <p:nvPicPr>
          <p:cNvPr id="15" name="Рисунок 14" descr="http://wiki.nios.ru/images/3/3b/3_meln.seminar.jpg"/>
          <p:cNvPicPr/>
          <p:nvPr/>
        </p:nvPicPr>
        <p:blipFill>
          <a:blip r:embed="rId2">
            <a:extLst>
              <a:ext uri="{28A0092B-C50C-407E-A947-70E740481C1C}">
                <a14:useLocalDpi xmlns:a14="http://schemas.microsoft.com/office/drawing/2010/main" val="0"/>
              </a:ext>
            </a:extLst>
          </a:blip>
          <a:srcRect/>
          <a:stretch>
            <a:fillRect/>
          </a:stretch>
        </p:blipFill>
        <p:spPr bwMode="auto">
          <a:xfrm>
            <a:off x="2203984" y="3890526"/>
            <a:ext cx="4552729" cy="26462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35423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6"/>
          <p:cNvSpPr>
            <a:spLocks noGrp="1"/>
          </p:cNvSpPr>
          <p:nvPr>
            <p:ph type="sldNum" sz="quarter" idx="12"/>
          </p:nvPr>
        </p:nvSpPr>
        <p:spPr/>
        <p:txBody>
          <a:bodyPr/>
          <a:lstStyle/>
          <a:p>
            <a:pPr>
              <a:defRPr/>
            </a:pPr>
            <a:fld id="{F0A4E651-417F-40DB-AC3E-1DE0C2D0641E}" type="slidenum">
              <a:rPr lang="ru-RU" smtClean="0"/>
              <a:pPr>
                <a:defRPr/>
              </a:pPr>
              <a:t>27</a:t>
            </a:fld>
            <a:endParaRPr lang="ru-RU" dirty="0"/>
          </a:p>
        </p:txBody>
      </p:sp>
      <p:sp>
        <p:nvSpPr>
          <p:cNvPr id="9" name="Прямоугольник 8"/>
          <p:cNvSpPr/>
          <p:nvPr/>
        </p:nvSpPr>
        <p:spPr>
          <a:xfrm>
            <a:off x="104237" y="2373493"/>
            <a:ext cx="5174345" cy="3493264"/>
          </a:xfrm>
          <a:prstGeom prst="rect">
            <a:avLst/>
          </a:prstGeom>
        </p:spPr>
        <p:txBody>
          <a:bodyPr wrap="square">
            <a:spAutoFit/>
          </a:bodyPr>
          <a:lstStyle/>
          <a:p>
            <a:pPr eaLnBrk="1" hangingPunct="1">
              <a:spcBef>
                <a:spcPts val="600"/>
              </a:spcBef>
              <a:buFont typeface="Wingdings" pitchFamily="2" charset="2"/>
              <a:buNone/>
              <a:defRPr/>
            </a:pPr>
            <a:r>
              <a:rPr lang="uk-UA" sz="2400" b="1" dirty="0" smtClean="0">
                <a:solidFill>
                  <a:srgbClr val="FF0000"/>
                </a:solidFill>
                <a:latin typeface="Segoe Print" pitchFamily="2" charset="0"/>
              </a:rPr>
              <a:t>"Афект неадекватності" </a:t>
            </a:r>
            <a:r>
              <a:rPr lang="uk-UA" sz="2400" b="1" dirty="0" smtClean="0">
                <a:latin typeface="Segoe Print" pitchFamily="2" charset="0"/>
              </a:rPr>
              <a:t>– зміна самооцінки, при якій людина бачить тільки свої перемоги, невдачі не помічаються та не аналізуються.</a:t>
            </a:r>
          </a:p>
          <a:p>
            <a:pPr eaLnBrk="1" hangingPunct="1">
              <a:spcBef>
                <a:spcPts val="600"/>
              </a:spcBef>
              <a:buFont typeface="Wingdings" pitchFamily="2" charset="2"/>
              <a:buNone/>
              <a:defRPr/>
            </a:pPr>
            <a:r>
              <a:rPr lang="uk-UA" sz="2400" b="1" dirty="0" smtClean="0">
                <a:solidFill>
                  <a:srgbClr val="FF0000"/>
                </a:solidFill>
                <a:latin typeface="Segoe Print" pitchFamily="2" charset="0"/>
              </a:rPr>
              <a:t>"Дефіцит успіху" </a:t>
            </a:r>
            <a:r>
              <a:rPr lang="uk-UA" sz="2400" b="1" dirty="0" smtClean="0">
                <a:latin typeface="Segoe Print" pitchFamily="2" charset="0"/>
              </a:rPr>
              <a:t>-  дитина вважає успіх скороминущим, не вірить у свої сили</a:t>
            </a:r>
            <a:r>
              <a:rPr lang="uk-UA" dirty="0" smtClean="0"/>
              <a:t>.</a:t>
            </a:r>
            <a:endParaRPr lang="uk-UA" dirty="0"/>
          </a:p>
        </p:txBody>
      </p:sp>
      <p:sp>
        <p:nvSpPr>
          <p:cNvPr id="10" name="Прямоугольник 9"/>
          <p:cNvSpPr/>
          <p:nvPr/>
        </p:nvSpPr>
        <p:spPr>
          <a:xfrm>
            <a:off x="1288088" y="253164"/>
            <a:ext cx="6761787" cy="1938992"/>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uk-UA" sz="4000" b="1" cap="all" spc="0" dirty="0" smtClean="0">
                <a:ln w="0"/>
                <a:solidFill>
                  <a:srgbClr val="C00000"/>
                </a:solidFill>
                <a:effectLst>
                  <a:reflection blurRad="12700" stA="50000" endPos="50000" dist="5000" dir="5400000" sy="-100000" rotWithShape="0"/>
                </a:effectLst>
                <a:latin typeface="Mistral" pitchFamily="66" charset="0"/>
              </a:rPr>
              <a:t>можливі  порушення  розвитку </a:t>
            </a:r>
          </a:p>
          <a:p>
            <a:pPr algn="ctr"/>
            <a:r>
              <a:rPr lang="uk-UA" sz="4000" b="1" cap="all" dirty="0" smtClean="0">
                <a:ln w="0"/>
                <a:solidFill>
                  <a:srgbClr val="C00000"/>
                </a:solidFill>
                <a:effectLst>
                  <a:reflection blurRad="12700" stA="50000" endPos="50000" dist="5000" dir="5400000" sy="-100000" rotWithShape="0"/>
                </a:effectLst>
                <a:latin typeface="Mistral" pitchFamily="66" charset="0"/>
              </a:rPr>
              <a:t>особистості</a:t>
            </a:r>
            <a:endParaRPr lang="uk-UA" sz="4000" b="1" cap="all" spc="0" dirty="0" smtClean="0">
              <a:ln w="0"/>
              <a:solidFill>
                <a:srgbClr val="C00000"/>
              </a:solidFill>
              <a:effectLst>
                <a:reflection blurRad="12700" stA="50000" endPos="50000" dist="5000" dir="5400000" sy="-100000" rotWithShape="0"/>
              </a:effectLst>
              <a:latin typeface="Mistral" pitchFamily="66" charset="0"/>
            </a:endParaRPr>
          </a:p>
          <a:p>
            <a:pPr algn="ctr"/>
            <a:r>
              <a:rPr lang="uk-UA" sz="4000" b="1" cap="all" dirty="0" smtClean="0">
                <a:ln w="0"/>
                <a:solidFill>
                  <a:srgbClr val="C00000"/>
                </a:solidFill>
                <a:effectLst>
                  <a:reflection blurRad="12700" stA="50000" endPos="50000" dist="5000" dir="5400000" sy="-100000" rotWithShape="0"/>
                </a:effectLst>
                <a:latin typeface="Mistral" pitchFamily="66" charset="0"/>
              </a:rPr>
              <a:t>У  підлітковому віці</a:t>
            </a:r>
            <a:endParaRPr lang="uk-UA" sz="4000" b="1" cap="all" spc="0" dirty="0">
              <a:ln w="0"/>
              <a:solidFill>
                <a:srgbClr val="C00000"/>
              </a:solidFill>
              <a:effectLst>
                <a:reflection blurRad="12700" stA="50000" endPos="50000" dist="5000" dir="5400000" sy="-100000" rotWithShape="0"/>
              </a:effectLst>
            </a:endParaRPr>
          </a:p>
        </p:txBody>
      </p:sp>
      <p:pic>
        <p:nvPicPr>
          <p:cNvPr id="5" name="Рисунок 4" descr="http://www.infoniac.ru/upload/medialibrary/2e0/2e0b4a31dd2460ef83cbeb81900178c8.jpg"/>
          <p:cNvPicPr/>
          <p:nvPr/>
        </p:nvPicPr>
        <p:blipFill>
          <a:blip r:embed="rId2">
            <a:extLst>
              <a:ext uri="{28A0092B-C50C-407E-A947-70E740481C1C}">
                <a14:useLocalDpi xmlns:a14="http://schemas.microsoft.com/office/drawing/2010/main" val="0"/>
              </a:ext>
            </a:extLst>
          </a:blip>
          <a:srcRect/>
          <a:stretch>
            <a:fillRect/>
          </a:stretch>
        </p:blipFill>
        <p:spPr bwMode="auto">
          <a:xfrm>
            <a:off x="4932219" y="2507674"/>
            <a:ext cx="4087090" cy="36298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3255007"/>
      </p:ext>
    </p:extLst>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artisticTexturizer/>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7" name="Номер слайда 6"/>
          <p:cNvSpPr>
            <a:spLocks noGrp="1"/>
          </p:cNvSpPr>
          <p:nvPr>
            <p:ph type="sldNum" sz="quarter" idx="12"/>
          </p:nvPr>
        </p:nvSpPr>
        <p:spPr/>
        <p:txBody>
          <a:bodyPr/>
          <a:lstStyle/>
          <a:p>
            <a:pPr>
              <a:defRPr/>
            </a:pPr>
            <a:fld id="{F0A4E651-417F-40DB-AC3E-1DE0C2D0641E}" type="slidenum">
              <a:rPr lang="ru-RU" smtClean="0"/>
              <a:pPr>
                <a:defRPr/>
              </a:pPr>
              <a:t>28</a:t>
            </a:fld>
            <a:endParaRPr lang="ru-RU" dirty="0"/>
          </a:p>
        </p:txBody>
      </p:sp>
      <p:sp>
        <p:nvSpPr>
          <p:cNvPr id="2" name="Прямоугольник 1"/>
          <p:cNvSpPr/>
          <p:nvPr/>
        </p:nvSpPr>
        <p:spPr>
          <a:xfrm>
            <a:off x="3285045" y="556553"/>
            <a:ext cx="5000087" cy="923330"/>
          </a:xfrm>
          <a:prstGeom prst="rect">
            <a:avLst/>
          </a:prstGeom>
        </p:spPr>
        <p:txBody>
          <a:bodyPr wrap="none">
            <a:spAutoFit/>
          </a:bodyPr>
          <a:lstStyle/>
          <a:p>
            <a:r>
              <a:rPr lang="uk-UA" sz="5400" b="1" dirty="0">
                <a:solidFill>
                  <a:schemeClr val="accent5">
                    <a:lumMod val="75000"/>
                  </a:schemeClr>
                </a:solidFill>
                <a:latin typeface="Mistral" pitchFamily="66" charset="0"/>
              </a:rPr>
              <a:t>Джерела інформації</a:t>
            </a:r>
            <a:r>
              <a:rPr lang="uk-UA" b="1" dirty="0"/>
              <a:t>:</a:t>
            </a:r>
            <a:endParaRPr lang="uk-UA" dirty="0"/>
          </a:p>
        </p:txBody>
      </p:sp>
      <p:pic>
        <p:nvPicPr>
          <p:cNvPr id="4" name="Рисунок 3" descr="http://down-house.ru/uploads/images/00/95/78/2011/10/03/15feb5c397a88cf7e0c3b0ed648dff.jpg"/>
          <p:cNvPicPr/>
          <p:nvPr/>
        </p:nvPicPr>
        <p:blipFill>
          <a:blip r:embed="rId4">
            <a:extLst>
              <a:ext uri="{28A0092B-C50C-407E-A947-70E740481C1C}">
                <a14:useLocalDpi xmlns:a14="http://schemas.microsoft.com/office/drawing/2010/main" val="0"/>
              </a:ext>
            </a:extLst>
          </a:blip>
          <a:srcRect/>
          <a:stretch>
            <a:fillRect/>
          </a:stretch>
        </p:blipFill>
        <p:spPr bwMode="auto">
          <a:xfrm>
            <a:off x="476936" y="225189"/>
            <a:ext cx="2565183" cy="22235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Прямоугольник 2"/>
          <p:cNvSpPr/>
          <p:nvPr/>
        </p:nvSpPr>
        <p:spPr>
          <a:xfrm>
            <a:off x="2286000" y="2828836"/>
            <a:ext cx="5278582" cy="646331"/>
          </a:xfrm>
          <a:prstGeom prst="rect">
            <a:avLst/>
          </a:prstGeom>
        </p:spPr>
        <p:txBody>
          <a:bodyPr wrap="square">
            <a:spAutoFit/>
          </a:bodyPr>
          <a:lstStyle/>
          <a:p>
            <a:pPr marL="285750" indent="-285750">
              <a:buFont typeface="Wingdings" pitchFamily="2" charset="2"/>
              <a:buChar char="q"/>
            </a:pPr>
            <a:r>
              <a:rPr lang="uk-UA" u="sng" dirty="0">
                <a:hlinkClick r:id="rId5"/>
              </a:rPr>
              <a:t>http://www.uchportal.ru/load/117-1-0-14208</a:t>
            </a:r>
            <a:endParaRPr lang="uk-UA" dirty="0"/>
          </a:p>
          <a:p>
            <a:pPr marL="285750" indent="-285750">
              <a:buFont typeface="Wingdings" pitchFamily="2" charset="2"/>
              <a:buChar char="q"/>
            </a:pPr>
            <a:r>
              <a:rPr lang="ru-RU" u="sng" dirty="0" smtClean="0">
                <a:hlinkClick r:id="rId6"/>
              </a:rPr>
              <a:t>http</a:t>
            </a:r>
            <a:r>
              <a:rPr lang="ru-RU" u="sng" dirty="0">
                <a:hlinkClick r:id="rId6"/>
              </a:rPr>
              <a:t>://www.uchportal.ru/publ/22-1-0-1712</a:t>
            </a:r>
            <a:endParaRPr lang="uk-UA" dirty="0"/>
          </a:p>
        </p:txBody>
      </p:sp>
    </p:spTree>
    <p:extLst>
      <p:ext uri="{BB962C8B-B14F-4D97-AF65-F5344CB8AC3E}">
        <p14:creationId xmlns:p14="http://schemas.microsoft.com/office/powerpoint/2010/main" val="1190228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3</a:t>
            </a:fld>
            <a:endParaRPr lang="ru-RU" dirty="0"/>
          </a:p>
        </p:txBody>
      </p:sp>
      <p:sp>
        <p:nvSpPr>
          <p:cNvPr id="5" name="TextBox 4"/>
          <p:cNvSpPr txBox="1"/>
          <p:nvPr/>
        </p:nvSpPr>
        <p:spPr>
          <a:xfrm>
            <a:off x="443345" y="955305"/>
            <a:ext cx="4039728" cy="4154984"/>
          </a:xfrm>
          <a:prstGeom prst="rect">
            <a:avLst/>
          </a:prstGeom>
          <a:noFill/>
        </p:spPr>
        <p:txBody>
          <a:bodyPr wrap="square" rtlCol="0">
            <a:spAutoFit/>
          </a:bodyPr>
          <a:lstStyle/>
          <a:p>
            <a:pPr algn="ctr"/>
            <a:r>
              <a:rPr lang="uk-UA" sz="2400" b="1" dirty="0" smtClean="0">
                <a:latin typeface="Segoe Print" pitchFamily="2" charset="0"/>
              </a:rPr>
              <a:t>Дитина постійно вимушена </a:t>
            </a:r>
          </a:p>
          <a:p>
            <a:pPr algn="ctr"/>
            <a:r>
              <a:rPr lang="uk-UA" sz="2400" b="1" dirty="0" smtClean="0">
                <a:latin typeface="Segoe Print" pitchFamily="2" charset="0"/>
              </a:rPr>
              <a:t>пристосовуватися до фізичних та </a:t>
            </a:r>
          </a:p>
          <a:p>
            <a:pPr algn="ctr"/>
            <a:r>
              <a:rPr lang="uk-UA" sz="2400" b="1" dirty="0" smtClean="0">
                <a:latin typeface="Segoe Print" pitchFamily="2" charset="0"/>
              </a:rPr>
              <a:t>фізіологічних змін, які проходять в її </a:t>
            </a:r>
          </a:p>
          <a:p>
            <a:pPr algn="ctr"/>
            <a:r>
              <a:rPr lang="uk-UA" sz="2400" b="1" dirty="0" smtClean="0">
                <a:latin typeface="Segoe Print" pitchFamily="2" charset="0"/>
              </a:rPr>
              <a:t>організмі, переживає «гормональну шторм» </a:t>
            </a:r>
          </a:p>
          <a:p>
            <a:pPr algn="ctr"/>
            <a:r>
              <a:rPr lang="uk-UA" sz="2400" b="1" dirty="0" smtClean="0">
                <a:latin typeface="Segoe Print" pitchFamily="2" charset="0"/>
              </a:rPr>
              <a:t>Підлітки постійно знаходяться у стані стресу </a:t>
            </a:r>
            <a:r>
              <a:rPr lang="ru-RU" sz="2400" b="1" dirty="0" smtClean="0">
                <a:latin typeface="Segoe Print" pitchFamily="2" charset="0"/>
              </a:rPr>
              <a:t>.</a:t>
            </a:r>
            <a:endParaRPr lang="uk-UA" sz="2400" b="1" dirty="0">
              <a:latin typeface="Segoe Print" pitchFamily="2" charset="0"/>
            </a:endParaRP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3073" y="836490"/>
            <a:ext cx="4466963" cy="43926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2219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Прямоуг. 2"/>
          <p:cNvSpPr>
            <a:spLocks noGrp="1" noChangeArrowheads="1"/>
          </p:cNvSpPr>
          <p:nvPr>
            <p:ph type="title"/>
          </p:nvPr>
        </p:nvSpPr>
        <p:spPr/>
        <p:txBody>
          <a:bodyPr/>
          <a:lstStyle/>
          <a:p>
            <a:pPr algn="ctr" eaLnBrk="1" hangingPunct="1"/>
            <a:r>
              <a:rPr lang="uk-UA" sz="6000" dirty="0" smtClean="0">
                <a:solidFill>
                  <a:srgbClr val="FF0000"/>
                </a:solidFill>
                <a:latin typeface="Mistral" pitchFamily="66" charset="0"/>
              </a:rPr>
              <a:t>Зовнішні (фізіологічні) зміни організму </a:t>
            </a:r>
          </a:p>
        </p:txBody>
      </p:sp>
      <p:sp>
        <p:nvSpPr>
          <p:cNvPr id="7171" name="Прямоуг. 3"/>
          <p:cNvSpPr>
            <a:spLocks noGrp="1" noChangeArrowheads="1"/>
          </p:cNvSpPr>
          <p:nvPr>
            <p:ph type="body" idx="1"/>
          </p:nvPr>
        </p:nvSpPr>
        <p:spPr>
          <a:xfrm>
            <a:off x="642504" y="1894898"/>
            <a:ext cx="7886700" cy="4351338"/>
          </a:xfrm>
        </p:spPr>
        <p:txBody>
          <a:bodyPr/>
          <a:lstStyle/>
          <a:p>
            <a:pPr eaLnBrk="1" hangingPunct="1">
              <a:lnSpc>
                <a:spcPct val="90000"/>
              </a:lnSpc>
            </a:pPr>
            <a:r>
              <a:rPr lang="uk-UA" sz="2400" b="1" dirty="0" smtClean="0">
                <a:latin typeface="Segoe Print" pitchFamily="2" charset="0"/>
              </a:rPr>
              <a:t>У 10-річному віці фізичний  розвиток хлопчаків та дівчаток приблизно однаковий, але вже у 11 років дівчатка випереджують своїх однолітків за ростом (на 1,6 см) та вагою (на 1,7 кг). </a:t>
            </a:r>
          </a:p>
          <a:p>
            <a:pPr eaLnBrk="1" hangingPunct="1">
              <a:lnSpc>
                <a:spcPct val="90000"/>
              </a:lnSpc>
            </a:pPr>
            <a:r>
              <a:rPr lang="uk-UA" sz="2400" b="1" dirty="0" smtClean="0">
                <a:latin typeface="Segoe Print" pitchFamily="2" charset="0"/>
              </a:rPr>
              <a:t>У 12 років дівчатка випереджають хлопчаків за усіма показниками: за довжиною тіла (на 3,1 см), вазі (на 2,9 кг), округлості грудної клітки (на 4,5 см). </a:t>
            </a:r>
          </a:p>
          <a:p>
            <a:pPr eaLnBrk="1" hangingPunct="1">
              <a:lnSpc>
                <a:spcPct val="90000"/>
              </a:lnSpc>
            </a:pPr>
            <a:r>
              <a:rPr lang="uk-UA" sz="2400" b="1" dirty="0" smtClean="0">
                <a:latin typeface="Segoe Print" pitchFamily="2" charset="0"/>
              </a:rPr>
              <a:t>Але до 14 років усі показники фізичного розвитку стають вище у хлопчаків. </a:t>
            </a:r>
          </a:p>
        </p:txBody>
      </p:sp>
    </p:spTree>
    <p:extLst>
      <p:ext uri="{BB962C8B-B14F-4D97-AF65-F5344CB8AC3E}">
        <p14:creationId xmlns:p14="http://schemas.microsoft.com/office/powerpoint/2010/main" val="99833306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5</a:t>
            </a:fld>
            <a:endParaRPr lang="ru-RU" dirty="0"/>
          </a:p>
        </p:txBody>
      </p:sp>
      <mc:AlternateContent xmlns:mc="http://schemas.openxmlformats.org/markup-compatibility/2006" xmlns:a14="http://schemas.microsoft.com/office/drawing/2010/main">
        <mc:Choice Requires="a14">
          <p:sp>
            <p:nvSpPr>
              <p:cNvPr id="7" name="Прямоугольник 6"/>
              <p:cNvSpPr/>
              <p:nvPr/>
            </p:nvSpPr>
            <p:spPr>
              <a:xfrm>
                <a:off x="124691" y="1460037"/>
                <a:ext cx="5056910" cy="3369127"/>
              </a:xfrm>
              <a:prstGeom prst="rect">
                <a:avLst/>
              </a:prstGeom>
            </p:spPr>
            <p:txBody>
              <a:bodyPr wrap="square">
                <a:spAutoFit/>
              </a:bodyPr>
              <a:lstStyle/>
              <a:p>
                <a:pPr eaLnBrk="1" hangingPunct="1">
                  <a:lnSpc>
                    <a:spcPct val="80000"/>
                  </a:lnSpc>
                </a:pPr>
                <a:r>
                  <a:rPr lang="uk-UA" sz="2400" b="1" dirty="0" smtClean="0">
                    <a:latin typeface="Segoe Print" pitchFamily="2" charset="0"/>
                  </a:rPr>
                  <a:t>У підлітків </a:t>
                </a:r>
                <a:r>
                  <a:rPr lang="uk-UA" sz="2400" b="1" dirty="0">
                    <a:latin typeface="Segoe Print" pitchFamily="2" charset="0"/>
                  </a:rPr>
                  <a:t>10—15 </a:t>
                </a:r>
                <a:r>
                  <a:rPr lang="uk-UA" sz="2400" b="1" dirty="0" smtClean="0">
                    <a:latin typeface="Segoe Print" pitchFamily="2" charset="0"/>
                  </a:rPr>
                  <a:t>років збільшується округлість грудної клітки</a:t>
                </a:r>
                <a:r>
                  <a:rPr lang="uk-UA" sz="2400" b="1" dirty="0">
                    <a:latin typeface="Segoe Print" pitchFamily="2" charset="0"/>
                  </a:rPr>
                  <a:t>, за </a:t>
                </a:r>
                <a:r>
                  <a:rPr lang="uk-UA" sz="2400" b="1" dirty="0" smtClean="0">
                    <a:latin typeface="Segoe Print" pitchFamily="2" charset="0"/>
                  </a:rPr>
                  <a:t>рахунок чого поглиблюється  дихання та збільшується життєва ємність легень: </a:t>
                </a:r>
              </a:p>
              <a:p>
                <a:pPr eaLnBrk="1" hangingPunct="1">
                  <a:lnSpc>
                    <a:spcPct val="80000"/>
                  </a:lnSpc>
                </a:pPr>
                <a:r>
                  <a:rPr lang="uk-UA" sz="2400" b="1" dirty="0" smtClean="0">
                    <a:latin typeface="Segoe Print" pitchFamily="2" charset="0"/>
                  </a:rPr>
                  <a:t>у хлопчаків </a:t>
                </a:r>
                <a:r>
                  <a:rPr lang="uk-UA" sz="2400" b="1" dirty="0">
                    <a:latin typeface="Segoe Print" pitchFamily="2" charset="0"/>
                  </a:rPr>
                  <a:t>— </a:t>
                </a:r>
                <a:r>
                  <a:rPr lang="uk-UA" sz="2400" b="1" dirty="0" smtClean="0">
                    <a:latin typeface="Segoe Print" pitchFamily="2" charset="0"/>
                  </a:rPr>
                  <a:t>від </a:t>
                </a:r>
                <a:r>
                  <a:rPr lang="uk-UA" sz="2400" b="1" dirty="0">
                    <a:latin typeface="Segoe Print" pitchFamily="2" charset="0"/>
                  </a:rPr>
                  <a:t>1900 </a:t>
                </a:r>
                <a:endParaRPr lang="uk-UA" sz="2400" b="1" dirty="0" smtClean="0">
                  <a:latin typeface="Segoe Print" pitchFamily="2" charset="0"/>
                </a:endParaRPr>
              </a:p>
              <a:p>
                <a:pPr eaLnBrk="1" hangingPunct="1">
                  <a:lnSpc>
                    <a:spcPct val="80000"/>
                  </a:lnSpc>
                </a:pPr>
                <a:r>
                  <a:rPr lang="uk-UA" sz="2400" b="1" dirty="0" smtClean="0">
                    <a:latin typeface="Segoe Print" pitchFamily="2" charset="0"/>
                  </a:rPr>
                  <a:t>до </a:t>
                </a:r>
                <a:r>
                  <a:rPr lang="uk-UA" sz="2400" b="1" dirty="0">
                    <a:latin typeface="Segoe Print" pitchFamily="2" charset="0"/>
                  </a:rPr>
                  <a:t>3380 </a:t>
                </a:r>
                <a14:m>
                  <m:oMath xmlns:m="http://schemas.openxmlformats.org/officeDocument/2006/math">
                    <m:sSup>
                      <m:sSupPr>
                        <m:ctrlPr>
                          <a:rPr lang="uk-UA" sz="2400" b="1" i="1" smtClean="0">
                            <a:latin typeface="Cambria Math"/>
                          </a:rPr>
                        </m:ctrlPr>
                      </m:sSupPr>
                      <m:e>
                        <m:r>
                          <a:rPr lang="uk-UA" sz="2400" b="1" i="1" smtClean="0">
                            <a:latin typeface="Cambria Math"/>
                          </a:rPr>
                          <m:t>см</m:t>
                        </m:r>
                      </m:e>
                      <m:sup>
                        <m:r>
                          <a:rPr lang="uk-UA" sz="2400" b="1" i="1" smtClean="0">
                            <a:latin typeface="Cambria Math"/>
                          </a:rPr>
                          <m:t>𝟑</m:t>
                        </m:r>
                      </m:sup>
                    </m:sSup>
                  </m:oMath>
                </a14:m>
                <a:r>
                  <a:rPr lang="uk-UA" sz="2400" b="1" dirty="0">
                    <a:latin typeface="Segoe Print" pitchFamily="2" charset="0"/>
                  </a:rPr>
                  <a:t>, до 18 </a:t>
                </a:r>
                <a:r>
                  <a:rPr lang="uk-UA" sz="2400" b="1" dirty="0" smtClean="0">
                    <a:latin typeface="Segoe Print" pitchFamily="2" charset="0"/>
                  </a:rPr>
                  <a:t>років досягає </a:t>
                </a:r>
                <a:r>
                  <a:rPr lang="uk-UA" sz="2400" b="1" dirty="0">
                    <a:latin typeface="Segoe Print" pitchFamily="2" charset="0"/>
                  </a:rPr>
                  <a:t>4500 </a:t>
                </a:r>
                <a14:m>
                  <m:oMath xmlns:m="http://schemas.openxmlformats.org/officeDocument/2006/math">
                    <m:sSup>
                      <m:sSupPr>
                        <m:ctrlPr>
                          <a:rPr lang="uk-UA" sz="2400" b="1" i="1">
                            <a:latin typeface="Cambria Math"/>
                          </a:rPr>
                        </m:ctrlPr>
                      </m:sSupPr>
                      <m:e>
                        <m:r>
                          <a:rPr lang="uk-UA" sz="2400" b="1" i="1">
                            <a:latin typeface="Cambria Math"/>
                          </a:rPr>
                          <m:t>см</m:t>
                        </m:r>
                      </m:e>
                      <m:sup>
                        <m:r>
                          <a:rPr lang="uk-UA" sz="2400" b="1" i="1">
                            <a:latin typeface="Cambria Math"/>
                          </a:rPr>
                          <m:t>𝟑</m:t>
                        </m:r>
                      </m:sup>
                    </m:sSup>
                  </m:oMath>
                </a14:m>
                <a:r>
                  <a:rPr lang="uk-UA" sz="2400" b="1" dirty="0" smtClean="0">
                    <a:latin typeface="Segoe Print" pitchFamily="2" charset="0"/>
                  </a:rPr>
                  <a:t>, </a:t>
                </a:r>
                <a:r>
                  <a:rPr lang="uk-UA" sz="2400" b="1" dirty="0">
                    <a:latin typeface="Segoe Print" pitchFamily="2" charset="0"/>
                  </a:rPr>
                  <a:t>у </a:t>
                </a:r>
                <a:r>
                  <a:rPr lang="uk-UA" sz="2400" b="1" dirty="0" smtClean="0">
                    <a:latin typeface="Segoe Print" pitchFamily="2" charset="0"/>
                  </a:rPr>
                  <a:t>дівчат </a:t>
                </a:r>
              </a:p>
              <a:p>
                <a:pPr eaLnBrk="1" hangingPunct="1">
                  <a:lnSpc>
                    <a:spcPct val="80000"/>
                  </a:lnSpc>
                </a:pPr>
                <a:r>
                  <a:rPr lang="uk-UA" sz="2400" b="1" dirty="0" smtClean="0">
                    <a:latin typeface="Segoe Print" pitchFamily="2" charset="0"/>
                  </a:rPr>
                  <a:t>від 1650 </a:t>
                </a:r>
                <a:r>
                  <a:rPr lang="uk-UA" sz="2400" b="1" dirty="0">
                    <a:latin typeface="Segoe Print" pitchFamily="2" charset="0"/>
                  </a:rPr>
                  <a:t>до 2800 </a:t>
                </a:r>
                <a14:m>
                  <m:oMath xmlns:m="http://schemas.openxmlformats.org/officeDocument/2006/math">
                    <m:sSup>
                      <m:sSupPr>
                        <m:ctrlPr>
                          <a:rPr lang="uk-UA" sz="2400" b="1" i="1">
                            <a:latin typeface="Cambria Math"/>
                          </a:rPr>
                        </m:ctrlPr>
                      </m:sSupPr>
                      <m:e>
                        <m:r>
                          <a:rPr lang="uk-UA" sz="2400" b="1" i="1">
                            <a:latin typeface="Cambria Math"/>
                          </a:rPr>
                          <m:t>см</m:t>
                        </m:r>
                      </m:e>
                      <m:sup>
                        <m:r>
                          <a:rPr lang="uk-UA" sz="2400" b="1" i="1">
                            <a:latin typeface="Cambria Math"/>
                          </a:rPr>
                          <m:t>𝟑</m:t>
                        </m:r>
                      </m:sup>
                    </m:sSup>
                  </m:oMath>
                </a14:m>
                <a:r>
                  <a:rPr lang="uk-UA" sz="2400" b="1" dirty="0" smtClean="0">
                    <a:latin typeface="Segoe Print" pitchFamily="2" charset="0"/>
                  </a:rPr>
                  <a:t>, </a:t>
                </a:r>
              </a:p>
              <a:p>
                <a:pPr eaLnBrk="1" hangingPunct="1">
                  <a:lnSpc>
                    <a:spcPct val="80000"/>
                  </a:lnSpc>
                </a:pPr>
                <a:r>
                  <a:rPr lang="uk-UA" sz="2400" b="1" dirty="0" smtClean="0">
                    <a:latin typeface="Segoe Print" pitchFamily="2" charset="0"/>
                  </a:rPr>
                  <a:t>а до </a:t>
                </a:r>
                <a:r>
                  <a:rPr lang="uk-UA" sz="2400" b="1" dirty="0">
                    <a:latin typeface="Segoe Print" pitchFamily="2" charset="0"/>
                  </a:rPr>
                  <a:t>18 </a:t>
                </a:r>
                <a:r>
                  <a:rPr lang="uk-UA" sz="2400" b="1" dirty="0" smtClean="0">
                    <a:latin typeface="Segoe Print" pitchFamily="2" charset="0"/>
                  </a:rPr>
                  <a:t>років </a:t>
                </a:r>
                <a:r>
                  <a:rPr lang="uk-UA" sz="2400" b="1" dirty="0">
                    <a:latin typeface="Segoe Print" pitchFamily="2" charset="0"/>
                  </a:rPr>
                  <a:t>— до 3800 </a:t>
                </a:r>
                <a14:m>
                  <m:oMath xmlns:m="http://schemas.openxmlformats.org/officeDocument/2006/math">
                    <m:sSup>
                      <m:sSupPr>
                        <m:ctrlPr>
                          <a:rPr lang="uk-UA" sz="2400" b="1" i="1">
                            <a:latin typeface="Cambria Math"/>
                          </a:rPr>
                        </m:ctrlPr>
                      </m:sSupPr>
                      <m:e>
                        <m:r>
                          <a:rPr lang="uk-UA" sz="2400" b="1" i="1">
                            <a:latin typeface="Cambria Math"/>
                          </a:rPr>
                          <m:t>см</m:t>
                        </m:r>
                      </m:e>
                      <m:sup>
                        <m:r>
                          <a:rPr lang="uk-UA" sz="2400" b="1" i="1">
                            <a:latin typeface="Cambria Math"/>
                          </a:rPr>
                          <m:t>𝟑</m:t>
                        </m:r>
                      </m:sup>
                    </m:sSup>
                  </m:oMath>
                </a14:m>
                <a:r>
                  <a:rPr lang="uk-UA" sz="2400" b="1" dirty="0" smtClean="0">
                    <a:latin typeface="Segoe Print" pitchFamily="2" charset="0"/>
                  </a:rPr>
                  <a:t>.</a:t>
                </a:r>
                <a:endParaRPr lang="uk-UA" sz="2400" b="1" dirty="0">
                  <a:latin typeface="Segoe Print" pitchFamily="2" charset="0"/>
                </a:endParaRPr>
              </a:p>
            </p:txBody>
          </p:sp>
        </mc:Choice>
        <mc:Fallback xmlns="">
          <p:sp>
            <p:nvSpPr>
              <p:cNvPr id="7" name="Прямоугольник 6"/>
              <p:cNvSpPr>
                <a:spLocks noRot="1" noChangeAspect="1" noMove="1" noResize="1" noEditPoints="1" noAdjustHandles="1" noChangeArrowheads="1" noChangeShapeType="1" noTextEdit="1"/>
              </p:cNvSpPr>
              <p:nvPr/>
            </p:nvSpPr>
            <p:spPr>
              <a:xfrm>
                <a:off x="124691" y="1460037"/>
                <a:ext cx="5056910" cy="3369127"/>
              </a:xfrm>
              <a:prstGeom prst="rect">
                <a:avLst/>
              </a:prstGeom>
              <a:blipFill rotWithShape="1">
                <a:blip r:embed="rId2"/>
                <a:stretch>
                  <a:fillRect l="-1807" t="-3080" b="-4167"/>
                </a:stretch>
              </a:blipFill>
            </p:spPr>
            <p:txBody>
              <a:bodyPr/>
              <a:lstStyle/>
              <a:p>
                <a:r>
                  <a:rPr lang="uk-UA">
                    <a:noFill/>
                  </a:rPr>
                  <a:t> </a:t>
                </a:r>
              </a:p>
            </p:txBody>
          </p:sp>
        </mc:Fallback>
      </mc:AlternateContent>
      <p:pic>
        <p:nvPicPr>
          <p:cNvPr id="5" name="Рисунок 4" descr="http://st2-fashiony.ru/pic/tips/pic/43465/1.jpg"/>
          <p:cNvPicPr/>
          <p:nvPr/>
        </p:nvPicPr>
        <p:blipFill rotWithShape="1">
          <a:blip r:embed="rId3">
            <a:extLst>
              <a:ext uri="{28A0092B-C50C-407E-A947-70E740481C1C}">
                <a14:useLocalDpi xmlns:a14="http://schemas.microsoft.com/office/drawing/2010/main" val="0"/>
              </a:ext>
            </a:extLst>
          </a:blip>
          <a:srcRect r="4606" b="4506"/>
          <a:stretch/>
        </p:blipFill>
        <p:spPr bwMode="auto">
          <a:xfrm>
            <a:off x="5430983" y="880644"/>
            <a:ext cx="3366654" cy="4777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6657541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Прямоуг. 3"/>
          <p:cNvSpPr>
            <a:spLocks noGrp="1" noChangeArrowheads="1"/>
          </p:cNvSpPr>
          <p:nvPr>
            <p:ph type="body" idx="1"/>
          </p:nvPr>
        </p:nvSpPr>
        <p:spPr>
          <a:xfrm>
            <a:off x="0" y="1135496"/>
            <a:ext cx="4066309" cy="5329238"/>
          </a:xfrm>
        </p:spPr>
        <p:txBody>
          <a:bodyPr/>
          <a:lstStyle/>
          <a:p>
            <a:pPr eaLnBrk="1" hangingPunct="1">
              <a:lnSpc>
                <a:spcPct val="90000"/>
              </a:lnSpc>
            </a:pPr>
            <a:r>
              <a:rPr lang="uk-UA" sz="2400" b="1" dirty="0" smtClean="0">
                <a:latin typeface="Segoe Print" pitchFamily="2" charset="0"/>
              </a:rPr>
              <a:t>Жодна система організму у підлітковому віці не виставляє таких високих вимог, як серцево-судина. У підлітків швидко зростає серце. </a:t>
            </a:r>
          </a:p>
          <a:p>
            <a:pPr eaLnBrk="1" hangingPunct="1">
              <a:lnSpc>
                <a:spcPct val="90000"/>
              </a:lnSpc>
            </a:pPr>
            <a:r>
              <a:rPr lang="uk-UA" sz="2400" b="1" dirty="0" smtClean="0">
                <a:latin typeface="Segoe Print" pitchFamily="2" charset="0"/>
              </a:rPr>
              <a:t>Вага його з 10 до 16 років подвоюється, а об'єм збільшується приблизно у 2,4 рази.</a:t>
            </a:r>
            <a:endParaRPr lang="uk-UA" sz="2400" b="1" dirty="0">
              <a:latin typeface="Segoe Print" pitchFamily="2" charset="0"/>
            </a:endParaRPr>
          </a:p>
        </p:txBody>
      </p:sp>
      <p:pic>
        <p:nvPicPr>
          <p:cNvPr id="3" name="Рисунок 2" descr="http://pitanie-dlya-zdorovya.ru/wp-content/uploads/2012/02/gipertoniya.jpg"/>
          <p:cNvPicPr/>
          <p:nvPr/>
        </p:nvPicPr>
        <p:blipFill>
          <a:blip r:embed="rId2">
            <a:extLst>
              <a:ext uri="{28A0092B-C50C-407E-A947-70E740481C1C}">
                <a14:useLocalDpi xmlns:a14="http://schemas.microsoft.com/office/drawing/2010/main" val="0"/>
              </a:ext>
            </a:extLst>
          </a:blip>
          <a:srcRect/>
          <a:stretch>
            <a:fillRect/>
          </a:stretch>
        </p:blipFill>
        <p:spPr bwMode="auto">
          <a:xfrm>
            <a:off x="3922308" y="1477472"/>
            <a:ext cx="5110856" cy="33162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1821859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7</a:t>
            </a:fld>
            <a:endParaRPr lang="ru-RU" dirty="0"/>
          </a:p>
        </p:txBody>
      </p:sp>
      <p:sp>
        <p:nvSpPr>
          <p:cNvPr id="5" name="Прямоугольник 4"/>
          <p:cNvSpPr/>
          <p:nvPr/>
        </p:nvSpPr>
        <p:spPr>
          <a:xfrm>
            <a:off x="277091" y="820293"/>
            <a:ext cx="4045527" cy="5016758"/>
          </a:xfrm>
          <a:prstGeom prst="rect">
            <a:avLst/>
          </a:prstGeom>
        </p:spPr>
        <p:txBody>
          <a:bodyPr wrap="square">
            <a:spAutoFit/>
          </a:bodyPr>
          <a:lstStyle/>
          <a:p>
            <a:r>
              <a:rPr lang="uk-UA" sz="2000" b="1" dirty="0" smtClean="0">
                <a:latin typeface="Segoe Print" pitchFamily="2" charset="0"/>
              </a:rPr>
              <a:t>У  віці від 9 до 17 років ударний об'єм  серця, кількість крові, яку серце викидає у судини за 1 скорочення, збільшується у хлопчаків з 37 до 70 мл, а у дівчаток — з 35 до 60 мл.</a:t>
            </a:r>
          </a:p>
          <a:p>
            <a:r>
              <a:rPr lang="uk-UA" sz="2000" b="1" dirty="0" smtClean="0">
                <a:latin typeface="Segoe Print" pitchFamily="2" charset="0"/>
              </a:rPr>
              <a:t>В той же час частота серцевих скорочень у стані покою знижається. У 15 років пульс у хлопчаків дорівнює 70 ударам у хвилину, а у дівчаток — 72, до 18 років частота пульсу стає такою же, як у дорослих.</a:t>
            </a:r>
            <a:endParaRPr lang="uk-UA" sz="2000" b="1" dirty="0">
              <a:effectLst/>
              <a:latin typeface="Segoe Print" pitchFamily="2" charset="0"/>
            </a:endParaRPr>
          </a:p>
        </p:txBody>
      </p:sp>
      <p:pic>
        <p:nvPicPr>
          <p:cNvPr id="6" name="Рисунок 5" descr="http://i84.photobucket.com/albums/k30/kjkb2tx/H%20of%20H%20and%20L%20Photos/MPj043874300001.jpg"/>
          <p:cNvPicPr/>
          <p:nvPr/>
        </p:nvPicPr>
        <p:blipFill>
          <a:blip r:embed="rId2">
            <a:extLst>
              <a:ext uri="{28A0092B-C50C-407E-A947-70E740481C1C}">
                <a14:useLocalDpi xmlns:a14="http://schemas.microsoft.com/office/drawing/2010/main" val="0"/>
              </a:ext>
            </a:extLst>
          </a:blip>
          <a:srcRect/>
          <a:stretch>
            <a:fillRect/>
          </a:stretch>
        </p:blipFill>
        <p:spPr bwMode="auto">
          <a:xfrm>
            <a:off x="4433454" y="1555171"/>
            <a:ext cx="4572000" cy="34463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9214774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Прямоуг. 3"/>
          <p:cNvSpPr>
            <a:spLocks noGrp="1" noChangeArrowheads="1"/>
          </p:cNvSpPr>
          <p:nvPr>
            <p:ph type="body" idx="1"/>
          </p:nvPr>
        </p:nvSpPr>
        <p:spPr>
          <a:xfrm>
            <a:off x="422563" y="191222"/>
            <a:ext cx="8097982" cy="5400675"/>
          </a:xfrm>
        </p:spPr>
        <p:txBody>
          <a:bodyPr/>
          <a:lstStyle/>
          <a:p>
            <a:pPr algn="ctr" eaLnBrk="1" hangingPunct="1">
              <a:lnSpc>
                <a:spcPct val="80000"/>
              </a:lnSpc>
            </a:pPr>
            <a:r>
              <a:rPr lang="uk-UA" sz="2400" b="1" dirty="0" smtClean="0">
                <a:latin typeface="Segoe Print" pitchFamily="2" charset="0"/>
              </a:rPr>
              <a:t>В кровоносній системі, що розвивається, часто зустрічається невідповідність між просвітком судин, по яким кров викидається з серця, та збільшеною ємністю серця. У зв'язку з цим збільшується артеріальний тиск. </a:t>
            </a:r>
          </a:p>
          <a:p>
            <a:pPr algn="ctr" eaLnBrk="1" hangingPunct="1">
              <a:lnSpc>
                <a:spcPct val="80000"/>
              </a:lnSpc>
            </a:pPr>
            <a:r>
              <a:rPr lang="uk-UA" sz="2400" b="1" dirty="0" smtClean="0">
                <a:latin typeface="Segoe Print" pitchFamily="2" charset="0"/>
              </a:rPr>
              <a:t>Так, якщо у хлопчаків та дівчаток у 10 років артеріальний тиск дорівнює 99/55 мм, то до 17 років він збільшується до 120/65 мм у хлопців та до 115/60 мм у дівчат.</a:t>
            </a:r>
          </a:p>
        </p:txBody>
      </p:sp>
      <p:pic>
        <p:nvPicPr>
          <p:cNvPr id="3" name="Рисунок 2" descr="http://img.mota.ru/upload/wallpapers/2009/07/14/18/02/1583/3d_1750-1280x720.jpg"/>
          <p:cNvPicPr/>
          <p:nvPr/>
        </p:nvPicPr>
        <p:blipFill>
          <a:blip r:embed="rId2">
            <a:extLst>
              <a:ext uri="{28A0092B-C50C-407E-A947-70E740481C1C}">
                <a14:useLocalDpi xmlns:a14="http://schemas.microsoft.com/office/drawing/2010/main" val="0"/>
              </a:ext>
            </a:extLst>
          </a:blip>
          <a:srcRect/>
          <a:stretch>
            <a:fillRect/>
          </a:stretch>
        </p:blipFill>
        <p:spPr bwMode="auto">
          <a:xfrm>
            <a:off x="1636307" y="3203171"/>
            <a:ext cx="6120765" cy="3444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3258398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9</a:t>
            </a:fld>
            <a:endParaRPr lang="ru-RU" dirty="0"/>
          </a:p>
        </p:txBody>
      </p:sp>
      <p:sp>
        <p:nvSpPr>
          <p:cNvPr id="5" name="Прямоугольник 4"/>
          <p:cNvSpPr/>
          <p:nvPr/>
        </p:nvSpPr>
        <p:spPr>
          <a:xfrm>
            <a:off x="237261" y="196619"/>
            <a:ext cx="4537940" cy="5755422"/>
          </a:xfrm>
          <a:prstGeom prst="rect">
            <a:avLst/>
          </a:prstGeom>
        </p:spPr>
        <p:txBody>
          <a:bodyPr wrap="square">
            <a:spAutoFit/>
          </a:bodyPr>
          <a:lstStyle/>
          <a:p>
            <a:pPr algn="ctr" eaLnBrk="1" hangingPunct="1">
              <a:lnSpc>
                <a:spcPct val="80000"/>
              </a:lnSpc>
            </a:pPr>
            <a:r>
              <a:rPr lang="uk-UA" sz="2000" b="1" dirty="0" smtClean="0">
                <a:latin typeface="Segoe Print" pitchFamily="2" charset="0"/>
              </a:rPr>
              <a:t>У другій половині ХІХ ст. лікарі звернули увагу на те, що підлітків, які досягли 15-16 річного віку, за своїм фізичним розвитком нічим не поступалися молодим чоловікам та жінкам. Їх зріст, склад, вага відповідали </a:t>
            </a:r>
          </a:p>
          <a:p>
            <a:pPr algn="ctr" eaLnBrk="1" hangingPunct="1">
              <a:lnSpc>
                <a:spcPct val="80000"/>
              </a:lnSpc>
            </a:pPr>
            <a:r>
              <a:rPr lang="uk-UA" sz="2000" b="1" dirty="0" smtClean="0">
                <a:latin typeface="Segoe Print" pitchFamily="2" charset="0"/>
              </a:rPr>
              <a:t>20-23 рокам. Це явище, з легкої руки, німецького мікробіолога  Роберта Коха (1843-1910) назвали акселерацією. В перекладі з латинської мови це значить прискорення. Адже це дійсно так. Для цього можна порівняти  1910 и 2010 роки. Зріст новонароджених за вказаний період збільшився у середньому на 0,5-1 см. вага малюків стала більше на </a:t>
            </a:r>
          </a:p>
          <a:p>
            <a:pPr algn="ctr" eaLnBrk="1" hangingPunct="1">
              <a:lnSpc>
                <a:spcPct val="80000"/>
              </a:lnSpc>
            </a:pPr>
            <a:r>
              <a:rPr lang="uk-UA" sz="2000" b="1" dirty="0" smtClean="0">
                <a:latin typeface="Segoe Print" pitchFamily="2" charset="0"/>
              </a:rPr>
              <a:t>200-300 грамів.</a:t>
            </a:r>
          </a:p>
          <a:p>
            <a:pPr eaLnBrk="1" hangingPunct="1">
              <a:lnSpc>
                <a:spcPct val="80000"/>
              </a:lnSpc>
            </a:pPr>
            <a:endParaRPr lang="ru-RU" sz="2000" dirty="0">
              <a:latin typeface="Segoe Print" pitchFamily="2" charset="0"/>
            </a:endParaRPr>
          </a:p>
        </p:txBody>
      </p:sp>
      <p:pic>
        <p:nvPicPr>
          <p:cNvPr id="7" name="Рисунок 6" descr="http://thecount.com/wp-content/uploads/rtr2hpte.jpg"/>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13321" r="5399" b="3110"/>
          <a:stretch/>
        </p:blipFill>
        <p:spPr bwMode="auto">
          <a:xfrm>
            <a:off x="4775201" y="329111"/>
            <a:ext cx="3740726" cy="2745219"/>
          </a:xfrm>
          <a:prstGeom prst="roundRect">
            <a:avLst>
              <a:gd name="adj" fmla="val 8594"/>
            </a:avLst>
          </a:prstGeom>
          <a:solidFill>
            <a:srgbClr val="FFFFFF">
              <a:shade val="85000"/>
            </a:srgbClr>
          </a:solidFill>
          <a:ln>
            <a:noFill/>
          </a:ln>
          <a:effectLst/>
        </p:spPr>
      </p:pic>
      <p:pic>
        <p:nvPicPr>
          <p:cNvPr id="6" name="Рисунок 5" descr="http://a9.vietbao.vn/images/vi955/2011/5/55380980-1305777879-the-tallest-teenagers02.jpg"/>
          <p:cNvPicPr/>
          <p:nvPr/>
        </p:nvPicPr>
        <p:blipFill>
          <a:blip r:embed="rId4">
            <a:extLst>
              <a:ext uri="{BEBA8EAE-BF5A-486C-A8C5-ECC9F3942E4B}">
                <a14:imgProps xmlns:a14="http://schemas.microsoft.com/office/drawing/2010/main">
                  <a14:imgLayer r:embed="rId5">
                    <a14:imgEffect>
                      <a14:sharpenSoften amount="50000"/>
                    </a14:imgEffect>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430240" y="3179332"/>
            <a:ext cx="2713759" cy="3678667"/>
          </a:xfrm>
          <a:prstGeom prst="roundRect">
            <a:avLst>
              <a:gd name="adj" fmla="val 8594"/>
            </a:avLst>
          </a:prstGeom>
          <a:solidFill>
            <a:srgbClr val="FFFFFF">
              <a:shade val="85000"/>
            </a:srgbClr>
          </a:solidFill>
          <a:ln>
            <a:noFill/>
          </a:ln>
          <a:effectLst/>
        </p:spPr>
      </p:pic>
      <p:sp>
        <p:nvSpPr>
          <p:cNvPr id="2" name="TextBox 1"/>
          <p:cNvSpPr txBox="1"/>
          <p:nvPr/>
        </p:nvSpPr>
        <p:spPr>
          <a:xfrm>
            <a:off x="237261" y="5692434"/>
            <a:ext cx="6408303" cy="1015663"/>
          </a:xfrm>
          <a:prstGeom prst="rect">
            <a:avLst/>
          </a:prstGeom>
          <a:noFill/>
        </p:spPr>
        <p:txBody>
          <a:bodyPr wrap="square" rtlCol="0">
            <a:spAutoFit/>
          </a:bodyPr>
          <a:lstStyle/>
          <a:p>
            <a:pPr algn="ctr"/>
            <a:r>
              <a:rPr lang="uk-UA" sz="2000" b="1" dirty="0" smtClean="0">
                <a:latin typeface="Segoe Print" pitchFamily="2" charset="0"/>
              </a:rPr>
              <a:t>Акселерація – одна із  </a:t>
            </a:r>
            <a:r>
              <a:rPr lang="uk-UA" sz="2000" b="1" u="sng" dirty="0" smtClean="0">
                <a:solidFill>
                  <a:srgbClr val="C00000"/>
                </a:solidFill>
                <a:latin typeface="Segoe Print" pitchFamily="2" charset="0"/>
              </a:rPr>
              <a:t>загадок генетики. </a:t>
            </a:r>
            <a:r>
              <a:rPr lang="uk-UA" sz="2000" b="1" dirty="0" smtClean="0">
                <a:latin typeface="Segoe Print" pitchFamily="2" charset="0"/>
              </a:rPr>
              <a:t>Пояснити причину її виникнення </a:t>
            </a:r>
          </a:p>
          <a:p>
            <a:pPr algn="ctr"/>
            <a:r>
              <a:rPr lang="uk-UA" sz="2000" b="1" dirty="0" smtClean="0">
                <a:latin typeface="Segoe Print" pitchFamily="2" charset="0"/>
              </a:rPr>
              <a:t>не може ніхто. </a:t>
            </a:r>
            <a:endParaRPr lang="uk-UA" sz="2000" b="1" dirty="0">
              <a:latin typeface="Segoe Print" pitchFamily="2" charset="0"/>
            </a:endParaRPr>
          </a:p>
        </p:txBody>
      </p:sp>
    </p:spTree>
    <p:extLst>
      <p:ext uri="{BB962C8B-B14F-4D97-AF65-F5344CB8AC3E}">
        <p14:creationId xmlns:p14="http://schemas.microsoft.com/office/powerpoint/2010/main" val="9267045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a4e329e18de146b5c6989bf928d77db879176e0"/>
</p:tagLst>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753</TotalTime>
  <Words>1328</Words>
  <Application>Microsoft Office PowerPoint</Application>
  <PresentationFormat>Экран (4:3)</PresentationFormat>
  <Paragraphs>227</Paragraphs>
  <Slides>28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Презентация PowerPoint</vt:lpstr>
      <vt:lpstr>Підлітковий вік</vt:lpstr>
      <vt:lpstr>Презентация PowerPoint</vt:lpstr>
      <vt:lpstr>Зовнішні (фізіологічні) зміни організму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Характерні  Особливості:            пам'ять  </vt:lpstr>
      <vt:lpstr>Характерні особливості: </vt:lpstr>
      <vt:lpstr>Презентация PowerPoint</vt:lpstr>
      <vt:lpstr>Характерні особливості: </vt:lpstr>
      <vt:lpstr>Характерні особливості:                                    РОЗВИТОК  ПОЧУТТІВ</vt:lpstr>
      <vt:lpstr> Характерні особливості: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FUJITSU</cp:lastModifiedBy>
  <cp:revision>85</cp:revision>
  <dcterms:created xsi:type="dcterms:W3CDTF">2013-01-23T05:00:32Z</dcterms:created>
  <dcterms:modified xsi:type="dcterms:W3CDTF">2014-01-09T14:28:13Z</dcterms:modified>
</cp:coreProperties>
</file>