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57" r:id="rId3"/>
    <p:sldId id="258" r:id="rId4"/>
    <p:sldId id="259" r:id="rId5"/>
    <p:sldId id="260" r:id="rId6"/>
    <p:sldId id="261" r:id="rId7"/>
    <p:sldId id="262" r:id="rId8"/>
    <p:sldId id="276" r:id="rId9"/>
    <p:sldId id="277" r:id="rId10"/>
    <p:sldId id="278" r:id="rId11"/>
    <p:sldId id="266" r:id="rId12"/>
    <p:sldId id="267" r:id="rId13"/>
    <p:sldId id="268" r:id="rId14"/>
    <p:sldId id="270" r:id="rId15"/>
    <p:sldId id="269" r:id="rId16"/>
    <p:sldId id="271" r:id="rId17"/>
    <p:sldId id="280" r:id="rId18"/>
    <p:sldId id="273" r:id="rId19"/>
    <p:sldId id="279" r:id="rId20"/>
    <p:sldId id="275" r:id="rId21"/>
    <p:sldId id="281" r:id="rId2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  <a:srgbClr val="FF9900"/>
    <a:srgbClr val="808080"/>
    <a:srgbClr val="CCCCFF"/>
    <a:srgbClr val="99CC00"/>
    <a:srgbClr val="FF5555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0"/>
    <p:restoredTop sz="94600"/>
  </p:normalViewPr>
  <p:slideViewPr>
    <p:cSldViewPr>
      <p:cViewPr>
        <p:scale>
          <a:sx n="76" d="100"/>
          <a:sy n="76" d="100"/>
        </p:scale>
        <p:origin x="-69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1968" y="4224"/>
              <a:ext cx="3792" cy="96"/>
            </a:xfrm>
            <a:prstGeom prst="rect">
              <a:avLst/>
            </a:prstGeom>
            <a:gradFill rotWithShape="0">
              <a:gsLst>
                <a:gs pos="0">
                  <a:srgbClr val="EBD7FF"/>
                </a:gs>
                <a:gs pos="100000">
                  <a:srgbClr val="0099FF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dirty="0">
                <a:latin typeface="굴림" pitchFamily="50" charset="-127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5520" y="1248"/>
              <a:ext cx="240" cy="2688"/>
            </a:xfrm>
            <a:prstGeom prst="rect">
              <a:avLst/>
            </a:prstGeom>
            <a:gradFill rotWithShape="0">
              <a:gsLst>
                <a:gs pos="0">
                  <a:srgbClr val="C1E7CE"/>
                </a:gs>
                <a:gs pos="100000">
                  <a:srgbClr val="339966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dirty="0">
                <a:latin typeface="굴림" pitchFamily="50" charset="-127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0" y="3312"/>
              <a:ext cx="288" cy="96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dirty="0">
                <a:latin typeface="굴림" pitchFamily="50" charset="-127"/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0" y="3408"/>
              <a:ext cx="288" cy="912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dirty="0">
                <a:latin typeface="굴림" pitchFamily="50" charset="-127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5520" y="0"/>
              <a:ext cx="240" cy="124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dirty="0">
                <a:latin typeface="굴림" pitchFamily="50" charset="-127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3600" y="0"/>
              <a:ext cx="1920" cy="192"/>
            </a:xfrm>
            <a:prstGeom prst="rect">
              <a:avLst/>
            </a:prstGeom>
            <a:solidFill>
              <a:srgbClr val="CAC9A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dirty="0">
                <a:latin typeface="굴림" pitchFamily="50" charset="-127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288" y="192"/>
              <a:ext cx="336" cy="480"/>
            </a:xfrm>
            <a:prstGeom prst="rect">
              <a:avLst/>
            </a:prstGeom>
            <a:solidFill>
              <a:schemeClr val="folHlink">
                <a:alpha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dirty="0">
                <a:latin typeface="굴림" pitchFamily="50" charset="-127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0" y="672"/>
              <a:ext cx="288" cy="2640"/>
            </a:xfrm>
            <a:prstGeom prst="rect">
              <a:avLst/>
            </a:prstGeom>
            <a:gradFill rotWithShape="0">
              <a:gsLst>
                <a:gs pos="0">
                  <a:srgbClr val="C1AE8F"/>
                </a:gs>
                <a:gs pos="100000">
                  <a:schemeClr val="bg1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dirty="0">
                <a:latin typeface="굴림" pitchFamily="50" charset="-127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>
              <a:off x="0" y="192"/>
              <a:ext cx="288" cy="48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dirty="0">
                <a:latin typeface="굴림" pitchFamily="50" charset="-127"/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0" y="0"/>
              <a:ext cx="624" cy="192"/>
            </a:xfrm>
            <a:prstGeom prst="rect">
              <a:avLst/>
            </a:prstGeom>
            <a:solidFill>
              <a:srgbClr val="99CC00"/>
            </a:solidFill>
            <a:ln w="19050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dirty="0">
                <a:latin typeface="굴림" pitchFamily="50" charset="-127"/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624" y="0"/>
              <a:ext cx="2976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dirty="0">
                <a:latin typeface="굴림" pitchFamily="50" charset="-127"/>
              </a:endParaRPr>
            </a:p>
          </p:txBody>
        </p:sp>
        <p:sp>
          <p:nvSpPr>
            <p:cNvPr id="16" name="Line 14"/>
            <p:cNvSpPr>
              <a:spLocks noChangeShapeType="1"/>
            </p:cNvSpPr>
            <p:nvPr/>
          </p:nvSpPr>
          <p:spPr bwMode="auto">
            <a:xfrm flipV="1">
              <a:off x="288" y="192"/>
              <a:ext cx="0" cy="4128"/>
            </a:xfrm>
            <a:prstGeom prst="line">
              <a:avLst/>
            </a:prstGeom>
            <a:noFill/>
            <a:ln w="7620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7" name="Line 15"/>
            <p:cNvSpPr>
              <a:spLocks noChangeShapeType="1"/>
            </p:cNvSpPr>
            <p:nvPr/>
          </p:nvSpPr>
          <p:spPr bwMode="auto">
            <a:xfrm>
              <a:off x="288" y="4224"/>
              <a:ext cx="5472" cy="0"/>
            </a:xfrm>
            <a:prstGeom prst="line">
              <a:avLst/>
            </a:prstGeom>
            <a:noFill/>
            <a:ln w="571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8" name="Line 16"/>
            <p:cNvSpPr>
              <a:spLocks noChangeShapeType="1"/>
            </p:cNvSpPr>
            <p:nvPr/>
          </p:nvSpPr>
          <p:spPr bwMode="auto">
            <a:xfrm flipV="1">
              <a:off x="5520" y="0"/>
              <a:ext cx="0" cy="4224"/>
            </a:xfrm>
            <a:prstGeom prst="line">
              <a:avLst/>
            </a:prstGeom>
            <a:noFill/>
            <a:ln w="571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9" name="Line 17"/>
            <p:cNvSpPr>
              <a:spLocks noChangeShapeType="1"/>
            </p:cNvSpPr>
            <p:nvPr/>
          </p:nvSpPr>
          <p:spPr bwMode="auto">
            <a:xfrm>
              <a:off x="0" y="192"/>
              <a:ext cx="5760" cy="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0" name="Line 18"/>
            <p:cNvSpPr>
              <a:spLocks noChangeShapeType="1"/>
            </p:cNvSpPr>
            <p:nvPr/>
          </p:nvSpPr>
          <p:spPr bwMode="auto">
            <a:xfrm flipH="1">
              <a:off x="3600" y="288"/>
              <a:ext cx="2160" cy="0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1" name="Line 19"/>
            <p:cNvSpPr>
              <a:spLocks noChangeShapeType="1"/>
            </p:cNvSpPr>
            <p:nvPr/>
          </p:nvSpPr>
          <p:spPr bwMode="auto">
            <a:xfrm flipV="1">
              <a:off x="3600" y="0"/>
              <a:ext cx="0" cy="288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2" name="Line 20"/>
            <p:cNvSpPr>
              <a:spLocks noChangeShapeType="1"/>
            </p:cNvSpPr>
            <p:nvPr/>
          </p:nvSpPr>
          <p:spPr bwMode="auto">
            <a:xfrm>
              <a:off x="5520" y="1248"/>
              <a:ext cx="2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3" name="Line 21"/>
            <p:cNvSpPr>
              <a:spLocks noChangeShapeType="1"/>
            </p:cNvSpPr>
            <p:nvPr/>
          </p:nvSpPr>
          <p:spPr bwMode="auto">
            <a:xfrm>
              <a:off x="624" y="0"/>
              <a:ext cx="0" cy="672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4" name="Line 22"/>
            <p:cNvSpPr>
              <a:spLocks noChangeShapeType="1"/>
            </p:cNvSpPr>
            <p:nvPr/>
          </p:nvSpPr>
          <p:spPr bwMode="auto">
            <a:xfrm flipH="1">
              <a:off x="0" y="672"/>
              <a:ext cx="624" cy="0"/>
            </a:xfrm>
            <a:prstGeom prst="line">
              <a:avLst/>
            </a:prstGeom>
            <a:noFill/>
            <a:ln w="2857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5" name="Line 23"/>
            <p:cNvSpPr>
              <a:spLocks noChangeShapeType="1"/>
            </p:cNvSpPr>
            <p:nvPr/>
          </p:nvSpPr>
          <p:spPr bwMode="auto">
            <a:xfrm flipV="1">
              <a:off x="1680" y="3936"/>
              <a:ext cx="0" cy="384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6" name="Line 24"/>
            <p:cNvSpPr>
              <a:spLocks noChangeShapeType="1"/>
            </p:cNvSpPr>
            <p:nvPr/>
          </p:nvSpPr>
          <p:spPr bwMode="auto">
            <a:xfrm>
              <a:off x="1680" y="3936"/>
              <a:ext cx="4080" cy="0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7" name="Line 25"/>
            <p:cNvSpPr>
              <a:spLocks noChangeShapeType="1"/>
            </p:cNvSpPr>
            <p:nvPr/>
          </p:nvSpPr>
          <p:spPr bwMode="auto">
            <a:xfrm flipH="1">
              <a:off x="0" y="3312"/>
              <a:ext cx="288" cy="0"/>
            </a:xfrm>
            <a:prstGeom prst="line">
              <a:avLst/>
            </a:prstGeom>
            <a:noFill/>
            <a:ln w="2857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8" name="Line 26"/>
            <p:cNvSpPr>
              <a:spLocks noChangeShapeType="1"/>
            </p:cNvSpPr>
            <p:nvPr/>
          </p:nvSpPr>
          <p:spPr bwMode="auto">
            <a:xfrm flipH="1">
              <a:off x="0" y="3408"/>
              <a:ext cx="288" cy="0"/>
            </a:xfrm>
            <a:prstGeom prst="line">
              <a:avLst/>
            </a:prstGeom>
            <a:noFill/>
            <a:ln w="2857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  <p:sp>
        <p:nvSpPr>
          <p:cNvPr id="3099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100" name="Rectangle 28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Century Gothic" pitchFamily="34" charset="0"/>
              <a:buNone/>
              <a:defRPr sz="2800"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29" name="Rectangle 3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0" name="Rectangle 3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1" name="Rectangle 3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64275"/>
            <a:ext cx="2133600" cy="3841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EC4C7B-90D7-4B27-A63D-01A4AF41331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0745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EBB0CB-F23B-4224-900D-0C60896E861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2024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E0B555-5CA0-4B43-9239-095AD04D7D7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6143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5C232D-1465-4682-B2FA-288F079C53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9601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A622BC-8B21-4319-8C64-EF281191643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3560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CD9DB3-9311-4D1C-9E7A-B1390050471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1332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ADBCE6-E7C5-4811-9E20-02BFF0300E7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6235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C77CAD-510A-4453-BE77-51AD9AFB02F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4126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027116-F768-4A17-B58D-706CB3BE503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4010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C84BD3-1258-415B-9177-236920F715E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7787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03BFF4-63C4-4315-8C71-33E9FFC6A75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5537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7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1968" y="4224"/>
              <a:ext cx="3792" cy="96"/>
            </a:xfrm>
            <a:prstGeom prst="rect">
              <a:avLst/>
            </a:prstGeom>
            <a:gradFill rotWithShape="0">
              <a:gsLst>
                <a:gs pos="0">
                  <a:srgbClr val="EBD7FF"/>
                </a:gs>
                <a:gs pos="100000">
                  <a:srgbClr val="0099FF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dirty="0">
                <a:latin typeface="굴림" pitchFamily="50" charset="-127"/>
              </a:endParaRPr>
            </a:p>
          </p:txBody>
        </p:sp>
        <p:sp>
          <p:nvSpPr>
            <p:cNvPr id="1033" name="Rectangle 9"/>
            <p:cNvSpPr>
              <a:spLocks noChangeArrowheads="1"/>
            </p:cNvSpPr>
            <p:nvPr/>
          </p:nvSpPr>
          <p:spPr bwMode="auto">
            <a:xfrm>
              <a:off x="5520" y="1248"/>
              <a:ext cx="240" cy="2688"/>
            </a:xfrm>
            <a:prstGeom prst="rect">
              <a:avLst/>
            </a:prstGeom>
            <a:gradFill rotWithShape="0">
              <a:gsLst>
                <a:gs pos="0">
                  <a:srgbClr val="C1E7CE"/>
                </a:gs>
                <a:gs pos="100000">
                  <a:srgbClr val="339966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dirty="0">
                <a:latin typeface="굴림" pitchFamily="50" charset="-127"/>
              </a:endParaRPr>
            </a:p>
          </p:txBody>
        </p:sp>
        <p:sp>
          <p:nvSpPr>
            <p:cNvPr id="1034" name="Rectangle 10"/>
            <p:cNvSpPr>
              <a:spLocks noChangeArrowheads="1"/>
            </p:cNvSpPr>
            <p:nvPr/>
          </p:nvSpPr>
          <p:spPr bwMode="auto">
            <a:xfrm>
              <a:off x="0" y="3312"/>
              <a:ext cx="288" cy="96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dirty="0">
                <a:latin typeface="굴림" pitchFamily="50" charset="-127"/>
              </a:endParaRPr>
            </a:p>
          </p:txBody>
        </p:sp>
        <p:sp>
          <p:nvSpPr>
            <p:cNvPr id="1035" name="Rectangle 11"/>
            <p:cNvSpPr>
              <a:spLocks noChangeArrowheads="1"/>
            </p:cNvSpPr>
            <p:nvPr/>
          </p:nvSpPr>
          <p:spPr bwMode="auto">
            <a:xfrm>
              <a:off x="0" y="3408"/>
              <a:ext cx="288" cy="912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dirty="0">
                <a:latin typeface="굴림" pitchFamily="50" charset="-127"/>
              </a:endParaRPr>
            </a:p>
          </p:txBody>
        </p:sp>
        <p:sp>
          <p:nvSpPr>
            <p:cNvPr id="1036" name="Rectangle 12"/>
            <p:cNvSpPr>
              <a:spLocks noChangeArrowheads="1"/>
            </p:cNvSpPr>
            <p:nvPr/>
          </p:nvSpPr>
          <p:spPr bwMode="auto">
            <a:xfrm>
              <a:off x="5520" y="0"/>
              <a:ext cx="240" cy="124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dirty="0">
                <a:latin typeface="굴림" pitchFamily="50" charset="-127"/>
              </a:endParaRPr>
            </a:p>
          </p:txBody>
        </p:sp>
        <p:sp>
          <p:nvSpPr>
            <p:cNvPr id="1037" name="Rectangle 13"/>
            <p:cNvSpPr>
              <a:spLocks noChangeArrowheads="1"/>
            </p:cNvSpPr>
            <p:nvPr/>
          </p:nvSpPr>
          <p:spPr bwMode="auto">
            <a:xfrm>
              <a:off x="3600" y="0"/>
              <a:ext cx="1920" cy="192"/>
            </a:xfrm>
            <a:prstGeom prst="rect">
              <a:avLst/>
            </a:prstGeom>
            <a:solidFill>
              <a:srgbClr val="CAC9A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dirty="0">
                <a:latin typeface="굴림" pitchFamily="50" charset="-127"/>
              </a:endParaRPr>
            </a:p>
          </p:txBody>
        </p:sp>
        <p:sp>
          <p:nvSpPr>
            <p:cNvPr id="1038" name="Rectangle 14"/>
            <p:cNvSpPr>
              <a:spLocks noChangeArrowheads="1"/>
            </p:cNvSpPr>
            <p:nvPr/>
          </p:nvSpPr>
          <p:spPr bwMode="auto">
            <a:xfrm>
              <a:off x="288" y="192"/>
              <a:ext cx="336" cy="480"/>
            </a:xfrm>
            <a:prstGeom prst="rect">
              <a:avLst/>
            </a:prstGeom>
            <a:solidFill>
              <a:schemeClr val="folHlink">
                <a:alpha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dirty="0">
                <a:latin typeface="굴림" pitchFamily="50" charset="-127"/>
              </a:endParaRPr>
            </a:p>
          </p:txBody>
        </p:sp>
        <p:sp>
          <p:nvSpPr>
            <p:cNvPr id="1039" name="Rectangle 15"/>
            <p:cNvSpPr>
              <a:spLocks noChangeArrowheads="1"/>
            </p:cNvSpPr>
            <p:nvPr/>
          </p:nvSpPr>
          <p:spPr bwMode="auto">
            <a:xfrm>
              <a:off x="0" y="672"/>
              <a:ext cx="288" cy="2640"/>
            </a:xfrm>
            <a:prstGeom prst="rect">
              <a:avLst/>
            </a:prstGeom>
            <a:gradFill rotWithShape="0">
              <a:gsLst>
                <a:gs pos="0">
                  <a:srgbClr val="C1AE8F"/>
                </a:gs>
                <a:gs pos="100000">
                  <a:schemeClr val="bg1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dirty="0">
                <a:latin typeface="굴림" pitchFamily="50" charset="-127"/>
              </a:endParaRPr>
            </a:p>
          </p:txBody>
        </p:sp>
        <p:sp>
          <p:nvSpPr>
            <p:cNvPr id="1040" name="Rectangle 16"/>
            <p:cNvSpPr>
              <a:spLocks noChangeArrowheads="1"/>
            </p:cNvSpPr>
            <p:nvPr/>
          </p:nvSpPr>
          <p:spPr bwMode="auto">
            <a:xfrm>
              <a:off x="0" y="192"/>
              <a:ext cx="288" cy="48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dirty="0">
                <a:latin typeface="굴림" pitchFamily="50" charset="-127"/>
              </a:endParaRPr>
            </a:p>
          </p:txBody>
        </p:sp>
        <p:sp>
          <p:nvSpPr>
            <p:cNvPr id="1041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624" cy="192"/>
            </a:xfrm>
            <a:prstGeom prst="rect">
              <a:avLst/>
            </a:prstGeom>
            <a:solidFill>
              <a:srgbClr val="99CC00"/>
            </a:solidFill>
            <a:ln w="19050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dirty="0">
                <a:latin typeface="굴림" pitchFamily="50" charset="-127"/>
              </a:endParaRPr>
            </a:p>
          </p:txBody>
        </p:sp>
        <p:sp>
          <p:nvSpPr>
            <p:cNvPr id="1042" name="Rectangle 18"/>
            <p:cNvSpPr>
              <a:spLocks noChangeArrowheads="1"/>
            </p:cNvSpPr>
            <p:nvPr/>
          </p:nvSpPr>
          <p:spPr bwMode="auto">
            <a:xfrm>
              <a:off x="624" y="0"/>
              <a:ext cx="2976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dirty="0">
                <a:latin typeface="굴림" pitchFamily="50" charset="-127"/>
              </a:endParaRPr>
            </a:p>
          </p:txBody>
        </p:sp>
        <p:sp>
          <p:nvSpPr>
            <p:cNvPr id="1043" name="Line 19"/>
            <p:cNvSpPr>
              <a:spLocks noChangeShapeType="1"/>
            </p:cNvSpPr>
            <p:nvPr/>
          </p:nvSpPr>
          <p:spPr bwMode="auto">
            <a:xfrm flipV="1">
              <a:off x="288" y="192"/>
              <a:ext cx="0" cy="4128"/>
            </a:xfrm>
            <a:prstGeom prst="line">
              <a:avLst/>
            </a:prstGeom>
            <a:noFill/>
            <a:ln w="7620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44" name="Line 20"/>
            <p:cNvSpPr>
              <a:spLocks noChangeShapeType="1"/>
            </p:cNvSpPr>
            <p:nvPr/>
          </p:nvSpPr>
          <p:spPr bwMode="auto">
            <a:xfrm>
              <a:off x="288" y="4224"/>
              <a:ext cx="5472" cy="0"/>
            </a:xfrm>
            <a:prstGeom prst="line">
              <a:avLst/>
            </a:prstGeom>
            <a:noFill/>
            <a:ln w="571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45" name="Line 21"/>
            <p:cNvSpPr>
              <a:spLocks noChangeShapeType="1"/>
            </p:cNvSpPr>
            <p:nvPr/>
          </p:nvSpPr>
          <p:spPr bwMode="auto">
            <a:xfrm flipV="1">
              <a:off x="5520" y="0"/>
              <a:ext cx="0" cy="4224"/>
            </a:xfrm>
            <a:prstGeom prst="line">
              <a:avLst/>
            </a:prstGeom>
            <a:noFill/>
            <a:ln w="571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46" name="Line 22"/>
            <p:cNvSpPr>
              <a:spLocks noChangeShapeType="1"/>
            </p:cNvSpPr>
            <p:nvPr/>
          </p:nvSpPr>
          <p:spPr bwMode="auto">
            <a:xfrm>
              <a:off x="0" y="192"/>
              <a:ext cx="5760" cy="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47" name="Line 23"/>
            <p:cNvSpPr>
              <a:spLocks noChangeShapeType="1"/>
            </p:cNvSpPr>
            <p:nvPr/>
          </p:nvSpPr>
          <p:spPr bwMode="auto">
            <a:xfrm flipH="1">
              <a:off x="3600" y="288"/>
              <a:ext cx="2160" cy="0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48" name="Line 24"/>
            <p:cNvSpPr>
              <a:spLocks noChangeShapeType="1"/>
            </p:cNvSpPr>
            <p:nvPr/>
          </p:nvSpPr>
          <p:spPr bwMode="auto">
            <a:xfrm flipV="1">
              <a:off x="3600" y="0"/>
              <a:ext cx="0" cy="288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49" name="Line 25"/>
            <p:cNvSpPr>
              <a:spLocks noChangeShapeType="1"/>
            </p:cNvSpPr>
            <p:nvPr/>
          </p:nvSpPr>
          <p:spPr bwMode="auto">
            <a:xfrm>
              <a:off x="5520" y="1248"/>
              <a:ext cx="2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50" name="Line 26"/>
            <p:cNvSpPr>
              <a:spLocks noChangeShapeType="1"/>
            </p:cNvSpPr>
            <p:nvPr/>
          </p:nvSpPr>
          <p:spPr bwMode="auto">
            <a:xfrm>
              <a:off x="624" y="0"/>
              <a:ext cx="0" cy="672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51" name="Line 27"/>
            <p:cNvSpPr>
              <a:spLocks noChangeShapeType="1"/>
            </p:cNvSpPr>
            <p:nvPr/>
          </p:nvSpPr>
          <p:spPr bwMode="auto">
            <a:xfrm flipH="1">
              <a:off x="0" y="672"/>
              <a:ext cx="624" cy="0"/>
            </a:xfrm>
            <a:prstGeom prst="line">
              <a:avLst/>
            </a:prstGeom>
            <a:noFill/>
            <a:ln w="2857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52" name="Line 28"/>
            <p:cNvSpPr>
              <a:spLocks noChangeShapeType="1"/>
            </p:cNvSpPr>
            <p:nvPr/>
          </p:nvSpPr>
          <p:spPr bwMode="auto">
            <a:xfrm flipV="1">
              <a:off x="1680" y="3936"/>
              <a:ext cx="0" cy="384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53" name="Line 29"/>
            <p:cNvSpPr>
              <a:spLocks noChangeShapeType="1"/>
            </p:cNvSpPr>
            <p:nvPr/>
          </p:nvSpPr>
          <p:spPr bwMode="auto">
            <a:xfrm>
              <a:off x="1680" y="3936"/>
              <a:ext cx="4080" cy="0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54" name="Line 30"/>
            <p:cNvSpPr>
              <a:spLocks noChangeShapeType="1"/>
            </p:cNvSpPr>
            <p:nvPr/>
          </p:nvSpPr>
          <p:spPr bwMode="auto">
            <a:xfrm flipH="1">
              <a:off x="0" y="3312"/>
              <a:ext cx="288" cy="0"/>
            </a:xfrm>
            <a:prstGeom prst="line">
              <a:avLst/>
            </a:prstGeom>
            <a:noFill/>
            <a:ln w="2857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55" name="Line 31"/>
            <p:cNvSpPr>
              <a:spLocks noChangeShapeType="1"/>
            </p:cNvSpPr>
            <p:nvPr/>
          </p:nvSpPr>
          <p:spPr bwMode="auto">
            <a:xfrm flipH="1">
              <a:off x="0" y="3408"/>
              <a:ext cx="288" cy="0"/>
            </a:xfrm>
            <a:prstGeom prst="line">
              <a:avLst/>
            </a:prstGeom>
            <a:noFill/>
            <a:ln w="2857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64275"/>
            <a:ext cx="21336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64275"/>
            <a:ext cx="28956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67450"/>
            <a:ext cx="21336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86B550F7-E67D-47EE-A519-E9F22207805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Century Gothic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Century Gothic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Century Gothic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Century Gothic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Century Gothic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Century Gothic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Century Gothic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Century Gothic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Century Gothic" pitchFamily="34" charset="0"/>
        <a:buChar char="□"/>
        <a:defRPr sz="3200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Century Gothic" pitchFamily="34" charset="0"/>
        <a:buChar char="□"/>
        <a:defRPr sz="2800">
          <a:solidFill>
            <a:schemeClr val="bg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Century Gothic" pitchFamily="34" charset="0"/>
        <a:buChar char="□"/>
        <a:defRPr sz="2400">
          <a:solidFill>
            <a:schemeClr val="bg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Century Gothic" pitchFamily="34" charset="0"/>
        <a:buChar char="□"/>
        <a:defRPr sz="2000">
          <a:solidFill>
            <a:schemeClr val="bg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Century Gothic" pitchFamily="34" charset="0"/>
        <a:buChar char="□"/>
        <a:defRPr sz="2000">
          <a:solidFill>
            <a:schemeClr val="bg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Century Gothic" pitchFamily="34" charset="0"/>
        <a:buChar char="□"/>
        <a:defRPr sz="2000">
          <a:solidFill>
            <a:schemeClr val="bg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Century Gothic" pitchFamily="34" charset="0"/>
        <a:buChar char="□"/>
        <a:defRPr sz="2000">
          <a:solidFill>
            <a:schemeClr val="bg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Century Gothic" pitchFamily="34" charset="0"/>
        <a:buChar char="□"/>
        <a:defRPr sz="2000">
          <a:solidFill>
            <a:schemeClr val="bg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Century Gothic" pitchFamily="34" charset="0"/>
        <a:buChar char="□"/>
        <a:defRPr sz="2000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&#1074;&#1080;&#1076;&#1077;&#1086;/&#1058;&#1088;&#1086;&#1077;%20&#1080;&#1079;%20&#1055;&#1088;&#1086;&#1089;&#1090;&#1086;&#1082;&#1074;&#1072;&#1096;&#1080;&#1085;&#1086;_2.avi" TargetMode="External"/><Relationship Id="rId3" Type="http://schemas.openxmlformats.org/officeDocument/2006/relationships/image" Target="../media/image20.jpeg"/><Relationship Id="rId7" Type="http://schemas.openxmlformats.org/officeDocument/2006/relationships/image" Target="../media/image22.jpeg"/><Relationship Id="rId2" Type="http://schemas.openxmlformats.org/officeDocument/2006/relationships/hyperlink" Target="&#1074;&#1080;&#1076;&#1077;&#1086;/&#1043;&#1072;&#1076;&#1082;&#1080;&#1081;%20&#1091;&#1090;&#1077;&#1085;&#1086;&#1082;.avi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&#1074;&#1080;&#1076;&#1077;&#1086;/&#1058;&#1088;&#1086;&#1077;%20&#1080;&#1079;%20&#1055;&#1088;&#1086;&#1089;&#1090;&#1086;&#1082;&#1074;&#1072;&#1096;&#1080;&#1085;&#1086;.avi" TargetMode="External"/><Relationship Id="rId5" Type="http://schemas.openxmlformats.org/officeDocument/2006/relationships/image" Target="../media/image21.jpeg"/><Relationship Id="rId4" Type="http://schemas.openxmlformats.org/officeDocument/2006/relationships/hyperlink" Target="&#1074;&#1080;&#1076;&#1077;&#1086;/&#1052;&#1072;&#1083;&#1099;&#1096;%20&#1080;%20&#1050;&#1072;&#1088;&#1083;&#1089;&#1086;&#1085;.avi" TargetMode="External"/><Relationship Id="rId9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&#1074;&#1080;&#1076;&#1077;&#1086;/&#1055;&#1088;&#1086;&#1089;&#1090;&#1086;%20&#1090;&#1072;&#1082;.avi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narod.ru/disk/start/39.dl24se-narod.yandex.ru/45827040001/h7ad7d0c6b97767b0c640fc64ef98990a/Zima.v.Prostokvashino.1984.DVDRip.Kinomagija.avi" TargetMode="Externa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44"/>
          <a:stretch/>
        </p:blipFill>
        <p:spPr bwMode="auto">
          <a:xfrm rot="20615594">
            <a:off x="429356" y="1037913"/>
            <a:ext cx="3652749" cy="48450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9117">
            <a:off x="4175043" y="18774"/>
            <a:ext cx="4427538" cy="32019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4"/>
          <p:cNvPicPr>
            <a:picLocks noChangeAspect="1" noChangeArrowheads="1"/>
          </p:cNvPicPr>
          <p:nvPr/>
        </p:nvPicPr>
        <p:blipFill rotWithShape="1">
          <a:blip r:embed="rId4">
            <a:lum contrast="2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5" t="5908" r="5317" b="6778"/>
          <a:stretch/>
        </p:blipFill>
        <p:spPr bwMode="auto">
          <a:xfrm>
            <a:off x="4564836" y="3266025"/>
            <a:ext cx="4184073" cy="30341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76313" y="2924175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uk-UA" sz="7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Способи </a:t>
            </a:r>
            <a:br>
              <a:rPr lang="uk-UA" sz="7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</a:br>
            <a:r>
              <a:rPr lang="uk-UA" sz="7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вирішення</a:t>
            </a:r>
            <a:br>
              <a:rPr lang="uk-UA" sz="7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</a:br>
            <a:r>
              <a:rPr lang="uk-UA" sz="7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конфліктів</a:t>
            </a:r>
          </a:p>
        </p:txBody>
      </p:sp>
    </p:spTree>
    <p:extLst>
      <p:ext uri="{BB962C8B-B14F-4D97-AF65-F5344CB8AC3E}">
        <p14:creationId xmlns:p14="http://schemas.microsoft.com/office/powerpoint/2010/main" val="3483439598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7" descr="C:\Users\User\Pictures\upravlenie-vnutrigruppovymi-i-mezhgruppovymi-konfliktam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5798" y="4923437"/>
            <a:ext cx="2766119" cy="19345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post-5450-118148038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14349" y="332656"/>
            <a:ext cx="3885151" cy="30243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268" name="Выгнутая вниз стрелка 9"/>
          <p:cNvSpPr>
            <a:spLocks noChangeArrowheads="1"/>
          </p:cNvSpPr>
          <p:nvPr/>
        </p:nvSpPr>
        <p:spPr bwMode="auto">
          <a:xfrm rot="10800000" flipH="1">
            <a:off x="4067175" y="2192338"/>
            <a:ext cx="2397125" cy="876300"/>
          </a:xfrm>
          <a:prstGeom prst="curvedUpArrow">
            <a:avLst>
              <a:gd name="adj1" fmla="val 25025"/>
              <a:gd name="adj2" fmla="val 50075"/>
              <a:gd name="adj3" fmla="val 25000"/>
            </a:avLst>
          </a:prstGeom>
          <a:gradFill rotWithShape="1">
            <a:gsLst>
              <a:gs pos="0">
                <a:srgbClr val="BEF397"/>
              </a:gs>
              <a:gs pos="50000">
                <a:srgbClr val="D5F6C0"/>
              </a:gs>
              <a:gs pos="100000">
                <a:srgbClr val="EAFAE0"/>
              </a:gs>
            </a:gsLst>
            <a:lin ang="16200000" scaled="1"/>
          </a:gradFill>
          <a:ln w="9525" algn="ctr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uk-UA" dirty="0"/>
          </a:p>
        </p:txBody>
      </p:sp>
      <p:sp>
        <p:nvSpPr>
          <p:cNvPr id="9" name="Выгнутая вниз стрелка 8"/>
          <p:cNvSpPr/>
          <p:nvPr/>
        </p:nvSpPr>
        <p:spPr bwMode="auto">
          <a:xfrm rot="10800000">
            <a:off x="2805113" y="3713163"/>
            <a:ext cx="3005137" cy="1082675"/>
          </a:xfrm>
          <a:prstGeom prst="curvedUpArrow">
            <a:avLst>
              <a:gd name="adj1" fmla="val 25000"/>
              <a:gd name="adj2" fmla="val 50000"/>
              <a:gd name="adj3" fmla="val 11743"/>
            </a:avLst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10800000" scaled="1"/>
            <a:tileRect/>
          </a:gra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uk-UA" dirty="0"/>
          </a:p>
        </p:txBody>
      </p:sp>
      <p:sp>
        <p:nvSpPr>
          <p:cNvPr id="11270" name="Овал 4"/>
          <p:cNvSpPr>
            <a:spLocks noChangeArrowheads="1"/>
          </p:cNvSpPr>
          <p:nvPr/>
        </p:nvSpPr>
        <p:spPr bwMode="auto">
          <a:xfrm>
            <a:off x="746125" y="1844675"/>
            <a:ext cx="3609975" cy="1868488"/>
          </a:xfrm>
          <a:prstGeom prst="ellipse">
            <a:avLst/>
          </a:prstGeom>
          <a:gradFill rotWithShape="1">
            <a:gsLst>
              <a:gs pos="0">
                <a:srgbClr val="BEF397"/>
              </a:gs>
              <a:gs pos="50000">
                <a:srgbClr val="D5F6C0"/>
              </a:gs>
              <a:gs pos="100000">
                <a:srgbClr val="EAFAE0"/>
              </a:gs>
            </a:gsLst>
            <a:lin ang="0" scaled="1"/>
          </a:gradFill>
          <a:ln w="9525" algn="ctr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 sz="2800" dirty="0" smtClean="0">
              <a:latin typeface="Segoe Print" pitchFamily="2" charset="0"/>
            </a:endParaRPr>
          </a:p>
          <a:p>
            <a:r>
              <a:rPr lang="ru-RU" sz="2800" dirty="0">
                <a:latin typeface="Segoe Print" pitchFamily="2" charset="0"/>
              </a:rPr>
              <a:t> </a:t>
            </a:r>
            <a:r>
              <a:rPr lang="uk-UA" sz="2800" dirty="0" smtClean="0">
                <a:latin typeface="Segoe Print" pitchFamily="2" charset="0"/>
              </a:rPr>
              <a:t>інформація</a:t>
            </a:r>
            <a:endParaRPr lang="uk-UA" sz="2800" dirty="0">
              <a:latin typeface="Segoe Print" pitchFamily="2" charset="0"/>
            </a:endParaRPr>
          </a:p>
        </p:txBody>
      </p:sp>
      <p:sp>
        <p:nvSpPr>
          <p:cNvPr id="6" name="Овал 5"/>
          <p:cNvSpPr/>
          <p:nvPr/>
        </p:nvSpPr>
        <p:spPr bwMode="auto">
          <a:xfrm>
            <a:off x="5364163" y="3635375"/>
            <a:ext cx="3335337" cy="1655763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10800000" scaled="1"/>
            <a:tileRect/>
          </a:gra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 sz="2800" dirty="0">
              <a:solidFill>
                <a:schemeClr val="bg2"/>
              </a:solidFill>
              <a:latin typeface="Segoe Print" pitchFamily="2" charset="0"/>
            </a:endParaRPr>
          </a:p>
          <a:p>
            <a:pPr>
              <a:defRPr/>
            </a:pPr>
            <a:r>
              <a:rPr lang="uk-UA" sz="2800" dirty="0" smtClean="0">
                <a:latin typeface="Segoe Print" pitchFamily="2" charset="0"/>
              </a:rPr>
              <a:t>осмислення</a:t>
            </a:r>
            <a:endParaRPr lang="uk-UA" sz="2800" dirty="0">
              <a:latin typeface="Segoe Print" pitchFamily="2" charset="0"/>
            </a:endParaRPr>
          </a:p>
        </p:txBody>
      </p:sp>
      <p:sp>
        <p:nvSpPr>
          <p:cNvPr id="11272" name="Овал 6"/>
          <p:cNvSpPr>
            <a:spLocks noChangeArrowheads="1"/>
          </p:cNvSpPr>
          <p:nvPr/>
        </p:nvSpPr>
        <p:spPr bwMode="auto">
          <a:xfrm>
            <a:off x="559811" y="4725144"/>
            <a:ext cx="3455987" cy="1730375"/>
          </a:xfrm>
          <a:prstGeom prst="ellipse">
            <a:avLst/>
          </a:prstGeom>
          <a:gradFill rotWithShape="1">
            <a:gsLst>
              <a:gs pos="0">
                <a:srgbClr val="977474"/>
              </a:gs>
              <a:gs pos="50000">
                <a:srgbClr val="DAA8A8"/>
              </a:gs>
              <a:gs pos="100000">
                <a:srgbClr val="FFC8C8"/>
              </a:gs>
            </a:gsLst>
            <a:lin ang="0" scaled="1"/>
          </a:gradFill>
          <a:ln w="9525" algn="ctr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 sz="2800" dirty="0">
              <a:solidFill>
                <a:schemeClr val="bg2"/>
              </a:solidFill>
              <a:latin typeface="Segoe Print" pitchFamily="2" charset="0"/>
            </a:endParaRPr>
          </a:p>
          <a:p>
            <a:r>
              <a:rPr lang="uk-UA" sz="2800" dirty="0" smtClean="0">
                <a:latin typeface="Segoe Print" pitchFamily="2" charset="0"/>
              </a:rPr>
              <a:t>     дія</a:t>
            </a:r>
            <a:endParaRPr lang="uk-UA" sz="2800" dirty="0"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422907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/>
          <p:cNvPicPr>
            <a:picLocks noChangeAspect="1" noChangeArrowheads="1"/>
          </p:cNvPicPr>
          <p:nvPr/>
        </p:nvPicPr>
        <p:blipFill rotWithShape="1">
          <a:blip r:embed="rId2">
            <a:lum contrast="2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5" t="5908" r="5317" b="6778"/>
          <a:stretch/>
        </p:blipFill>
        <p:spPr bwMode="auto">
          <a:xfrm>
            <a:off x="425680" y="3321056"/>
            <a:ext cx="4184073" cy="30341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43608" y="194374"/>
            <a:ext cx="6480720" cy="584775"/>
          </a:xfrm>
          <a:prstGeom prst="rect">
            <a:avLst/>
          </a:prstGeom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uk-UA" sz="3200" b="1" cap="all" dirty="0" smtClean="0">
                <a:ln w="0"/>
                <a:solidFill>
                  <a:srgbClr val="C00000"/>
                </a:solidFill>
                <a:effectLst>
                  <a:reflection blurRad="6350" stA="55000" endA="50" endPos="85000" dir="5400000" sy="-100000" algn="bl" rotWithShape="0"/>
                </a:effectLst>
                <a:latin typeface="Mistral" pitchFamily="66" charset="0"/>
              </a:rPr>
              <a:t>Шляхи  рішення  конфліктів</a:t>
            </a:r>
            <a:r>
              <a:rPr lang="ru-RU" sz="3200" b="1" cap="all" dirty="0" smtClean="0">
                <a:ln w="0"/>
                <a:solidFill>
                  <a:srgbClr val="C00000"/>
                </a:solidFill>
                <a:effectLst>
                  <a:reflection blurRad="6350" stA="55000" endA="50" endPos="85000" dir="5400000" sy="-100000" algn="bl" rotWithShape="0"/>
                </a:effectLst>
                <a:latin typeface="Mistral" pitchFamily="66" charset="0"/>
              </a:rPr>
              <a:t>:</a:t>
            </a:r>
            <a:endParaRPr lang="uk-UA" sz="3200" b="1" cap="all" dirty="0">
              <a:ln w="0"/>
              <a:solidFill>
                <a:srgbClr val="C00000"/>
              </a:solidFill>
              <a:effectLst>
                <a:reflection blurRad="6350" stA="55000" endA="50" endPos="85000" dir="5400000" sy="-100000" algn="bl" rotWithShape="0"/>
              </a:effectLst>
              <a:latin typeface="Mistral" pitchFamily="66" charset="0"/>
            </a:endParaRPr>
          </a:p>
        </p:txBody>
      </p:sp>
      <p:sp>
        <p:nvSpPr>
          <p:cNvPr id="9" name="Овал 8"/>
          <p:cNvSpPr/>
          <p:nvPr/>
        </p:nvSpPr>
        <p:spPr bwMode="auto">
          <a:xfrm>
            <a:off x="1607338" y="5806045"/>
            <a:ext cx="3260068" cy="735309"/>
          </a:xfrm>
          <a:prstGeom prst="ellipse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r>
              <a:rPr lang="ru-RU" sz="2400" dirty="0">
                <a:solidFill>
                  <a:srgbClr val="000000"/>
                </a:solidFill>
                <a:latin typeface="Segoe Print" pitchFamily="2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Segoe Print" pitchFamily="2" charset="0"/>
              </a:rPr>
              <a:t>конкуренція </a:t>
            </a:r>
            <a:endParaRPr lang="uk-UA" sz="2400" dirty="0">
              <a:solidFill>
                <a:srgbClr val="000000"/>
              </a:solidFill>
              <a:latin typeface="Segoe Print" pitchFamily="2" charset="0"/>
            </a:endParaRPr>
          </a:p>
        </p:txBody>
      </p:sp>
      <p:pic>
        <p:nvPicPr>
          <p:cNvPr id="15379" name="Picture 4" descr="0002706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1"/>
          <a:stretch>
            <a:fillRect/>
          </a:stretch>
        </p:blipFill>
        <p:spPr bwMode="auto">
          <a:xfrm>
            <a:off x="4973061" y="3533980"/>
            <a:ext cx="4092272" cy="26082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Овал 13"/>
          <p:cNvSpPr/>
          <p:nvPr/>
        </p:nvSpPr>
        <p:spPr bwMode="auto">
          <a:xfrm>
            <a:off x="5118753" y="5821274"/>
            <a:ext cx="4032447" cy="720080"/>
          </a:xfrm>
          <a:prstGeom prst="ellipse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r>
              <a:rPr lang="ru-RU" sz="2400" dirty="0" smtClean="0">
                <a:solidFill>
                  <a:srgbClr val="000000"/>
                </a:solidFill>
                <a:latin typeface="Segoe Print" pitchFamily="2" charset="0"/>
              </a:rPr>
              <a:t>     співпраця </a:t>
            </a:r>
            <a:endParaRPr lang="uk-UA" sz="2400" dirty="0">
              <a:solidFill>
                <a:srgbClr val="000000"/>
              </a:solidFill>
              <a:latin typeface="Segoe Print" pitchFamily="2" charset="0"/>
            </a:endParaRPr>
          </a:p>
        </p:txBody>
      </p:sp>
      <p:pic>
        <p:nvPicPr>
          <p:cNvPr id="12" name="Рисунок 11" descr="http://qrok.net/uploads/posts/2011-10/1319204179_1319186330_1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41747"/>
            <a:ext cx="3649588" cy="23995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Овал 6"/>
          <p:cNvSpPr/>
          <p:nvPr/>
        </p:nvSpPr>
        <p:spPr bwMode="auto">
          <a:xfrm>
            <a:off x="2233811" y="1057819"/>
            <a:ext cx="2880320" cy="648072"/>
          </a:xfrm>
          <a:prstGeom prst="ellipse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r>
              <a:rPr lang="ru-RU" sz="2400" dirty="0">
                <a:solidFill>
                  <a:srgbClr val="000000"/>
                </a:solidFill>
                <a:latin typeface="Segoe Print" pitchFamily="2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Segoe Print" pitchFamily="2" charset="0"/>
              </a:rPr>
              <a:t>уникнення </a:t>
            </a:r>
            <a:endParaRPr lang="uk-UA" sz="2400" dirty="0">
              <a:solidFill>
                <a:srgbClr val="000000"/>
              </a:solidFill>
              <a:latin typeface="Segoe Print" pitchFamily="2" charset="0"/>
            </a:endParaRPr>
          </a:p>
        </p:txBody>
      </p:sp>
      <p:pic>
        <p:nvPicPr>
          <p:cNvPr id="13" name="Рисунок 12" descr="http://www.mancompany.ru/upload/iblock/293/vitq-uhtga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7256" y="795548"/>
            <a:ext cx="3395439" cy="22919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Овал 10"/>
          <p:cNvSpPr/>
          <p:nvPr/>
        </p:nvSpPr>
        <p:spPr bwMode="auto">
          <a:xfrm>
            <a:off x="4609753" y="2793814"/>
            <a:ext cx="3942948" cy="694928"/>
          </a:xfrm>
          <a:prstGeom prst="ellipse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r>
              <a:rPr lang="ru-RU" sz="2400" dirty="0" smtClean="0">
                <a:solidFill>
                  <a:srgbClr val="000000"/>
                </a:solidFill>
                <a:latin typeface="Segoe Print" pitchFamily="2" charset="0"/>
              </a:rPr>
              <a:t>пристосування </a:t>
            </a:r>
            <a:endParaRPr lang="uk-UA" sz="2400" dirty="0">
              <a:solidFill>
                <a:srgbClr val="000000"/>
              </a:solidFill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78026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 descr="da59a096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673" y="764704"/>
            <a:ext cx="3203848" cy="24208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8" name="Picture 2" descr="5cd8a839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4515" y="332656"/>
            <a:ext cx="3312369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3" descr="8183dda9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8755" y="3356992"/>
            <a:ext cx="3563888" cy="25649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5" descr="bd04fc7c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645024"/>
            <a:ext cx="3456384" cy="25773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324272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90" name="Text Box 6"/>
          <p:cNvSpPr txBox="1">
            <a:spLocks noChangeArrowheads="1"/>
          </p:cNvSpPr>
          <p:nvPr/>
        </p:nvSpPr>
        <p:spPr bwMode="auto">
          <a:xfrm>
            <a:off x="3347864" y="1972198"/>
            <a:ext cx="5472112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buFontTx/>
              <a:buChar char="-"/>
            </a:pPr>
            <a:r>
              <a:rPr lang="uk-UA" sz="2400" b="1" dirty="0" smtClean="0">
                <a:solidFill>
                  <a:srgbClr val="000000"/>
                </a:solidFill>
                <a:latin typeface="Segoe Script" pitchFamily="34" charset="0"/>
              </a:rPr>
              <a:t>Знайти людину, яка допоможе вирішити проблему;</a:t>
            </a:r>
          </a:p>
          <a:p>
            <a:pPr algn="ctr" eaLnBrk="1" hangingPunct="1">
              <a:buFontTx/>
              <a:buChar char="-"/>
            </a:pPr>
            <a:r>
              <a:rPr lang="uk-UA" sz="2400" b="1" dirty="0" smtClean="0">
                <a:solidFill>
                  <a:srgbClr val="000000"/>
                </a:solidFill>
                <a:latin typeface="Segoe Script" pitchFamily="34" charset="0"/>
              </a:rPr>
              <a:t>Поставте себе на місце іншої людини;</a:t>
            </a:r>
          </a:p>
          <a:p>
            <a:pPr algn="ctr" eaLnBrk="1" hangingPunct="1">
              <a:buFontTx/>
              <a:buChar char="-"/>
            </a:pPr>
            <a:r>
              <a:rPr lang="uk-UA" sz="2400" b="1" dirty="0" smtClean="0">
                <a:solidFill>
                  <a:srgbClr val="000000"/>
                </a:solidFill>
                <a:latin typeface="Segoe Script" pitchFamily="34" charset="0"/>
              </a:rPr>
              <a:t>Поміркуйте над тим, що право на існування має також інша точка зору;</a:t>
            </a:r>
          </a:p>
          <a:p>
            <a:pPr algn="ctr" eaLnBrk="1" hangingPunct="1">
              <a:buFontTx/>
              <a:buChar char="-"/>
            </a:pPr>
            <a:r>
              <a:rPr lang="uk-UA" sz="2400" b="1" dirty="0" smtClean="0">
                <a:solidFill>
                  <a:srgbClr val="000000"/>
                </a:solidFill>
                <a:latin typeface="Segoe Script" pitchFamily="34" charset="0"/>
              </a:rPr>
              <a:t>Бути наполегливим при вирішенні проблем, але водночас чуйним до інших</a:t>
            </a:r>
            <a:r>
              <a:rPr lang="ru-RU" sz="2400" b="1" dirty="0" smtClean="0">
                <a:solidFill>
                  <a:srgbClr val="000000"/>
                </a:solidFill>
                <a:latin typeface="Segoe Script" pitchFamily="34" charset="0"/>
              </a:rPr>
              <a:t>.</a:t>
            </a:r>
            <a:endParaRPr lang="uk-UA" sz="2000" b="1" dirty="0">
              <a:latin typeface="Segoe Script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81328" y="413571"/>
            <a:ext cx="7484994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48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  <a:cs typeface="Arial"/>
              </a:rPr>
              <a:t>Шляхи  виходу  з </a:t>
            </a:r>
          </a:p>
          <a:p>
            <a:pPr algn="ctr">
              <a:defRPr/>
            </a:pPr>
            <a:r>
              <a:rPr lang="uk-UA" sz="48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  <a:cs typeface="Arial"/>
              </a:rPr>
              <a:t>конфліктних ситуацій</a:t>
            </a:r>
            <a:endParaRPr lang="uk-UA" sz="48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Mistral" pitchFamily="66" charset="0"/>
            </a:endParaRPr>
          </a:p>
        </p:txBody>
      </p:sp>
      <p:pic>
        <p:nvPicPr>
          <p:cNvPr id="6" name="Picture 8" descr="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44599"/>
            <a:ext cx="3707904" cy="27405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4186187"/>
      </p:ext>
    </p:extLst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3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9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AutoShape 4"/>
          <p:cNvSpPr>
            <a:spLocks noChangeArrowheads="1"/>
          </p:cNvSpPr>
          <p:nvPr/>
        </p:nvSpPr>
        <p:spPr bwMode="auto">
          <a:xfrm>
            <a:off x="990600" y="1230313"/>
            <a:ext cx="2895600" cy="12954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57150" cmpd="thinThick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14339" name="WordArt 5"/>
          <p:cNvSpPr>
            <a:spLocks noChangeArrowheads="1" noChangeShapeType="1" noTextEdit="1"/>
          </p:cNvSpPr>
          <p:nvPr/>
        </p:nvSpPr>
        <p:spPr bwMode="auto">
          <a:xfrm>
            <a:off x="1495425" y="1427751"/>
            <a:ext cx="1905000" cy="685800"/>
          </a:xfrm>
          <a:prstGeom prst="rect">
            <a:avLst/>
          </a:prstGeom>
        </p:spPr>
        <p:txBody>
          <a:bodyPr wrap="none" fromWordArt="1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uk-UA" sz="4400" b="1" kern="10" dirty="0" smtClean="0">
                <a:ln w="50800"/>
                <a:solidFill>
                  <a:srgbClr val="C00000"/>
                </a:solidFill>
                <a:latin typeface="Comic Sans MS" panose="030F0702030302020204" pitchFamily="66" charset="0"/>
                <a:cs typeface="Arial"/>
              </a:rPr>
              <a:t>гумор</a:t>
            </a:r>
            <a:endParaRPr lang="uk-UA" sz="4400" b="1" kern="10" dirty="0">
              <a:ln w="50800"/>
              <a:solidFill>
                <a:srgbClr val="C00000"/>
              </a:solidFill>
              <a:latin typeface="Comic Sans MS" panose="030F0702030302020204" pitchFamily="66" charset="0"/>
              <a:cs typeface="Arial"/>
            </a:endParaRPr>
          </a:p>
        </p:txBody>
      </p:sp>
      <p:sp>
        <p:nvSpPr>
          <p:cNvPr id="19462" name="AutoShape 6"/>
          <p:cNvSpPr>
            <a:spLocks noChangeArrowheads="1"/>
          </p:cNvSpPr>
          <p:nvPr/>
        </p:nvSpPr>
        <p:spPr bwMode="auto">
          <a:xfrm>
            <a:off x="920750" y="2630857"/>
            <a:ext cx="3124200" cy="11430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57150" cmpd="thinThick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19463" name="AutoShape 7"/>
          <p:cNvSpPr>
            <a:spLocks noChangeArrowheads="1"/>
          </p:cNvSpPr>
          <p:nvPr/>
        </p:nvSpPr>
        <p:spPr bwMode="auto">
          <a:xfrm>
            <a:off x="885825" y="3906838"/>
            <a:ext cx="3124200" cy="12954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57150" cmpd="thinThick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19464" name="AutoShape 8"/>
          <p:cNvSpPr>
            <a:spLocks noChangeArrowheads="1"/>
          </p:cNvSpPr>
          <p:nvPr/>
        </p:nvSpPr>
        <p:spPr bwMode="auto">
          <a:xfrm>
            <a:off x="885825" y="5320235"/>
            <a:ext cx="3124200" cy="12954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57150" cmpd="thinThick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14343" name="WordArt 9"/>
          <p:cNvSpPr>
            <a:spLocks noChangeArrowheads="1" noChangeShapeType="1" noTextEdit="1"/>
          </p:cNvSpPr>
          <p:nvPr/>
        </p:nvSpPr>
        <p:spPr bwMode="auto">
          <a:xfrm>
            <a:off x="1343025" y="2809875"/>
            <a:ext cx="2209800" cy="685800"/>
          </a:xfrm>
          <a:prstGeom prst="rect">
            <a:avLst/>
          </a:prstGeom>
        </p:spPr>
        <p:txBody>
          <a:bodyPr wrap="none" fromWordArt="1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uk-UA" sz="4000" b="1" kern="10" dirty="0" smtClean="0">
                <a:ln w="50800"/>
                <a:solidFill>
                  <a:srgbClr val="00B050"/>
                </a:solidFill>
                <a:latin typeface="Comic Sans MS" panose="030F0702030302020204" pitchFamily="66" charset="0"/>
                <a:cs typeface="Arial"/>
              </a:rPr>
              <a:t>поступка</a:t>
            </a:r>
            <a:endParaRPr lang="uk-UA" sz="4000" b="1" kern="10" dirty="0">
              <a:ln w="50800"/>
              <a:solidFill>
                <a:srgbClr val="00B050"/>
              </a:solidFill>
              <a:latin typeface="Comic Sans MS" panose="030F0702030302020204" pitchFamily="66" charset="0"/>
              <a:cs typeface="Arial"/>
            </a:endParaRPr>
          </a:p>
        </p:txBody>
      </p:sp>
      <p:sp>
        <p:nvSpPr>
          <p:cNvPr id="14344" name="WordArt 10"/>
          <p:cNvSpPr>
            <a:spLocks noChangeArrowheads="1" noChangeShapeType="1" noTextEdit="1"/>
          </p:cNvSpPr>
          <p:nvPr/>
        </p:nvSpPr>
        <p:spPr bwMode="auto">
          <a:xfrm>
            <a:off x="1114425" y="4211638"/>
            <a:ext cx="2590800" cy="685800"/>
          </a:xfrm>
          <a:prstGeom prst="rect">
            <a:avLst/>
          </a:prstGeom>
        </p:spPr>
        <p:txBody>
          <a:bodyPr wrap="none" fromWordArt="1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uk-UA" sz="4000" b="1" kern="10" dirty="0">
                <a:ln w="50800"/>
                <a:solidFill>
                  <a:srgbClr val="FF9900"/>
                </a:solidFill>
                <a:latin typeface="Comic Sans MS" panose="030F0702030302020204" pitchFamily="66" charset="0"/>
                <a:cs typeface="Arial"/>
              </a:rPr>
              <a:t>к</a:t>
            </a:r>
            <a:r>
              <a:rPr lang="uk-UA" sz="4000" b="1" kern="10" dirty="0" smtClean="0">
                <a:ln w="50800"/>
                <a:solidFill>
                  <a:srgbClr val="FF9900"/>
                </a:solidFill>
                <a:latin typeface="Comic Sans MS" panose="030F0702030302020204" pitchFamily="66" charset="0"/>
                <a:cs typeface="Arial"/>
              </a:rPr>
              <a:t>омпроміс</a:t>
            </a:r>
            <a:endParaRPr lang="uk-UA" sz="4000" b="1" kern="10" dirty="0">
              <a:ln w="50800"/>
              <a:solidFill>
                <a:srgbClr val="FF9900"/>
              </a:solidFill>
              <a:latin typeface="Comic Sans MS" panose="030F0702030302020204" pitchFamily="66" charset="0"/>
              <a:cs typeface="Arial"/>
            </a:endParaRPr>
          </a:p>
        </p:txBody>
      </p:sp>
      <p:sp>
        <p:nvSpPr>
          <p:cNvPr id="14345" name="WordArt 11"/>
          <p:cNvSpPr>
            <a:spLocks noChangeArrowheads="1" noChangeShapeType="1" noTextEdit="1"/>
          </p:cNvSpPr>
          <p:nvPr/>
        </p:nvSpPr>
        <p:spPr bwMode="auto">
          <a:xfrm>
            <a:off x="1114425" y="5640692"/>
            <a:ext cx="2667000" cy="685800"/>
          </a:xfrm>
          <a:prstGeom prst="rect">
            <a:avLst/>
          </a:prstGeom>
        </p:spPr>
        <p:txBody>
          <a:bodyPr wrap="none" fromWordArt="1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uk-UA" sz="4000" b="1" kern="10" dirty="0">
                <a:ln w="50800"/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  <a:cs typeface="Arial"/>
              </a:rPr>
              <a:t>с</a:t>
            </a:r>
            <a:r>
              <a:rPr lang="uk-UA" sz="4000" b="1" kern="10" dirty="0" smtClean="0">
                <a:ln w="50800"/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  <a:cs typeface="Arial"/>
              </a:rPr>
              <a:t>півпраця</a:t>
            </a:r>
            <a:endParaRPr lang="uk-UA" sz="4000" b="1" kern="10" dirty="0">
              <a:ln w="50800"/>
              <a:solidFill>
                <a:schemeClr val="accent4">
                  <a:lumMod val="75000"/>
                </a:schemeClr>
              </a:solidFill>
              <a:latin typeface="Comic Sans MS" panose="030F0702030302020204" pitchFamily="66" charset="0"/>
              <a:cs typeface="Arial"/>
            </a:endParaRPr>
          </a:p>
        </p:txBody>
      </p:sp>
      <p:sp>
        <p:nvSpPr>
          <p:cNvPr id="19468" name="AutoShape 12" descr="Папирус"/>
          <p:cNvSpPr>
            <a:spLocks noChangeArrowheads="1"/>
          </p:cNvSpPr>
          <p:nvPr/>
        </p:nvSpPr>
        <p:spPr bwMode="auto">
          <a:xfrm>
            <a:off x="4885531" y="1378997"/>
            <a:ext cx="4157662" cy="914400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 w="57150" cmpd="thinThick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14347" name="WordArt 13"/>
          <p:cNvSpPr>
            <a:spLocks noChangeArrowheads="1" noChangeShapeType="1" noTextEdit="1"/>
          </p:cNvSpPr>
          <p:nvPr/>
        </p:nvSpPr>
        <p:spPr bwMode="auto">
          <a:xfrm>
            <a:off x="5394325" y="1649413"/>
            <a:ext cx="3228975" cy="457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uk-UA" sz="3600" b="1" kern="10" dirty="0" smtClean="0">
                <a:ln w="50800"/>
                <a:solidFill>
                  <a:srgbClr val="C00000"/>
                </a:solidFill>
                <a:latin typeface="Comic Sans MS" panose="030F0702030302020204" pitchFamily="66" charset="0"/>
              </a:rPr>
              <a:t>погрози, насилля</a:t>
            </a:r>
            <a:endParaRPr lang="uk-UA" sz="3600" b="1" kern="10" dirty="0">
              <a:ln w="50800"/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9472" name="AutoShape 16" descr="Папирус"/>
          <p:cNvSpPr>
            <a:spLocks noChangeArrowheads="1"/>
          </p:cNvSpPr>
          <p:nvPr/>
        </p:nvSpPr>
        <p:spPr bwMode="auto">
          <a:xfrm>
            <a:off x="5089525" y="2695575"/>
            <a:ext cx="3997325" cy="914400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 w="57150" cmpd="thinThick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19473" name="AutoShape 17" descr="Папирус"/>
          <p:cNvSpPr>
            <a:spLocks noChangeArrowheads="1"/>
          </p:cNvSpPr>
          <p:nvPr/>
        </p:nvSpPr>
        <p:spPr bwMode="auto">
          <a:xfrm>
            <a:off x="5106988" y="3906838"/>
            <a:ext cx="3962400" cy="914400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 w="57150" cmpd="thinThick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19474" name="AutoShape 18" descr="Папирус"/>
          <p:cNvSpPr>
            <a:spLocks noChangeArrowheads="1"/>
          </p:cNvSpPr>
          <p:nvPr/>
        </p:nvSpPr>
        <p:spPr bwMode="auto">
          <a:xfrm>
            <a:off x="4784725" y="5094288"/>
            <a:ext cx="4359275" cy="1028700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 w="57150" cmpd="thinThick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14351" name="WordArt 19"/>
          <p:cNvSpPr>
            <a:spLocks noChangeArrowheads="1" noChangeShapeType="1" noTextEdit="1"/>
          </p:cNvSpPr>
          <p:nvPr/>
        </p:nvSpPr>
        <p:spPr bwMode="auto">
          <a:xfrm>
            <a:off x="5473700" y="2933700"/>
            <a:ext cx="3228975" cy="457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uk-UA" sz="3600" b="1" kern="10" dirty="0">
                <a:ln w="50800"/>
                <a:solidFill>
                  <a:srgbClr val="00B050"/>
                </a:solidFill>
                <a:latin typeface="Comic Sans MS" panose="030F0702030302020204" pitchFamily="66" charset="0"/>
              </a:rPr>
              <a:t>г</a:t>
            </a:r>
            <a:r>
              <a:rPr lang="uk-UA" sz="3600" b="1" kern="10" dirty="0" smtClean="0">
                <a:ln w="50800"/>
                <a:solidFill>
                  <a:srgbClr val="00B050"/>
                </a:solidFill>
                <a:latin typeface="Comic Sans MS" panose="030F0702030302020204" pitchFamily="66" charset="0"/>
              </a:rPr>
              <a:t>рубість</a:t>
            </a:r>
            <a:r>
              <a:rPr lang="uk-UA" sz="3600" b="1" kern="10" dirty="0">
                <a:ln w="50800"/>
                <a:solidFill>
                  <a:srgbClr val="00B050"/>
                </a:solidFill>
                <a:latin typeface="Comic Sans MS" panose="030F0702030302020204" pitchFamily="66" charset="0"/>
              </a:rPr>
              <a:t>, </a:t>
            </a:r>
            <a:r>
              <a:rPr lang="uk-UA" sz="3600" b="1" kern="10" dirty="0" smtClean="0">
                <a:ln w="50800"/>
                <a:solidFill>
                  <a:srgbClr val="00B050"/>
                </a:solidFill>
                <a:latin typeface="Comic Sans MS" panose="030F0702030302020204" pitchFamily="66" charset="0"/>
              </a:rPr>
              <a:t>приниження</a:t>
            </a:r>
            <a:endParaRPr lang="uk-UA" sz="3600" b="1" kern="10" dirty="0">
              <a:ln w="50800"/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14352" name="WordArt 20"/>
          <p:cNvSpPr>
            <a:spLocks noChangeArrowheads="1" noChangeShapeType="1" noTextEdit="1"/>
          </p:cNvSpPr>
          <p:nvPr/>
        </p:nvSpPr>
        <p:spPr bwMode="auto">
          <a:xfrm>
            <a:off x="5473700" y="4135438"/>
            <a:ext cx="3228975" cy="457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uk-UA" sz="3600" b="1" kern="10" dirty="0">
                <a:ln w="50800"/>
                <a:solidFill>
                  <a:srgbClr val="FF9900"/>
                </a:solidFill>
                <a:latin typeface="Comic Sans MS" panose="030F0702030302020204" pitchFamily="66" charset="0"/>
              </a:rPr>
              <a:t>р</a:t>
            </a:r>
            <a:r>
              <a:rPr lang="uk-UA" sz="3600" b="1" kern="10" dirty="0" smtClean="0">
                <a:ln w="50800"/>
                <a:solidFill>
                  <a:srgbClr val="FF9900"/>
                </a:solidFill>
                <a:latin typeface="Comic Sans MS" panose="030F0702030302020204" pitchFamily="66" charset="0"/>
              </a:rPr>
              <a:t>озрив </a:t>
            </a:r>
            <a:r>
              <a:rPr lang="uk-UA" sz="3600" b="1" kern="10" dirty="0" smtClean="0">
                <a:ln w="50800"/>
                <a:solidFill>
                  <a:srgbClr val="FF9900"/>
                </a:solidFill>
                <a:latin typeface="Comic Sans MS" panose="030F0702030302020204" pitchFamily="66" charset="0"/>
              </a:rPr>
              <a:t>відносин</a:t>
            </a:r>
            <a:endParaRPr lang="uk-UA" sz="3600" b="1" kern="10" dirty="0">
              <a:ln w="50800"/>
              <a:solidFill>
                <a:srgbClr val="FF9900"/>
              </a:solidFill>
              <a:latin typeface="Comic Sans MS" panose="030F0702030302020204" pitchFamily="66" charset="0"/>
            </a:endParaRPr>
          </a:p>
        </p:txBody>
      </p:sp>
      <p:sp>
        <p:nvSpPr>
          <p:cNvPr id="14353" name="WordArt 21"/>
          <p:cNvSpPr>
            <a:spLocks noChangeArrowheads="1" noChangeShapeType="1" noTextEdit="1"/>
          </p:cNvSpPr>
          <p:nvPr/>
        </p:nvSpPr>
        <p:spPr bwMode="auto">
          <a:xfrm>
            <a:off x="5105400" y="5395913"/>
            <a:ext cx="3657600" cy="457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uk-UA" sz="3600" b="1" kern="10" dirty="0">
                <a:ln w="50800"/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</a:rPr>
              <a:t>у</a:t>
            </a:r>
            <a:r>
              <a:rPr lang="uk-UA" sz="3600" b="1" kern="10" dirty="0" smtClean="0">
                <a:ln w="50800"/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</a:rPr>
              <a:t>никнення </a:t>
            </a:r>
            <a:r>
              <a:rPr lang="uk-UA" sz="3600" b="1" kern="10" dirty="0" smtClean="0">
                <a:ln w="50800"/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</a:rPr>
              <a:t>вирішення проблеми</a:t>
            </a:r>
            <a:endParaRPr lang="uk-UA" sz="3600" b="1" kern="10" dirty="0">
              <a:ln w="50800"/>
              <a:solidFill>
                <a:schemeClr val="accent4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87488" y="333375"/>
            <a:ext cx="7581900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50" endPos="85000" dir="5400000" sy="-100000" algn="bl" rotWithShape="0"/>
                </a:effectLst>
                <a:latin typeface="Mistral" pitchFamily="66" charset="0"/>
              </a:rPr>
              <a:t>ЗАСОБИ РІШЕННЯ КОНФЛІКТІВ</a:t>
            </a:r>
            <a:endParaRPr lang="uk-UA" sz="4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50" endPos="85000" dir="5400000" sy="-100000" algn="bl" rotWithShape="0"/>
              </a:effectLst>
              <a:latin typeface="Mistral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4464311"/>
      </p:ext>
    </p:ext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нутый угол 3"/>
          <p:cNvSpPr/>
          <p:nvPr/>
        </p:nvSpPr>
        <p:spPr>
          <a:xfrm>
            <a:off x="3379788" y="4868863"/>
            <a:ext cx="5543550" cy="1652587"/>
          </a:xfrm>
          <a:prstGeom prst="foldedCorner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latin typeface="Segoe Print" pitchFamily="2" charset="0"/>
              </a:rPr>
              <a:t>Гляжу </a:t>
            </a:r>
            <a:r>
              <a:rPr lang="ru-RU" sz="2800" dirty="0">
                <a:latin typeface="Segoe Print" pitchFamily="2" charset="0"/>
              </a:rPr>
              <a:t>с высоты на обиду,</a:t>
            </a:r>
            <a:br>
              <a:rPr lang="ru-RU" sz="2800" dirty="0">
                <a:latin typeface="Segoe Print" pitchFamily="2" charset="0"/>
              </a:rPr>
            </a:br>
            <a:r>
              <a:rPr lang="ru-RU" sz="2800" dirty="0" smtClean="0">
                <a:latin typeface="Segoe Print" pitchFamily="2" charset="0"/>
              </a:rPr>
              <a:t>       Теряю </a:t>
            </a:r>
            <a:r>
              <a:rPr lang="ru-RU" sz="2800" dirty="0">
                <a:latin typeface="Segoe Print" pitchFamily="2" charset="0"/>
              </a:rPr>
              <a:t>обиду из виду.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Segoe Print" pitchFamily="2" charset="0"/>
              </a:rPr>
              <a:t> В. Берестов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404664"/>
            <a:ext cx="7925217" cy="104644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uk-UA" sz="4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Що робити, коли тебе образили?</a:t>
            </a:r>
          </a:p>
          <a:p>
            <a:pPr>
              <a:defRPr/>
            </a:pP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 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Mistral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rcRect t="1445"/>
          <a:stretch>
            <a:fillRect/>
          </a:stretch>
        </p:blipFill>
        <p:spPr bwMode="auto">
          <a:xfrm>
            <a:off x="0" y="1806430"/>
            <a:ext cx="3996583" cy="27809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389" name="Прямоугольник 6"/>
          <p:cNvSpPr>
            <a:spLocks noChangeArrowheads="1"/>
          </p:cNvSpPr>
          <p:nvPr/>
        </p:nvSpPr>
        <p:spPr bwMode="auto">
          <a:xfrm>
            <a:off x="4105274" y="1685520"/>
            <a:ext cx="48180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uk-UA" sz="2000" b="1" dirty="0" smtClean="0">
                <a:latin typeface="Segoe Print" pitchFamily="2" charset="0"/>
              </a:rPr>
              <a:t>Не вважай інших гіршими за себе</a:t>
            </a:r>
            <a:endParaRPr lang="uk-UA" sz="2000" b="1" dirty="0">
              <a:latin typeface="Segoe Print" pitchFamily="2" charset="0"/>
            </a:endParaRPr>
          </a:p>
        </p:txBody>
      </p:sp>
      <p:sp>
        <p:nvSpPr>
          <p:cNvPr id="16390" name="Прямоугольник 7"/>
          <p:cNvSpPr>
            <a:spLocks noChangeArrowheads="1"/>
          </p:cNvSpPr>
          <p:nvPr/>
        </p:nvSpPr>
        <p:spPr bwMode="auto">
          <a:xfrm>
            <a:off x="5456238" y="2365375"/>
            <a:ext cx="308610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uk-UA" sz="2000" b="1" dirty="0" smtClean="0">
                <a:latin typeface="Segoe Print" pitchFamily="2" charset="0"/>
              </a:rPr>
              <a:t>Пошукай посередника</a:t>
            </a:r>
            <a:endParaRPr lang="uk-UA" sz="2000" b="1" dirty="0">
              <a:latin typeface="Segoe Print" pitchFamily="2" charset="0"/>
            </a:endParaRPr>
          </a:p>
        </p:txBody>
      </p:sp>
      <p:sp>
        <p:nvSpPr>
          <p:cNvPr id="16391" name="Прямоугольник 8"/>
          <p:cNvSpPr>
            <a:spLocks noChangeArrowheads="1"/>
          </p:cNvSpPr>
          <p:nvPr/>
        </p:nvSpPr>
        <p:spPr bwMode="auto">
          <a:xfrm>
            <a:off x="4105275" y="2842951"/>
            <a:ext cx="462498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uk-UA" sz="2000" b="1" dirty="0" smtClean="0">
                <a:latin typeface="Segoe Print" pitchFamily="2" charset="0"/>
              </a:rPr>
              <a:t>Вчіться володіти</a:t>
            </a:r>
          </a:p>
          <a:p>
            <a:r>
              <a:rPr lang="uk-UA" sz="2000" b="1" dirty="0">
                <a:latin typeface="Segoe Print" pitchFamily="2" charset="0"/>
              </a:rPr>
              <a:t> </a:t>
            </a:r>
            <a:r>
              <a:rPr lang="uk-UA" sz="2000" b="1" dirty="0" smtClean="0">
                <a:latin typeface="Segoe Print" pitchFamily="2" charset="0"/>
              </a:rPr>
              <a:t>                 своїми почуттями</a:t>
            </a:r>
            <a:endParaRPr lang="uk-UA" sz="2000" b="1" dirty="0">
              <a:latin typeface="Segoe Print" pitchFamily="2" charset="0"/>
            </a:endParaRPr>
          </a:p>
        </p:txBody>
      </p:sp>
      <p:sp>
        <p:nvSpPr>
          <p:cNvPr id="16392" name="Прямоугольник 9"/>
          <p:cNvSpPr>
            <a:spLocks noChangeArrowheads="1"/>
          </p:cNvSpPr>
          <p:nvPr/>
        </p:nvSpPr>
        <p:spPr bwMode="auto">
          <a:xfrm>
            <a:off x="4897438" y="3810000"/>
            <a:ext cx="37096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uk-UA" b="1" dirty="0" smtClean="0">
                <a:latin typeface="Segoe Print" pitchFamily="2" charset="0"/>
              </a:rPr>
              <a:t>Образа зникає у</a:t>
            </a:r>
          </a:p>
          <a:p>
            <a:r>
              <a:rPr lang="uk-UA" b="1" dirty="0">
                <a:latin typeface="Segoe Print" pitchFamily="2" charset="0"/>
              </a:rPr>
              <a:t> </a:t>
            </a:r>
            <a:r>
              <a:rPr lang="uk-UA" b="1" dirty="0" smtClean="0">
                <a:latin typeface="Segoe Print" pitchFamily="2" charset="0"/>
              </a:rPr>
              <a:t>            теплоті прощення</a:t>
            </a:r>
            <a:endParaRPr lang="uk-UA" b="1" dirty="0"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305982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4" descr="POMARAŃCZA"/>
          <p:cNvPicPr>
            <a:picLocks noChangeAspect="1" noChangeArrowheads="1"/>
          </p:cNvPicPr>
          <p:nvPr/>
        </p:nvPicPr>
        <p:blipFill>
          <a:blip r:embed="rId2">
            <a:lum contrast="3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49500"/>
            <a:ext cx="4572000" cy="417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119" name="Text Box 7"/>
          <p:cNvSpPr txBox="1">
            <a:spLocks noChangeArrowheads="1"/>
          </p:cNvSpPr>
          <p:nvPr/>
        </p:nvSpPr>
        <p:spPr bwMode="auto">
          <a:xfrm>
            <a:off x="755650" y="692150"/>
            <a:ext cx="807878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uk-UA" sz="2400" b="1" dirty="0">
                <a:solidFill>
                  <a:schemeClr val="tx2"/>
                </a:solidFill>
                <a:latin typeface="Segoe Script" pitchFamily="34" charset="0"/>
              </a:rPr>
              <a:t>Вирішити конфлікт – найти рішення, </a:t>
            </a:r>
          </a:p>
          <a:p>
            <a:pPr algn="ctr"/>
            <a:r>
              <a:rPr lang="uk-UA" sz="2400" b="1" dirty="0">
                <a:solidFill>
                  <a:schemeClr val="tx2"/>
                </a:solidFill>
                <a:latin typeface="Segoe Script" pitchFamily="34" charset="0"/>
              </a:rPr>
              <a:t>що сприятливе</a:t>
            </a:r>
          </a:p>
          <a:p>
            <a:pPr algn="ctr"/>
            <a:r>
              <a:rPr lang="uk-UA" sz="2400" b="1" dirty="0">
                <a:solidFill>
                  <a:schemeClr val="tx2"/>
                </a:solidFill>
                <a:latin typeface="Segoe Script" pitchFamily="34" charset="0"/>
              </a:rPr>
              <a:t>для двох конфліктуючих сторін</a:t>
            </a:r>
          </a:p>
        </p:txBody>
      </p:sp>
      <p:sp>
        <p:nvSpPr>
          <p:cNvPr id="90121" name="Text Box 9"/>
          <p:cNvSpPr txBox="1">
            <a:spLocks noChangeArrowheads="1"/>
          </p:cNvSpPr>
          <p:nvPr/>
        </p:nvSpPr>
        <p:spPr bwMode="auto">
          <a:xfrm>
            <a:off x="4500563" y="2411413"/>
            <a:ext cx="4643437" cy="337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uk-UA" sz="2400" b="1" dirty="0">
                <a:solidFill>
                  <a:srgbClr val="000000"/>
                </a:solidFill>
                <a:latin typeface="Segoe Script" pitchFamily="34" charset="0"/>
              </a:rPr>
              <a:t>Вирішення конфлікту –</a:t>
            </a:r>
          </a:p>
          <a:p>
            <a:r>
              <a:rPr lang="uk-UA" sz="2400" b="1" dirty="0">
                <a:solidFill>
                  <a:srgbClr val="000000"/>
                </a:solidFill>
                <a:latin typeface="Segoe Script" pitchFamily="34" charset="0"/>
              </a:rPr>
              <a:t>це процес рішення проблеми, </a:t>
            </a:r>
          </a:p>
          <a:p>
            <a:r>
              <a:rPr lang="uk-UA" sz="2400" b="1" dirty="0">
                <a:solidFill>
                  <a:srgbClr val="000000"/>
                </a:solidFill>
                <a:latin typeface="Segoe Script" pitchFamily="34" charset="0"/>
              </a:rPr>
              <a:t>що має значення для учасників </a:t>
            </a:r>
          </a:p>
          <a:p>
            <a:r>
              <a:rPr lang="uk-UA" sz="2400" b="1" dirty="0">
                <a:solidFill>
                  <a:srgbClr val="000000"/>
                </a:solidFill>
                <a:latin typeface="Segoe Script" pitchFamily="34" charset="0"/>
              </a:rPr>
              <a:t>конфлікту та </a:t>
            </a:r>
          </a:p>
          <a:p>
            <a:r>
              <a:rPr lang="uk-UA" sz="2400" b="1" dirty="0">
                <a:solidFill>
                  <a:srgbClr val="000000"/>
                </a:solidFill>
                <a:latin typeface="Segoe Script" pitchFamily="34" charset="0"/>
              </a:rPr>
              <a:t>гармонізація їх відносин </a:t>
            </a:r>
          </a:p>
          <a:p>
            <a:r>
              <a:rPr lang="uk-UA" sz="2400" b="1" dirty="0">
                <a:solidFill>
                  <a:srgbClr val="000000"/>
                </a:solidFill>
                <a:latin typeface="Segoe Script" pitchFamily="34" charset="0"/>
              </a:rPr>
              <a:t>на цій основі.</a:t>
            </a:r>
          </a:p>
        </p:txBody>
      </p:sp>
    </p:spTree>
    <p:extLst>
      <p:ext uri="{BB962C8B-B14F-4D97-AF65-F5344CB8AC3E}">
        <p14:creationId xmlns:p14="http://schemas.microsoft.com/office/powerpoint/2010/main" val="2206617268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3"/>
          <p:cNvSpPr txBox="1">
            <a:spLocks noChangeArrowheads="1"/>
          </p:cNvSpPr>
          <p:nvPr/>
        </p:nvSpPr>
        <p:spPr bwMode="auto">
          <a:xfrm>
            <a:off x="2843808" y="2029303"/>
            <a:ext cx="6011862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b="1" dirty="0">
                <a:solidFill>
                  <a:srgbClr val="000000"/>
                </a:solidFill>
                <a:latin typeface="Segoe Script" pitchFamily="34" charset="0"/>
              </a:rPr>
              <a:t>Терпеть</a:t>
            </a:r>
            <a:r>
              <a:rPr lang="uk-UA" sz="2400" b="1" dirty="0">
                <a:solidFill>
                  <a:srgbClr val="000000"/>
                </a:solidFill>
                <a:latin typeface="Segoe Script" pitchFamily="34" charset="0"/>
              </a:rPr>
              <a:t> и верить – </a:t>
            </a:r>
          </a:p>
          <a:p>
            <a:pPr algn="ctr" eaLnBrk="1" hangingPunct="1"/>
            <a:r>
              <a:rPr lang="uk-UA" sz="2400" b="1" dirty="0">
                <a:solidFill>
                  <a:srgbClr val="000000"/>
                </a:solidFill>
                <a:latin typeface="Segoe Script" pitchFamily="34" charset="0"/>
              </a:rPr>
              <a:t>все на свете  </a:t>
            </a:r>
          </a:p>
          <a:p>
            <a:pPr algn="ctr" eaLnBrk="1" hangingPunct="1"/>
            <a:r>
              <a:rPr lang="uk-UA" sz="2400" b="1" dirty="0">
                <a:solidFill>
                  <a:srgbClr val="000000"/>
                </a:solidFill>
                <a:latin typeface="Segoe Script" pitchFamily="34" charset="0"/>
              </a:rPr>
              <a:t>прекрасны –</a:t>
            </a:r>
          </a:p>
          <a:p>
            <a:pPr algn="ctr" eaLnBrk="1" hangingPunct="1"/>
            <a:r>
              <a:rPr lang="ru-RU" sz="2400" b="1" dirty="0">
                <a:solidFill>
                  <a:srgbClr val="000000"/>
                </a:solidFill>
                <a:latin typeface="Segoe Script" pitchFamily="34" charset="0"/>
              </a:rPr>
              <a:t>взрослые и дети,</a:t>
            </a:r>
          </a:p>
          <a:p>
            <a:pPr algn="ctr" eaLnBrk="1" hangingPunct="1"/>
            <a:r>
              <a:rPr lang="ru-RU" sz="2400" b="1" dirty="0">
                <a:solidFill>
                  <a:srgbClr val="000000"/>
                </a:solidFill>
                <a:latin typeface="Segoe Script" pitchFamily="34" charset="0"/>
              </a:rPr>
              <a:t>коты, </a:t>
            </a:r>
          </a:p>
          <a:p>
            <a:pPr algn="ctr" eaLnBrk="1" hangingPunct="1"/>
            <a:r>
              <a:rPr lang="ru-RU" sz="2400" b="1" dirty="0">
                <a:solidFill>
                  <a:srgbClr val="000000"/>
                </a:solidFill>
                <a:latin typeface="Segoe Script" pitchFamily="34" charset="0"/>
              </a:rPr>
              <a:t>собаки и медведи,</a:t>
            </a:r>
          </a:p>
          <a:p>
            <a:pPr algn="ctr" eaLnBrk="1" hangingPunct="1"/>
            <a:r>
              <a:rPr lang="ru-RU" sz="2400" b="1" dirty="0">
                <a:solidFill>
                  <a:srgbClr val="000000"/>
                </a:solidFill>
                <a:latin typeface="Segoe Script" pitchFamily="34" charset="0"/>
              </a:rPr>
              <a:t>и сослуживцы и соседи.</a:t>
            </a:r>
          </a:p>
          <a:p>
            <a:pPr eaLnBrk="1" hangingPunct="1"/>
            <a:r>
              <a:rPr lang="ru-RU" sz="2400" b="1" dirty="0">
                <a:solidFill>
                  <a:srgbClr val="FF0000"/>
                </a:solidFill>
                <a:latin typeface="Segoe Script" pitchFamily="34" charset="0"/>
              </a:rPr>
              <a:t>Терпимость – наш </a:t>
            </a:r>
            <a:endParaRPr lang="ru-RU" sz="2400" b="1" dirty="0" smtClean="0">
              <a:solidFill>
                <a:srgbClr val="FF0000"/>
              </a:solidFill>
              <a:latin typeface="Segoe Script" pitchFamily="34" charset="0"/>
            </a:endParaRPr>
          </a:p>
          <a:p>
            <a:pPr eaLnBrk="1" hangingPunct="1"/>
            <a:r>
              <a:rPr lang="ru-RU" sz="2400" b="1" dirty="0">
                <a:solidFill>
                  <a:srgbClr val="FF0000"/>
                </a:solidFill>
                <a:latin typeface="Segoe Script" pitchFamily="34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Segoe Script" pitchFamily="34" charset="0"/>
              </a:rPr>
              <a:t>                     взаимный </a:t>
            </a:r>
            <a:r>
              <a:rPr lang="ru-RU" sz="2400" b="1" dirty="0">
                <a:solidFill>
                  <a:srgbClr val="FF0000"/>
                </a:solidFill>
                <a:latin typeface="Segoe Script" pitchFamily="34" charset="0"/>
              </a:rPr>
              <a:t>шанс,</a:t>
            </a:r>
          </a:p>
          <a:p>
            <a:pPr eaLnBrk="1" hangingPunct="1"/>
            <a:r>
              <a:rPr lang="ru-RU" sz="2400" b="1" dirty="0">
                <a:solidFill>
                  <a:srgbClr val="FF0000"/>
                </a:solidFill>
                <a:latin typeface="Segoe Script" pitchFamily="34" charset="0"/>
              </a:rPr>
              <a:t>Ведь кто-то также терпит нас.</a:t>
            </a:r>
          </a:p>
          <a:p>
            <a:pPr eaLnBrk="1" hangingPunct="1"/>
            <a:r>
              <a:rPr lang="ru-RU" sz="1600" b="1" dirty="0">
                <a:solidFill>
                  <a:srgbClr val="000000"/>
                </a:solidFill>
                <a:latin typeface="Segoe Script" pitchFamily="34" charset="0"/>
              </a:rPr>
              <a:t>      </a:t>
            </a:r>
          </a:p>
          <a:p>
            <a:pPr eaLnBrk="1" hangingPunct="1"/>
            <a:r>
              <a:rPr lang="ru-RU" sz="1600" b="1" dirty="0">
                <a:solidFill>
                  <a:srgbClr val="000000"/>
                </a:solidFill>
                <a:latin typeface="Segoe Script" pitchFamily="34" charset="0"/>
              </a:rPr>
              <a:t>                                  Пит Хейн, датский поэт.</a:t>
            </a:r>
          </a:p>
          <a:p>
            <a:pPr eaLnBrk="1" hangingPunct="1"/>
            <a:endParaRPr lang="uk-UA" sz="1600" b="1" dirty="0">
              <a:solidFill>
                <a:srgbClr val="000000"/>
              </a:solidFill>
              <a:latin typeface="Segoe Script" pitchFamily="34" charset="0"/>
            </a:endParaRPr>
          </a:p>
        </p:txBody>
      </p:sp>
      <p:pic>
        <p:nvPicPr>
          <p:cNvPr id="1843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003" y="548680"/>
            <a:ext cx="3816350" cy="3238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6724057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6" name="Picture 8"/>
          <p:cNvPicPr>
            <a:picLocks noChangeAspect="1" noChangeArrowheads="1"/>
          </p:cNvPicPr>
          <p:nvPr/>
        </p:nvPicPr>
        <p:blipFill>
          <a:blip r:embed="rId2">
            <a:lum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133600"/>
            <a:ext cx="4319588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7" name="Text Box 9"/>
          <p:cNvSpPr txBox="1">
            <a:spLocks noChangeArrowheads="1"/>
          </p:cNvSpPr>
          <p:nvPr/>
        </p:nvSpPr>
        <p:spPr bwMode="auto">
          <a:xfrm>
            <a:off x="4787900" y="2165350"/>
            <a:ext cx="4105275" cy="3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uk-UA" sz="2400" b="1" dirty="0">
                <a:solidFill>
                  <a:srgbClr val="000000"/>
                </a:solidFill>
                <a:latin typeface="Segoe Script" pitchFamily="34" charset="0"/>
              </a:rPr>
              <a:t>Спілкування – це те, що супроводжує</a:t>
            </a:r>
          </a:p>
          <a:p>
            <a:r>
              <a:rPr lang="uk-UA" sz="2400" b="1" dirty="0">
                <a:solidFill>
                  <a:srgbClr val="000000"/>
                </a:solidFill>
                <a:latin typeface="Segoe Script" pitchFamily="34" charset="0"/>
              </a:rPr>
              <a:t>людину на</a:t>
            </a:r>
          </a:p>
          <a:p>
            <a:r>
              <a:rPr lang="uk-UA" sz="2400" b="1" dirty="0">
                <a:solidFill>
                  <a:srgbClr val="000000"/>
                </a:solidFill>
                <a:latin typeface="Segoe Script" pitchFamily="34" charset="0"/>
              </a:rPr>
              <a:t>протязі всього життєвого шляху.</a:t>
            </a:r>
          </a:p>
          <a:p>
            <a:r>
              <a:rPr lang="uk-UA" sz="2400" b="1" dirty="0">
                <a:solidFill>
                  <a:srgbClr val="000000"/>
                </a:solidFill>
                <a:latin typeface="Segoe Script" pitchFamily="34" charset="0"/>
              </a:rPr>
              <a:t>Але  не всі можуть </a:t>
            </a:r>
          </a:p>
          <a:p>
            <a:r>
              <a:rPr lang="uk-UA" sz="2400" b="1" dirty="0">
                <a:solidFill>
                  <a:srgbClr val="000000"/>
                </a:solidFill>
                <a:latin typeface="Segoe Script" pitchFamily="34" charset="0"/>
              </a:rPr>
              <a:t>осилити його.</a:t>
            </a:r>
          </a:p>
          <a:p>
            <a:endParaRPr lang="uk-UA" sz="1600" b="1" dirty="0">
              <a:solidFill>
                <a:srgbClr val="000000"/>
              </a:solidFill>
              <a:latin typeface="Segoe Script" pitchFamily="34" charset="0"/>
            </a:endParaRPr>
          </a:p>
          <a:p>
            <a:r>
              <a:rPr lang="uk-UA" sz="1600" b="1" dirty="0">
                <a:solidFill>
                  <a:srgbClr val="000000"/>
                </a:solidFill>
                <a:latin typeface="Segoe Script" pitchFamily="34" charset="0"/>
              </a:rPr>
              <a:t>Карл Клаус</a:t>
            </a:r>
          </a:p>
          <a:p>
            <a:r>
              <a:rPr lang="uk-UA" sz="1400" b="1" dirty="0">
                <a:solidFill>
                  <a:srgbClr val="000000"/>
                </a:solidFill>
                <a:latin typeface="Segoe Script" pitchFamily="34" charset="0"/>
              </a:rPr>
              <a:t>австрійський письменник</a:t>
            </a:r>
          </a:p>
        </p:txBody>
      </p:sp>
    </p:spTree>
    <p:extLst>
      <p:ext uri="{BB962C8B-B14F-4D97-AF65-F5344CB8AC3E}">
        <p14:creationId xmlns:p14="http://schemas.microsoft.com/office/powerpoint/2010/main" val="3243896443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14acf26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196752"/>
            <a:ext cx="4824536" cy="37205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0983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6427788" y="2540000"/>
            <a:ext cx="22018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342900" indent="-342900" eaLnBrk="0" hangingPunct="0"/>
            <a:r>
              <a:rPr lang="ru-RU" sz="1400" b="1" dirty="0" smtClean="0">
                <a:solidFill>
                  <a:srgbClr val="030305"/>
                </a:solidFill>
                <a:latin typeface="Segoe Script" pitchFamily="34" charset="0"/>
              </a:rPr>
              <a:t>Генрі </a:t>
            </a:r>
            <a:r>
              <a:rPr lang="ru-RU" sz="1400" b="1" dirty="0">
                <a:solidFill>
                  <a:srgbClr val="030305"/>
                </a:solidFill>
                <a:latin typeface="Segoe Script" pitchFamily="34" charset="0"/>
              </a:rPr>
              <a:t>Тейлор</a:t>
            </a:r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4221097" y="692696"/>
            <a:ext cx="4379820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uk-UA" sz="2000" b="1" dirty="0">
                <a:solidFill>
                  <a:srgbClr val="030305"/>
                </a:solidFill>
                <a:latin typeface="Segoe Script" pitchFamily="34" charset="0"/>
              </a:rPr>
              <a:t>Нічого так не показує характер, </a:t>
            </a:r>
          </a:p>
          <a:p>
            <a:pPr algn="ctr"/>
            <a:r>
              <a:rPr lang="uk-UA" sz="2000" b="1" dirty="0">
                <a:solidFill>
                  <a:srgbClr val="030305"/>
                </a:solidFill>
                <a:latin typeface="Segoe Script" pitchFamily="34" charset="0"/>
              </a:rPr>
              <a:t>як добра поведінка під час сварки,</a:t>
            </a:r>
          </a:p>
          <a:p>
            <a:pPr algn="ctr"/>
            <a:r>
              <a:rPr lang="uk-UA" sz="2000" b="1" dirty="0">
                <a:solidFill>
                  <a:srgbClr val="030305"/>
                </a:solidFill>
                <a:latin typeface="Segoe Script" pitchFamily="34" charset="0"/>
              </a:rPr>
              <a:t>якої не можна уникнути.</a:t>
            </a:r>
          </a:p>
        </p:txBody>
      </p:sp>
      <p:sp>
        <p:nvSpPr>
          <p:cNvPr id="49159" name="Text Box 7"/>
          <p:cNvSpPr txBox="1">
            <a:spLocks noChangeArrowheads="1"/>
          </p:cNvSpPr>
          <p:nvPr/>
        </p:nvSpPr>
        <p:spPr bwMode="auto">
          <a:xfrm>
            <a:off x="439344" y="3861048"/>
            <a:ext cx="4672889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uk-UA" sz="2000" b="1" dirty="0">
                <a:solidFill>
                  <a:srgbClr val="000000"/>
                </a:solidFill>
                <a:latin typeface="Segoe Script" pitchFamily="34" charset="0"/>
              </a:rPr>
              <a:t>Конфлікт – це почуття небезпеки</a:t>
            </a:r>
          </a:p>
          <a:p>
            <a:pPr algn="ctr"/>
            <a:r>
              <a:rPr lang="uk-UA" sz="2000" b="1" dirty="0">
                <a:solidFill>
                  <a:srgbClr val="000000"/>
                </a:solidFill>
                <a:latin typeface="Segoe Script" pitchFamily="34" charset="0"/>
              </a:rPr>
              <a:t>однієї сторони, що її інтереси</a:t>
            </a:r>
          </a:p>
          <a:p>
            <a:pPr algn="ctr"/>
            <a:r>
              <a:rPr lang="uk-UA" sz="2000" b="1" dirty="0">
                <a:solidFill>
                  <a:srgbClr val="000000"/>
                </a:solidFill>
                <a:latin typeface="Segoe Script" pitchFamily="34" charset="0"/>
              </a:rPr>
              <a:t>зруйнує, притисне,</a:t>
            </a:r>
          </a:p>
          <a:p>
            <a:pPr algn="ctr"/>
            <a:r>
              <a:rPr lang="uk-UA" sz="2000" b="1" dirty="0">
                <a:solidFill>
                  <a:srgbClr val="000000"/>
                </a:solidFill>
                <a:latin typeface="Segoe Script" pitchFamily="34" charset="0"/>
              </a:rPr>
              <a:t>проігнорує друга сторона</a:t>
            </a:r>
            <a:r>
              <a:rPr lang="uk-UA" sz="1400" b="1" dirty="0">
                <a:solidFill>
                  <a:srgbClr val="000000"/>
                </a:solidFill>
                <a:latin typeface="Segoe Script" pitchFamily="34" charset="0"/>
              </a:rPr>
              <a:t>.</a:t>
            </a:r>
          </a:p>
          <a:p>
            <a:r>
              <a:rPr lang="uk-UA" sz="1400" b="1" dirty="0">
                <a:solidFill>
                  <a:srgbClr val="000000"/>
                </a:solidFill>
                <a:latin typeface="Segoe Script" pitchFamily="34" charset="0"/>
              </a:rPr>
              <a:t>                          Вільям Лінкольн</a:t>
            </a:r>
          </a:p>
          <a:p>
            <a:pPr eaLnBrk="1" hangingPunct="1"/>
            <a:endParaRPr lang="ru-RU" sz="1400" b="1" dirty="0">
              <a:solidFill>
                <a:srgbClr val="000000"/>
              </a:solidFill>
              <a:latin typeface="Segoe Script" pitchFamily="34" charset="0"/>
            </a:endParaRPr>
          </a:p>
        </p:txBody>
      </p:sp>
      <p:pic>
        <p:nvPicPr>
          <p:cNvPr id="49161" name="Picture 9"/>
          <p:cNvPicPr>
            <a:picLocks noChangeAspect="1" noChangeArrowheads="1"/>
          </p:cNvPicPr>
          <p:nvPr/>
        </p:nvPicPr>
        <p:blipFill>
          <a:blip r:embed="rId2">
            <a:lum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3"/>
          <a:stretch>
            <a:fillRect/>
          </a:stretch>
        </p:blipFill>
        <p:spPr bwMode="auto">
          <a:xfrm rot="632524">
            <a:off x="5357032" y="3220655"/>
            <a:ext cx="3464194" cy="26529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2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67507">
            <a:off x="761476" y="220255"/>
            <a:ext cx="3097212" cy="31172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7607326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/>
      <p:bldP spid="4915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19872" y="692696"/>
            <a:ext cx="49872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5400" b="1" dirty="0">
                <a:solidFill>
                  <a:schemeClr val="accent5">
                    <a:lumMod val="75000"/>
                  </a:schemeClr>
                </a:solidFill>
                <a:latin typeface="Mistral" pitchFamily="66" charset="0"/>
              </a:rPr>
              <a:t>Джерела інформації</a:t>
            </a:r>
            <a:r>
              <a:rPr lang="uk-UA" b="1" dirty="0"/>
              <a:t>:</a:t>
            </a:r>
            <a:endParaRPr lang="uk-UA" dirty="0"/>
          </a:p>
        </p:txBody>
      </p:sp>
      <p:pic>
        <p:nvPicPr>
          <p:cNvPr id="3" name="Рисунок 2" descr="http://down-house.ru/uploads/images/00/95/78/2011/10/03/15feb5c397a88cf7e0c3b0ed648dff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225" y="504251"/>
            <a:ext cx="2565183" cy="22235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899592" y="3140968"/>
            <a:ext cx="74168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u="sng" dirty="0">
                <a:hlinkClick r:id="rId3"/>
              </a:rPr>
              <a:t>http://narod.ru/disk/start/39.dl24se-narod.yandex.ru/45827040001/h7ad7d0c6b97767b0c640fc64ef98990a/Zima.v.Prostokvashino.1984.DVDRip.Kinomagija.avi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475905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0" name="Picture 4" descr="1255631640_relationship-conflic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37781"/>
            <a:ext cx="3181350" cy="4191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ext Box 6"/>
          <p:cNvSpPr txBox="1">
            <a:spLocks noChangeArrowheads="1"/>
          </p:cNvSpPr>
          <p:nvPr/>
        </p:nvSpPr>
        <p:spPr bwMode="auto">
          <a:xfrm>
            <a:off x="4140200" y="1965325"/>
            <a:ext cx="4464050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uk-UA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Конфлікт</a:t>
            </a:r>
            <a:r>
              <a:rPr lang="uk-UA" sz="2800" b="1" dirty="0">
                <a:solidFill>
                  <a:srgbClr val="FFFF00"/>
                </a:solidFill>
                <a:latin typeface="Segoe Script" pitchFamily="34" charset="0"/>
              </a:rPr>
              <a:t> </a:t>
            </a:r>
            <a:r>
              <a:rPr lang="uk-UA" sz="2800" b="1" dirty="0">
                <a:solidFill>
                  <a:srgbClr val="030305"/>
                </a:solidFill>
                <a:latin typeface="Segoe Script" pitchFamily="34" charset="0"/>
              </a:rPr>
              <a:t>– це протиріччя, що</a:t>
            </a:r>
          </a:p>
          <a:p>
            <a:pPr algn="ctr"/>
            <a:r>
              <a:rPr lang="uk-UA" sz="2800" b="1" dirty="0">
                <a:solidFill>
                  <a:srgbClr val="030305"/>
                </a:solidFill>
                <a:latin typeface="Segoe Script" pitchFamily="34" charset="0"/>
              </a:rPr>
              <a:t>виникає між людьми через</a:t>
            </a:r>
          </a:p>
          <a:p>
            <a:pPr algn="ctr"/>
            <a:r>
              <a:rPr lang="uk-UA" sz="2800" b="1" dirty="0">
                <a:solidFill>
                  <a:srgbClr val="030305"/>
                </a:solidFill>
                <a:latin typeface="Segoe Script" pitchFamily="34" charset="0"/>
              </a:rPr>
              <a:t>різні погляди, інтереси, прагнення</a:t>
            </a:r>
          </a:p>
          <a:p>
            <a:pPr algn="ctr"/>
            <a:r>
              <a:rPr lang="uk-UA" sz="2800" b="1" dirty="0">
                <a:solidFill>
                  <a:srgbClr val="030305"/>
                </a:solidFill>
                <a:latin typeface="Segoe Script" pitchFamily="34" charset="0"/>
              </a:rPr>
              <a:t>або способи досягнення однієї мети.</a:t>
            </a:r>
          </a:p>
          <a:p>
            <a:pPr eaLnBrk="1" hangingPunct="1"/>
            <a:endParaRPr lang="uk-UA" sz="2800" b="1" dirty="0">
              <a:solidFill>
                <a:srgbClr val="030305"/>
              </a:solidFill>
              <a:latin typeface="Segoe Script" pitchFamily="34" charset="0"/>
            </a:endParaRPr>
          </a:p>
        </p:txBody>
      </p:sp>
      <p:sp>
        <p:nvSpPr>
          <p:cNvPr id="4100" name="Text Box 7"/>
          <p:cNvSpPr txBox="1">
            <a:spLocks noChangeArrowheads="1"/>
          </p:cNvSpPr>
          <p:nvPr/>
        </p:nvSpPr>
        <p:spPr bwMode="auto">
          <a:xfrm>
            <a:off x="3924300" y="765175"/>
            <a:ext cx="52197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Конф</a:t>
            </a:r>
            <a:r>
              <a:rPr lang="uk-UA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лікт </a:t>
            </a:r>
            <a:r>
              <a:rPr lang="uk-UA" sz="2400" b="1" dirty="0">
                <a:latin typeface="Segoe Script" pitchFamily="34" charset="0"/>
              </a:rPr>
              <a:t>– </a:t>
            </a:r>
            <a:r>
              <a:rPr lang="uk-UA" sz="2400" b="1" dirty="0">
                <a:solidFill>
                  <a:srgbClr val="000000"/>
                </a:solidFill>
                <a:latin typeface="Segoe Script" pitchFamily="34" charset="0"/>
              </a:rPr>
              <a:t>від латинського </a:t>
            </a:r>
          </a:p>
          <a:p>
            <a:pPr algn="ctr"/>
            <a:r>
              <a:rPr lang="uk-UA" sz="2400" b="1" i="1" dirty="0">
                <a:solidFill>
                  <a:srgbClr val="0000FF"/>
                </a:solidFill>
                <a:latin typeface="BatangChe" pitchFamily="49" charset="-127"/>
                <a:ea typeface="BatangChe" pitchFamily="49" charset="-127"/>
              </a:rPr>
              <a:t>conflictus</a:t>
            </a:r>
            <a:r>
              <a:rPr lang="uk-UA" sz="2400" b="1" dirty="0">
                <a:solidFill>
                  <a:srgbClr val="0000FF"/>
                </a:solidFill>
              </a:rPr>
              <a:t> </a:t>
            </a:r>
            <a:r>
              <a:rPr lang="ru-RU" sz="2400" b="1" dirty="0">
                <a:solidFill>
                  <a:srgbClr val="000000"/>
                </a:solidFill>
              </a:rPr>
              <a:t>– </a:t>
            </a:r>
            <a:r>
              <a:rPr lang="ru-RU" sz="2400" b="1" dirty="0">
                <a:solidFill>
                  <a:srgbClr val="000000"/>
                </a:solidFill>
                <a:latin typeface="Segoe Script" pitchFamily="34" charset="0"/>
              </a:rPr>
              <a:t>зіткнення.</a:t>
            </a:r>
            <a:r>
              <a:rPr lang="uk-UA" b="1" dirty="0" smtClean="0">
                <a:latin typeface="Segoe Script" pitchFamily="34" charset="0"/>
              </a:rPr>
              <a:t> </a:t>
            </a:r>
            <a:endParaRPr lang="uk-UA" b="1" dirty="0">
              <a:latin typeface="Segoe Scrip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3661195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7" name="Text Box 5"/>
          <p:cNvSpPr txBox="1">
            <a:spLocks noChangeArrowheads="1"/>
          </p:cNvSpPr>
          <p:nvPr/>
        </p:nvSpPr>
        <p:spPr bwMode="auto">
          <a:xfrm>
            <a:off x="3676422" y="404663"/>
            <a:ext cx="5292725" cy="637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uk-UA" sz="2400" b="1" dirty="0">
                <a:solidFill>
                  <a:srgbClr val="000000"/>
                </a:solidFill>
                <a:latin typeface="Segoe Script" pitchFamily="34" charset="0"/>
              </a:rPr>
              <a:t>Конфлікт – це спір, скандал, у якому</a:t>
            </a:r>
          </a:p>
          <a:p>
            <a:pPr algn="ctr"/>
            <a:r>
              <a:rPr lang="uk-UA" sz="2400" b="1" dirty="0">
                <a:solidFill>
                  <a:srgbClr val="000000"/>
                </a:solidFill>
                <a:latin typeface="Segoe Script" pitchFamily="34" charset="0"/>
              </a:rPr>
              <a:t>сторони не жаліють взаємних дорікань та образ.</a:t>
            </a:r>
          </a:p>
          <a:p>
            <a:pPr algn="ctr"/>
            <a:r>
              <a:rPr lang="uk-UA" sz="2400" b="1" dirty="0">
                <a:solidFill>
                  <a:srgbClr val="0000FF"/>
                </a:solidFill>
                <a:latin typeface="Segoe Script" pitchFamily="34" charset="0"/>
              </a:rPr>
              <a:t>Саме найгірше у </a:t>
            </a:r>
          </a:p>
          <a:p>
            <a:pPr algn="ctr"/>
            <a:r>
              <a:rPr lang="uk-UA" sz="2400" b="1" dirty="0">
                <a:solidFill>
                  <a:srgbClr val="0000FF"/>
                </a:solidFill>
                <a:latin typeface="Segoe Script" pitchFamily="34" charset="0"/>
              </a:rPr>
              <a:t>конфлікті – почуття,</a:t>
            </a:r>
          </a:p>
          <a:p>
            <a:pPr algn="ctr"/>
            <a:r>
              <a:rPr lang="uk-UA" sz="2400" b="1" dirty="0">
                <a:solidFill>
                  <a:srgbClr val="0000FF"/>
                </a:solidFill>
                <a:latin typeface="Segoe Script" pitchFamily="34" charset="0"/>
              </a:rPr>
              <a:t> які відчувають люди </a:t>
            </a:r>
          </a:p>
          <a:p>
            <a:pPr algn="ctr"/>
            <a:r>
              <a:rPr lang="uk-UA" sz="2400" b="1" dirty="0">
                <a:solidFill>
                  <a:srgbClr val="0000FF"/>
                </a:solidFill>
                <a:latin typeface="Segoe Script" pitchFamily="34" charset="0"/>
              </a:rPr>
              <a:t>один до одного.</a:t>
            </a:r>
          </a:p>
          <a:p>
            <a:pPr algn="ctr"/>
            <a:r>
              <a:rPr lang="uk-UA" sz="2400" b="1" dirty="0">
                <a:solidFill>
                  <a:srgbClr val="000000"/>
                </a:solidFill>
                <a:latin typeface="Segoe Script" pitchFamily="34" charset="0"/>
              </a:rPr>
              <a:t>Страх, злоба, ненависть, приниження –</a:t>
            </a:r>
          </a:p>
          <a:p>
            <a:pPr algn="ctr"/>
            <a:r>
              <a:rPr lang="uk-UA" sz="2400" b="1" dirty="0">
                <a:solidFill>
                  <a:srgbClr val="000000"/>
                </a:solidFill>
                <a:latin typeface="Segoe Script" pitchFamily="34" charset="0"/>
              </a:rPr>
              <a:t>головні почуття конфліктів.</a:t>
            </a:r>
          </a:p>
          <a:p>
            <a:pPr algn="ctr"/>
            <a:r>
              <a:rPr lang="uk-UA" sz="2400" b="1" dirty="0">
                <a:solidFill>
                  <a:srgbClr val="000000"/>
                </a:solidFill>
                <a:latin typeface="Segoe Script" pitchFamily="34" charset="0"/>
              </a:rPr>
              <a:t>Але без конфліктів життя неможливе, </a:t>
            </a:r>
            <a:r>
              <a:rPr lang="uk-UA" sz="2400" b="1" dirty="0">
                <a:solidFill>
                  <a:srgbClr val="0000FF"/>
                </a:solidFill>
                <a:latin typeface="Segoe Script" pitchFamily="34" charset="0"/>
              </a:rPr>
              <a:t>треба</a:t>
            </a:r>
          </a:p>
          <a:p>
            <a:pPr algn="ctr"/>
            <a:r>
              <a:rPr lang="uk-UA" sz="2400" b="1" dirty="0">
                <a:solidFill>
                  <a:srgbClr val="0000FF"/>
                </a:solidFill>
                <a:latin typeface="Segoe Script" pitchFamily="34" charset="0"/>
              </a:rPr>
              <a:t>навчитися конструктивно</a:t>
            </a:r>
          </a:p>
          <a:p>
            <a:pPr algn="ctr"/>
            <a:r>
              <a:rPr lang="uk-UA" sz="2400" b="1" dirty="0">
                <a:solidFill>
                  <a:srgbClr val="0000FF"/>
                </a:solidFill>
                <a:latin typeface="Segoe Script" pitchFamily="34" charset="0"/>
              </a:rPr>
              <a:t>вирішувати їх.</a:t>
            </a:r>
          </a:p>
          <a:p>
            <a:pPr algn="ctr" eaLnBrk="1" hangingPunct="1"/>
            <a:endParaRPr lang="ru-RU" sz="2400" b="1" dirty="0">
              <a:solidFill>
                <a:srgbClr val="0000FF"/>
              </a:solidFill>
              <a:latin typeface="Segoe Script" pitchFamily="34" charset="0"/>
            </a:endParaRPr>
          </a:p>
        </p:txBody>
      </p:sp>
      <p:pic>
        <p:nvPicPr>
          <p:cNvPr id="7987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3854868" cy="35528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8601132"/>
      </p:ext>
    </p:extLst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9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798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798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98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798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798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798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798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798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7987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7987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5590928"/>
              </p:ext>
            </p:extLst>
          </p:nvPr>
        </p:nvGraphicFramePr>
        <p:xfrm>
          <a:off x="861447" y="476672"/>
          <a:ext cx="7997169" cy="5212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0702"/>
                <a:gridCol w="4136467"/>
              </a:tblGrid>
              <a:tr h="3932238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0000"/>
                          </a:solidFill>
                        </a:rPr>
                        <a:t>Из Индии недавно приведен,</a:t>
                      </a:r>
                    </a:p>
                    <a:p>
                      <a:r>
                        <a:rPr lang="ru-RU" sz="1600" dirty="0" smtClean="0">
                          <a:solidFill>
                            <a:srgbClr val="000000"/>
                          </a:solidFill>
                        </a:rPr>
                        <a:t>В сарае темном был поставлен слон,</a:t>
                      </a:r>
                    </a:p>
                    <a:p>
                      <a:r>
                        <a:rPr lang="ru-RU" sz="1600" dirty="0" smtClean="0">
                          <a:solidFill>
                            <a:srgbClr val="000000"/>
                          </a:solidFill>
                        </a:rPr>
                        <a:t>Но</a:t>
                      </a:r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</a:rPr>
                        <a:t> тот, кто деньги сторожу платил,</a:t>
                      </a:r>
                    </a:p>
                    <a:p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</a:rPr>
                        <a:t>В загон к слону в потемках заходил.</a:t>
                      </a:r>
                    </a:p>
                    <a:p>
                      <a:endParaRPr lang="ru-RU" sz="1600" baseline="0" dirty="0" smtClean="0">
                        <a:solidFill>
                          <a:srgbClr val="000000"/>
                        </a:solidFill>
                      </a:endParaRPr>
                    </a:p>
                    <a:p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</a:rPr>
                        <a:t>А в темноте, не видя ничего,</a:t>
                      </a:r>
                    </a:p>
                    <a:p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</a:rPr>
                        <a:t>Руками люди шарили его.</a:t>
                      </a:r>
                    </a:p>
                    <a:p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</a:rPr>
                        <a:t>Слонов здесь не бывало до сих пор.</a:t>
                      </a:r>
                    </a:p>
                    <a:p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</a:rPr>
                        <a:t>И вот пошел средь любопытных спор.</a:t>
                      </a:r>
                    </a:p>
                    <a:p>
                      <a:endParaRPr lang="ru-RU" sz="1600" baseline="0" dirty="0" smtClean="0">
                        <a:solidFill>
                          <a:srgbClr val="000000"/>
                        </a:solidFill>
                      </a:endParaRPr>
                    </a:p>
                    <a:p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</a:rPr>
                        <a:t>Один, коснувшись хобота рукой:</a:t>
                      </a:r>
                    </a:p>
                    <a:p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</a:rPr>
                        <a:t>«Слон сходен с водосточною трубой!»</a:t>
                      </a:r>
                    </a:p>
                    <a:p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</a:rPr>
                        <a:t>Другой, пощупав ухо, молвил: «Врешь,</a:t>
                      </a:r>
                    </a:p>
                    <a:p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</a:rPr>
                        <a:t>На опахало этот зверь похож!»</a:t>
                      </a:r>
                      <a:endParaRPr lang="uk-UA" sz="1600" dirty="0">
                        <a:solidFill>
                          <a:srgbClr val="000000"/>
                        </a:solidFill>
                      </a:endParaRPr>
                    </a:p>
                  </a:txBody>
                  <a:tcPr marL="91432" marR="91432" marT="45724" marB="4572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0000"/>
                          </a:solidFill>
                        </a:rPr>
                        <a:t>Потрогал ногу третий у слона,</a:t>
                      </a:r>
                    </a:p>
                    <a:p>
                      <a:r>
                        <a:rPr lang="ru-RU" sz="1600" dirty="0" smtClean="0">
                          <a:solidFill>
                            <a:srgbClr val="000000"/>
                          </a:solidFill>
                        </a:rPr>
                        <a:t>Сказал:</a:t>
                      </a:r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</a:rPr>
                        <a:t> «Он вроде толстого бревна».</a:t>
                      </a:r>
                    </a:p>
                    <a:p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</a:rPr>
                        <a:t>Четвертый, спину гладя: «Спор пустой –</a:t>
                      </a:r>
                    </a:p>
                    <a:p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</a:rPr>
                        <a:t>Бревно, труба… он просто схож с тахтой».</a:t>
                      </a:r>
                    </a:p>
                    <a:p>
                      <a:endParaRPr lang="ru-RU" sz="1600" baseline="0" dirty="0" smtClean="0">
                        <a:solidFill>
                          <a:srgbClr val="000000"/>
                        </a:solidFill>
                      </a:endParaRPr>
                    </a:p>
                    <a:p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</a:rPr>
                        <a:t>Все представляли это существо</a:t>
                      </a:r>
                    </a:p>
                    <a:p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</a:rPr>
                        <a:t>По-разному, не видевши его.</a:t>
                      </a:r>
                    </a:p>
                    <a:p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</a:rPr>
                        <a:t>Их мненья – несуразны, неверны –</a:t>
                      </a:r>
                    </a:p>
                    <a:p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</a:rPr>
                        <a:t>Неведением были рождены.</a:t>
                      </a:r>
                    </a:p>
                    <a:p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</a:rPr>
                        <a:t>А были б с ними свечи – при  свечах</a:t>
                      </a:r>
                    </a:p>
                    <a:p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</a:rPr>
                        <a:t>И разногласья не было б в речах.</a:t>
                      </a:r>
                    </a:p>
                    <a:p>
                      <a:endParaRPr lang="ru-RU" sz="1800" baseline="0" dirty="0" smtClean="0">
                        <a:solidFill>
                          <a:srgbClr val="000000"/>
                        </a:solidFill>
                      </a:endParaRPr>
                    </a:p>
                    <a:p>
                      <a:endParaRPr lang="ru-RU" sz="1800" baseline="0" dirty="0" smtClean="0">
                        <a:solidFill>
                          <a:srgbClr val="000000"/>
                        </a:solidFill>
                      </a:endParaRPr>
                    </a:p>
                  </a:txBody>
                  <a:tcPr marL="91432" marR="91432" marT="45724" marB="4572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2"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47" b="4520"/>
          <a:stretch/>
        </p:blipFill>
        <p:spPr bwMode="auto">
          <a:xfrm>
            <a:off x="4932040" y="4154113"/>
            <a:ext cx="3744416" cy="25318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12700" cap="sq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50" name="Прямоугольник 5"/>
          <p:cNvSpPr>
            <a:spLocks noChangeArrowheads="1"/>
          </p:cNvSpPr>
          <p:nvPr/>
        </p:nvSpPr>
        <p:spPr bwMode="auto">
          <a:xfrm>
            <a:off x="6444208" y="3785813"/>
            <a:ext cx="20764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</a:rPr>
              <a:t> </a:t>
            </a:r>
            <a:r>
              <a:rPr lang="ru-RU" sz="1400" b="1" dirty="0">
                <a:solidFill>
                  <a:srgbClr val="000000"/>
                </a:solidFill>
              </a:rPr>
              <a:t>Джалаледдин Руми</a:t>
            </a:r>
            <a:endParaRPr lang="uk-UA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80175" y="5523750"/>
            <a:ext cx="3592650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4800" b="1" cap="all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Спор о слоне</a:t>
            </a:r>
          </a:p>
        </p:txBody>
      </p:sp>
      <p:sp>
        <p:nvSpPr>
          <p:cNvPr id="6152" name="TextBox 1"/>
          <p:cNvSpPr txBox="1">
            <a:spLocks noChangeArrowheads="1"/>
          </p:cNvSpPr>
          <p:nvPr/>
        </p:nvSpPr>
        <p:spPr bwMode="auto">
          <a:xfrm>
            <a:off x="2837308" y="6350468"/>
            <a:ext cx="20056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uk-UA" dirty="0" smtClean="0">
                <a:latin typeface="Arial Narrow" pitchFamily="34" charset="0"/>
              </a:rPr>
              <a:t>конфлікт сприйняття</a:t>
            </a:r>
            <a:endParaRPr lang="uk-UA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9009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3928385"/>
              </p:ext>
            </p:extLst>
          </p:nvPr>
        </p:nvGraphicFramePr>
        <p:xfrm>
          <a:off x="706438" y="947738"/>
          <a:ext cx="8196262" cy="53038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91555"/>
                <a:gridCol w="4104707"/>
              </a:tblGrid>
              <a:tr h="5303837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0000"/>
                          </a:solidFill>
                        </a:rPr>
                        <a:t>Шли вместе турок, перс, араб и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</a:rPr>
                        <a:t>грек.</a:t>
                      </a:r>
                    </a:p>
                    <a:p>
                      <a:r>
                        <a:rPr lang="ru-RU" sz="1600" dirty="0" smtClean="0">
                          <a:solidFill>
                            <a:srgbClr val="000000"/>
                          </a:solidFill>
                        </a:rPr>
                        <a:t>И вот какой-то добрый человек</a:t>
                      </a:r>
                    </a:p>
                    <a:p>
                      <a:r>
                        <a:rPr lang="ru-RU" sz="1600" dirty="0" smtClean="0">
                          <a:solidFill>
                            <a:srgbClr val="000000"/>
                          </a:solidFill>
                        </a:rPr>
                        <a:t>Приятелям</a:t>
                      </a:r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</a:rPr>
                        <a:t> монету подарил</a:t>
                      </a:r>
                    </a:p>
                    <a:p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</a:rPr>
                        <a:t>И тем раздор меж ними заварил.</a:t>
                      </a:r>
                    </a:p>
                    <a:p>
                      <a:endParaRPr lang="ru-RU" sz="1600" baseline="0" dirty="0" smtClean="0">
                        <a:solidFill>
                          <a:srgbClr val="000000"/>
                        </a:solidFill>
                      </a:endParaRPr>
                    </a:p>
                    <a:p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</a:rPr>
                        <a:t>Вот перс тогда другим сказал: «Пойдем</a:t>
                      </a:r>
                    </a:p>
                    <a:p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</a:rPr>
                        <a:t>На рынок и ангур приобретем!»</a:t>
                      </a:r>
                    </a:p>
                    <a:p>
                      <a:endParaRPr lang="ru-RU" sz="1600" baseline="0" dirty="0" smtClean="0">
                        <a:solidFill>
                          <a:srgbClr val="000000"/>
                        </a:solidFill>
                      </a:endParaRPr>
                    </a:p>
                    <a:p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</a:rPr>
                        <a:t>«Врешь, плут, -  в сердцах сказал араб, - </a:t>
                      </a:r>
                    </a:p>
                    <a:p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</a:rPr>
                        <a:t>Я не хочу ангур! Хочу эйнаб!»</a:t>
                      </a:r>
                    </a:p>
                    <a:p>
                      <a:endParaRPr lang="ru-RU" sz="1600" baseline="0" dirty="0" smtClean="0">
                        <a:solidFill>
                          <a:srgbClr val="000000"/>
                        </a:solidFill>
                      </a:endParaRPr>
                    </a:p>
                    <a:p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</a:rPr>
                        <a:t>А турок перебил их: «Что за шум,</a:t>
                      </a:r>
                    </a:p>
                    <a:p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</a:rPr>
                        <a:t>Друзья мои? Не лучше ли изюм?»</a:t>
                      </a:r>
                    </a:p>
                    <a:p>
                      <a:endParaRPr lang="ru-RU" sz="1600" baseline="0" dirty="0" smtClean="0">
                        <a:solidFill>
                          <a:srgbClr val="000000"/>
                        </a:solidFill>
                      </a:endParaRPr>
                    </a:p>
                    <a:p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</a:rPr>
                        <a:t>«Что вы за люди! – грек ответил им. – </a:t>
                      </a:r>
                    </a:p>
                    <a:p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</a:rPr>
                        <a:t>Стафиль давайте купит и съедим!»</a:t>
                      </a:r>
                    </a:p>
                    <a:p>
                      <a:r>
                        <a:rPr lang="ru-RU" sz="18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endParaRPr lang="uk-UA" sz="1800" dirty="0">
                        <a:solidFill>
                          <a:srgbClr val="000000"/>
                        </a:solidFill>
                      </a:endParaRPr>
                    </a:p>
                  </a:txBody>
                  <a:tcPr marL="91446" marR="91446" marT="45735" marB="4573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0000"/>
                          </a:solidFill>
                        </a:rPr>
                        <a:t>И так они в решении сошлись,</a:t>
                      </a:r>
                    </a:p>
                    <a:p>
                      <a:r>
                        <a:rPr lang="ru-RU" sz="1600" dirty="0" smtClean="0">
                          <a:solidFill>
                            <a:srgbClr val="000000"/>
                          </a:solidFill>
                        </a:rPr>
                        <a:t>Но</a:t>
                      </a:r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</a:rPr>
                        <a:t> не поняв друг друга подрались.</a:t>
                      </a:r>
                    </a:p>
                    <a:p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</a:rPr>
                        <a:t>Не знали, называя виноград,</a:t>
                      </a:r>
                    </a:p>
                    <a:p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</a:rPr>
                        <a:t>Что об одном и том же говорят.</a:t>
                      </a:r>
                    </a:p>
                    <a:p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</a:rPr>
                        <a:t>Невежество в них злобу разожгло,</a:t>
                      </a:r>
                    </a:p>
                    <a:p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</a:rPr>
                        <a:t>Ущерб зубам и ребрам нанесло.</a:t>
                      </a:r>
                    </a:p>
                    <a:p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</a:rPr>
                        <a:t>Вот как непонимание порой</a:t>
                      </a:r>
                    </a:p>
                    <a:p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</a:rPr>
                        <a:t>Способно дружбу подменить враждой,</a:t>
                      </a:r>
                    </a:p>
                    <a:p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</a:rPr>
                        <a:t>Как может злобу породить в сердцах</a:t>
                      </a:r>
                    </a:p>
                    <a:p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</a:rPr>
                        <a:t>Одно и то ж на разных языках.</a:t>
                      </a:r>
                    </a:p>
                    <a:p>
                      <a:endParaRPr lang="ru-RU" sz="1600" baseline="0" dirty="0" smtClean="0">
                        <a:solidFill>
                          <a:srgbClr val="000000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aseline="0" dirty="0" smtClean="0">
                          <a:solidFill>
                            <a:srgbClr val="000000"/>
                          </a:solidFill>
                        </a:rPr>
                        <a:t>                             Джалаледдин Руми </a:t>
                      </a:r>
                      <a:endParaRPr lang="uk-UA" sz="1400" dirty="0" smtClean="0">
                        <a:solidFill>
                          <a:srgbClr val="000000"/>
                        </a:solidFill>
                      </a:endParaRPr>
                    </a:p>
                    <a:p>
                      <a:endParaRPr lang="ru-RU" sz="1800" baseline="0" dirty="0" smtClean="0">
                        <a:solidFill>
                          <a:srgbClr val="000000"/>
                        </a:solidFill>
                      </a:endParaRPr>
                    </a:p>
                    <a:p>
                      <a:r>
                        <a:rPr lang="ru-RU" sz="1800" baseline="0" dirty="0" smtClean="0">
                          <a:solidFill>
                            <a:srgbClr val="000000"/>
                          </a:solidFill>
                        </a:rPr>
                        <a:t>                        </a:t>
                      </a:r>
                      <a:endParaRPr lang="uk-UA" sz="1200" dirty="0">
                        <a:solidFill>
                          <a:srgbClr val="000000"/>
                        </a:solidFill>
                      </a:endParaRPr>
                    </a:p>
                  </a:txBody>
                  <a:tcPr marL="91446" marR="91446" marT="45735" marB="4573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509510" y="251251"/>
            <a:ext cx="6590111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4000" b="1" cap="all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Рассказ об имени винограда</a:t>
            </a:r>
          </a:p>
        </p:txBody>
      </p:sp>
      <p:pic>
        <p:nvPicPr>
          <p:cNvPr id="8198" name="Picture 6" descr="u_214693295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65818" y="4857586"/>
            <a:ext cx="2411413" cy="1989138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 descr="u_214693295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4045109"/>
            <a:ext cx="2392363" cy="2132013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5734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52" name="Picture 24"/>
          <p:cNvPicPr>
            <a:picLocks noChangeAspect="1" noChangeArrowheads="1"/>
          </p:cNvPicPr>
          <p:nvPr/>
        </p:nvPicPr>
        <p:blipFill>
          <a:blip r:embed="rId2">
            <a:lum contrast="4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0"/>
            <a:ext cx="3095625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4119563" y="32654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uk-UA" sz="1800" dirty="0">
              <a:latin typeface="Segoe Script" pitchFamily="34" charset="0"/>
            </a:endParaRPr>
          </a:p>
        </p:txBody>
      </p:sp>
      <p:sp>
        <p:nvSpPr>
          <p:cNvPr id="48134" name="Oval 6"/>
          <p:cNvSpPr>
            <a:spLocks noChangeArrowheads="1"/>
          </p:cNvSpPr>
          <p:nvPr/>
        </p:nvSpPr>
        <p:spPr bwMode="auto">
          <a:xfrm>
            <a:off x="3492500" y="981075"/>
            <a:ext cx="3384550" cy="1081088"/>
          </a:xfrm>
          <a:prstGeom prst="ellipse">
            <a:avLst/>
          </a:prstGeom>
          <a:gradFill rotWithShape="1">
            <a:gsLst>
              <a:gs pos="0">
                <a:srgbClr val="FF99CC">
                  <a:gamma/>
                  <a:tint val="0"/>
                  <a:invGamma/>
                </a:srgbClr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ru-RU" sz="2400" b="1" dirty="0">
                <a:solidFill>
                  <a:srgbClr val="030305"/>
                </a:solidFill>
                <a:latin typeface="Segoe Script" pitchFamily="34" charset="0"/>
              </a:rPr>
              <a:t>Кон</a:t>
            </a:r>
            <a:r>
              <a:rPr lang="uk-UA" sz="2400" b="1" dirty="0">
                <a:solidFill>
                  <a:srgbClr val="030305"/>
                </a:solidFill>
                <a:latin typeface="Segoe Script" pitchFamily="34" charset="0"/>
              </a:rPr>
              <a:t>фліктна</a:t>
            </a:r>
          </a:p>
          <a:p>
            <a:r>
              <a:rPr lang="uk-UA" sz="2400" b="1" dirty="0">
                <a:solidFill>
                  <a:srgbClr val="030305"/>
                </a:solidFill>
                <a:latin typeface="Segoe Script" pitchFamily="34" charset="0"/>
              </a:rPr>
              <a:t>ситуація</a:t>
            </a:r>
          </a:p>
        </p:txBody>
      </p:sp>
      <p:sp>
        <p:nvSpPr>
          <p:cNvPr id="48135" name="Text Box 7"/>
          <p:cNvSpPr txBox="1">
            <a:spLocks noChangeArrowheads="1"/>
          </p:cNvSpPr>
          <p:nvPr/>
        </p:nvSpPr>
        <p:spPr bwMode="auto">
          <a:xfrm>
            <a:off x="4140200" y="1989138"/>
            <a:ext cx="120015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9600" baseline="-25000" dirty="0">
                <a:solidFill>
                  <a:srgbClr val="030305"/>
                </a:solidFill>
              </a:rPr>
              <a:t>+</a:t>
            </a:r>
            <a:endParaRPr lang="uk-UA" sz="9600" baseline="-25000" dirty="0">
              <a:solidFill>
                <a:srgbClr val="030305"/>
              </a:solidFill>
            </a:endParaRPr>
          </a:p>
        </p:txBody>
      </p:sp>
      <p:sp>
        <p:nvSpPr>
          <p:cNvPr id="48136" name="Oval 8"/>
          <p:cNvSpPr>
            <a:spLocks noChangeArrowheads="1"/>
          </p:cNvSpPr>
          <p:nvPr/>
        </p:nvSpPr>
        <p:spPr bwMode="auto">
          <a:xfrm>
            <a:off x="755650" y="1989138"/>
            <a:ext cx="3348038" cy="1081087"/>
          </a:xfrm>
          <a:prstGeom prst="ellipse">
            <a:avLst/>
          </a:prstGeom>
          <a:gradFill rotWithShape="1">
            <a:gsLst>
              <a:gs pos="0">
                <a:srgbClr val="FFCC00">
                  <a:gamma/>
                  <a:tint val="0"/>
                  <a:invGamma/>
                </a:srgbClr>
              </a:gs>
              <a:gs pos="100000">
                <a:srgbClr val="FFCC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uk-UA" sz="2400" b="1" dirty="0">
                <a:solidFill>
                  <a:srgbClr val="030305"/>
                </a:solidFill>
                <a:latin typeface="Segoe Script" pitchFamily="34" charset="0"/>
              </a:rPr>
              <a:t>проблема</a:t>
            </a:r>
          </a:p>
        </p:txBody>
      </p:sp>
      <p:sp>
        <p:nvSpPr>
          <p:cNvPr id="48137" name="Oval 9"/>
          <p:cNvSpPr>
            <a:spLocks noChangeArrowheads="1"/>
          </p:cNvSpPr>
          <p:nvPr/>
        </p:nvSpPr>
        <p:spPr bwMode="auto">
          <a:xfrm>
            <a:off x="5435600" y="2420938"/>
            <a:ext cx="3240088" cy="1081087"/>
          </a:xfrm>
          <a:prstGeom prst="ellipse">
            <a:avLst/>
          </a:prstGeom>
          <a:gradFill rotWithShape="1">
            <a:gsLst>
              <a:gs pos="0">
                <a:srgbClr val="339966">
                  <a:gamma/>
                  <a:tint val="0"/>
                  <a:invGamma/>
                </a:srgbClr>
              </a:gs>
              <a:gs pos="100000">
                <a:srgbClr val="339966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uk-UA" sz="2400" b="1" dirty="0">
                <a:solidFill>
                  <a:srgbClr val="030305"/>
                </a:solidFill>
                <a:latin typeface="Segoe Script" pitchFamily="34" charset="0"/>
              </a:rPr>
              <a:t>інцендент</a:t>
            </a:r>
          </a:p>
        </p:txBody>
      </p:sp>
      <p:sp>
        <p:nvSpPr>
          <p:cNvPr id="48138" name="Oval 10"/>
          <p:cNvSpPr>
            <a:spLocks noChangeArrowheads="1"/>
          </p:cNvSpPr>
          <p:nvPr/>
        </p:nvSpPr>
        <p:spPr bwMode="auto">
          <a:xfrm>
            <a:off x="1258888" y="3573463"/>
            <a:ext cx="3311525" cy="1008062"/>
          </a:xfrm>
          <a:prstGeom prst="ellipse">
            <a:avLst/>
          </a:prstGeom>
          <a:gradFill rotWithShape="1">
            <a:gsLst>
              <a:gs pos="0">
                <a:srgbClr val="3399FF">
                  <a:gamma/>
                  <a:tint val="0"/>
                  <a:invGamma/>
                </a:srgbClr>
              </a:gs>
              <a:gs pos="100000">
                <a:srgbClr val="3399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uk-UA" sz="2400" b="1" dirty="0">
                <a:solidFill>
                  <a:srgbClr val="030305"/>
                </a:solidFill>
                <a:latin typeface="Segoe Script" pitchFamily="34" charset="0"/>
              </a:rPr>
              <a:t>учасники</a:t>
            </a:r>
          </a:p>
        </p:txBody>
      </p:sp>
      <p:sp>
        <p:nvSpPr>
          <p:cNvPr id="48140" name="Oval 12"/>
          <p:cNvSpPr>
            <a:spLocks noChangeArrowheads="1"/>
          </p:cNvSpPr>
          <p:nvPr/>
        </p:nvSpPr>
        <p:spPr bwMode="auto">
          <a:xfrm>
            <a:off x="4211638" y="5229225"/>
            <a:ext cx="4321175" cy="1346200"/>
          </a:xfrm>
          <a:prstGeom prst="ellipse">
            <a:avLst/>
          </a:prstGeom>
          <a:gradFill rotWithShape="1">
            <a:gsLst>
              <a:gs pos="0">
                <a:srgbClr val="FF0000">
                  <a:gamma/>
                  <a:tint val="0"/>
                  <a:invGamma/>
                </a:srgbClr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uk-UA" sz="3600" b="1" dirty="0">
                <a:solidFill>
                  <a:srgbClr val="030305"/>
                </a:solidFill>
                <a:latin typeface="Segoe Script" pitchFamily="34" charset="0"/>
              </a:rPr>
              <a:t>конфлікт</a:t>
            </a:r>
          </a:p>
        </p:txBody>
      </p:sp>
      <p:sp>
        <p:nvSpPr>
          <p:cNvPr id="48148" name="AutoShape 20"/>
          <p:cNvSpPr>
            <a:spLocks noChangeArrowheads="1"/>
          </p:cNvSpPr>
          <p:nvPr/>
        </p:nvSpPr>
        <p:spPr bwMode="auto">
          <a:xfrm>
            <a:off x="4643438" y="3716338"/>
            <a:ext cx="2665412" cy="1584325"/>
          </a:xfrm>
          <a:prstGeom prst="curvedDownArrow">
            <a:avLst>
              <a:gd name="adj1" fmla="val 33647"/>
              <a:gd name="adj2" fmla="val 67295"/>
              <a:gd name="adj3" fmla="val 33333"/>
            </a:avLst>
          </a:prstGeom>
          <a:gradFill rotWithShape="1">
            <a:gsLst>
              <a:gs pos="0">
                <a:srgbClr val="FF0000">
                  <a:gamma/>
                  <a:shade val="46275"/>
                  <a:invGamma/>
                </a:srgbClr>
              </a:gs>
              <a:gs pos="50000">
                <a:srgbClr val="FF0000"/>
              </a:gs>
              <a:gs pos="100000">
                <a:srgbClr val="FF000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uk-UA" dirty="0"/>
          </a:p>
        </p:txBody>
      </p:sp>
      <p:sp>
        <p:nvSpPr>
          <p:cNvPr id="48149" name="Text Box 21"/>
          <p:cNvSpPr txBox="1">
            <a:spLocks noChangeArrowheads="1"/>
          </p:cNvSpPr>
          <p:nvPr/>
        </p:nvSpPr>
        <p:spPr bwMode="auto">
          <a:xfrm>
            <a:off x="790746" y="5013176"/>
            <a:ext cx="2843213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uk-UA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Складові конфлікту</a:t>
            </a:r>
          </a:p>
        </p:txBody>
      </p:sp>
    </p:spTree>
    <p:extLst>
      <p:ext uri="{BB962C8B-B14F-4D97-AF65-F5344CB8AC3E}">
        <p14:creationId xmlns:p14="http://schemas.microsoft.com/office/powerpoint/2010/main" val="516622568"/>
      </p:ext>
    </p:extLst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8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8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8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481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8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81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8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481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8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81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481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4" grpId="0" animBg="1"/>
      <p:bldP spid="48136" grpId="0" animBg="1"/>
      <p:bldP spid="48137" grpId="0" animBg="1"/>
      <p:bldP spid="48138" grpId="0" animBg="1"/>
      <p:bldP spid="48140" grpId="0" animBg="1"/>
      <p:bldP spid="4814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2">
            <a:lum contrast="3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549275"/>
            <a:ext cx="4841875" cy="322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5219700" y="1196975"/>
            <a:ext cx="356711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uk-UA" sz="2400" b="1" dirty="0">
                <a:solidFill>
                  <a:srgbClr val="030305"/>
                </a:solidFill>
                <a:latin typeface="Segoe Script" pitchFamily="34" charset="0"/>
              </a:rPr>
              <a:t>Для конфліктної</a:t>
            </a:r>
          </a:p>
          <a:p>
            <a:pPr algn="ctr"/>
            <a:r>
              <a:rPr lang="uk-UA" sz="2400" b="1" dirty="0">
                <a:solidFill>
                  <a:srgbClr val="030305"/>
                </a:solidFill>
                <a:latin typeface="Segoe Script" pitchFamily="34" charset="0"/>
              </a:rPr>
              <a:t>ситуації </a:t>
            </a:r>
          </a:p>
          <a:p>
            <a:pPr algn="ctr"/>
            <a:r>
              <a:rPr lang="uk-UA" sz="2400" b="1" dirty="0">
                <a:solidFill>
                  <a:srgbClr val="030305"/>
                </a:solidFill>
                <a:latin typeface="Segoe Script" pitchFamily="34" charset="0"/>
              </a:rPr>
              <a:t>характерні:</a:t>
            </a:r>
          </a:p>
        </p:txBody>
      </p:sp>
      <p:sp>
        <p:nvSpPr>
          <p:cNvPr id="44038" name="Oval 6"/>
          <p:cNvSpPr>
            <a:spLocks noChangeArrowheads="1"/>
          </p:cNvSpPr>
          <p:nvPr/>
        </p:nvSpPr>
        <p:spPr bwMode="auto">
          <a:xfrm>
            <a:off x="611188" y="4508500"/>
            <a:ext cx="3779837" cy="1130300"/>
          </a:xfrm>
          <a:prstGeom prst="ellipse">
            <a:avLst/>
          </a:prstGeom>
          <a:gradFill rotWithShape="1">
            <a:gsLst>
              <a:gs pos="0">
                <a:srgbClr val="FFCC99">
                  <a:gamma/>
                  <a:tint val="0"/>
                  <a:invGamma/>
                </a:srgbClr>
              </a:gs>
              <a:gs pos="100000">
                <a:srgbClr val="FFCC99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uk-UA" sz="2400" b="1" dirty="0">
                <a:solidFill>
                  <a:srgbClr val="030305"/>
                </a:solidFill>
                <a:latin typeface="Segoe Script" pitchFamily="34" charset="0"/>
              </a:rPr>
              <a:t>Наявність</a:t>
            </a:r>
          </a:p>
          <a:p>
            <a:r>
              <a:rPr lang="uk-UA" sz="2400" b="1" dirty="0">
                <a:solidFill>
                  <a:srgbClr val="030305"/>
                </a:solidFill>
                <a:latin typeface="Segoe Script" pitchFamily="34" charset="0"/>
              </a:rPr>
              <a:t>протиріч</a:t>
            </a:r>
          </a:p>
        </p:txBody>
      </p:sp>
      <p:sp>
        <p:nvSpPr>
          <p:cNvPr id="44039" name="Oval 7"/>
          <p:cNvSpPr>
            <a:spLocks noChangeArrowheads="1"/>
          </p:cNvSpPr>
          <p:nvPr/>
        </p:nvSpPr>
        <p:spPr bwMode="auto">
          <a:xfrm>
            <a:off x="3132138" y="5445125"/>
            <a:ext cx="4032250" cy="1223963"/>
          </a:xfrm>
          <a:prstGeom prst="ellipse">
            <a:avLst/>
          </a:prstGeom>
          <a:gradFill rotWithShape="1">
            <a:gsLst>
              <a:gs pos="0">
                <a:srgbClr val="99CCFF">
                  <a:gamma/>
                  <a:tint val="0"/>
                  <a:invGamma/>
                </a:srgbClr>
              </a:gs>
              <a:gs pos="100000">
                <a:srgbClr val="99CC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uk-UA" sz="2400" b="1" dirty="0">
                <a:solidFill>
                  <a:srgbClr val="030305"/>
                </a:solidFill>
                <a:latin typeface="Segoe Script" pitchFamily="34" charset="0"/>
              </a:rPr>
              <a:t>“ перевернуте ”</a:t>
            </a:r>
          </a:p>
          <a:p>
            <a:r>
              <a:rPr lang="uk-UA" sz="2400" b="1" dirty="0">
                <a:solidFill>
                  <a:srgbClr val="030305"/>
                </a:solidFill>
                <a:latin typeface="Segoe Script" pitchFamily="34" charset="0"/>
              </a:rPr>
              <a:t>сприйняття</a:t>
            </a:r>
          </a:p>
          <a:p>
            <a:r>
              <a:rPr lang="uk-UA" sz="2400" b="1" dirty="0">
                <a:solidFill>
                  <a:srgbClr val="030305"/>
                </a:solidFill>
                <a:latin typeface="Segoe Script" pitchFamily="34" charset="0"/>
              </a:rPr>
              <a:t>ситуації</a:t>
            </a:r>
          </a:p>
        </p:txBody>
      </p:sp>
      <p:sp>
        <p:nvSpPr>
          <p:cNvPr id="44040" name="Oval 8"/>
          <p:cNvSpPr>
            <a:spLocks noChangeArrowheads="1"/>
          </p:cNvSpPr>
          <p:nvPr/>
        </p:nvSpPr>
        <p:spPr bwMode="auto">
          <a:xfrm>
            <a:off x="5724525" y="3860800"/>
            <a:ext cx="3419475" cy="914400"/>
          </a:xfrm>
          <a:prstGeom prst="ellipse">
            <a:avLst/>
          </a:prstGeom>
          <a:gradFill rotWithShape="1">
            <a:gsLst>
              <a:gs pos="0">
                <a:schemeClr val="tx2">
                  <a:gamma/>
                  <a:tint val="0"/>
                  <a:invGamma/>
                </a:schemeClr>
              </a:gs>
              <a:gs pos="100000">
                <a:schemeClr val="tx2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uk-UA" sz="2400" b="1" dirty="0">
                <a:solidFill>
                  <a:srgbClr val="030305"/>
                </a:solidFill>
                <a:latin typeface="Segoe Script" pitchFamily="34" charset="0"/>
              </a:rPr>
              <a:t>емоційна</a:t>
            </a:r>
          </a:p>
          <a:p>
            <a:r>
              <a:rPr lang="uk-UA" sz="2400" b="1" dirty="0">
                <a:solidFill>
                  <a:srgbClr val="030305"/>
                </a:solidFill>
                <a:latin typeface="Segoe Script" pitchFamily="34" charset="0"/>
              </a:rPr>
              <a:t>напруга</a:t>
            </a:r>
          </a:p>
        </p:txBody>
      </p:sp>
      <p:sp>
        <p:nvSpPr>
          <p:cNvPr id="44044" name="AutoShape 12"/>
          <p:cNvSpPr>
            <a:spLocks noChangeArrowheads="1"/>
          </p:cNvSpPr>
          <p:nvPr/>
        </p:nvSpPr>
        <p:spPr bwMode="auto">
          <a:xfrm>
            <a:off x="7524750" y="2708275"/>
            <a:ext cx="1619250" cy="1358900"/>
          </a:xfrm>
          <a:prstGeom prst="curvedLeftArrow">
            <a:avLst>
              <a:gd name="adj1" fmla="val 20000"/>
              <a:gd name="adj2" fmla="val 40000"/>
              <a:gd name="adj3" fmla="val 39720"/>
            </a:avLst>
          </a:prstGeom>
          <a:gradFill rotWithShape="1">
            <a:gsLst>
              <a:gs pos="0">
                <a:schemeClr val="tx2">
                  <a:gamma/>
                  <a:shade val="4706"/>
                  <a:invGamma/>
                </a:schemeClr>
              </a:gs>
              <a:gs pos="50000">
                <a:schemeClr val="tx2"/>
              </a:gs>
              <a:gs pos="100000">
                <a:schemeClr val="tx2">
                  <a:gamma/>
                  <a:shade val="4706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uk-UA" dirty="0"/>
          </a:p>
        </p:txBody>
      </p:sp>
      <p:sp>
        <p:nvSpPr>
          <p:cNvPr id="44045" name="AutoShape 13"/>
          <p:cNvSpPr>
            <a:spLocks noChangeArrowheads="1"/>
          </p:cNvSpPr>
          <p:nvPr/>
        </p:nvSpPr>
        <p:spPr bwMode="auto">
          <a:xfrm>
            <a:off x="468313" y="3284538"/>
            <a:ext cx="2663825" cy="1503362"/>
          </a:xfrm>
          <a:prstGeom prst="curvedRightArrow">
            <a:avLst>
              <a:gd name="adj1" fmla="val 20000"/>
              <a:gd name="adj2" fmla="val 40000"/>
              <a:gd name="adj3" fmla="val 59064"/>
            </a:avLst>
          </a:prstGeom>
          <a:gradFill rotWithShape="1">
            <a:gsLst>
              <a:gs pos="0">
                <a:srgbClr val="FFCC99">
                  <a:gamma/>
                  <a:shade val="46275"/>
                  <a:invGamma/>
                </a:srgbClr>
              </a:gs>
              <a:gs pos="50000">
                <a:srgbClr val="FFCC99"/>
              </a:gs>
              <a:gs pos="100000">
                <a:srgbClr val="FFCC99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uk-UA" dirty="0"/>
          </a:p>
        </p:txBody>
      </p:sp>
      <p:sp>
        <p:nvSpPr>
          <p:cNvPr id="44046" name="AutoShape 14"/>
          <p:cNvSpPr>
            <a:spLocks noChangeArrowheads="1"/>
          </p:cNvSpPr>
          <p:nvPr/>
        </p:nvSpPr>
        <p:spPr bwMode="auto">
          <a:xfrm>
            <a:off x="4572000" y="3789363"/>
            <a:ext cx="1295400" cy="1800225"/>
          </a:xfrm>
          <a:prstGeom prst="curvedDownArrow">
            <a:avLst>
              <a:gd name="adj1" fmla="val 20000"/>
              <a:gd name="adj2" fmla="val 40000"/>
              <a:gd name="adj3" fmla="val 46324"/>
            </a:avLst>
          </a:prstGeom>
          <a:gradFill rotWithShape="1">
            <a:gsLst>
              <a:gs pos="0">
                <a:srgbClr val="99CCFF">
                  <a:gamma/>
                  <a:shade val="39216"/>
                  <a:invGamma/>
                </a:srgbClr>
              </a:gs>
              <a:gs pos="50000">
                <a:srgbClr val="99CCFF"/>
              </a:gs>
              <a:gs pos="100000">
                <a:srgbClr val="99CCFF">
                  <a:gamma/>
                  <a:shade val="39216"/>
                  <a:invGamma/>
                </a:srgbClr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549966461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2924175"/>
            <a:ext cx="4859338" cy="3933825"/>
          </a:xfrm>
        </p:spPr>
        <p:txBody>
          <a:bodyPr/>
          <a:lstStyle/>
          <a:p>
            <a:pPr marL="365125" indent="-365125">
              <a:buClr>
                <a:srgbClr val="FFFF00"/>
              </a:buClr>
              <a:buFontTx/>
              <a:buNone/>
            </a:pPr>
            <a:r>
              <a:rPr lang="uk-UA" sz="3200" dirty="0">
                <a:solidFill>
                  <a:srgbClr val="0000FF"/>
                </a:solidFill>
                <a:latin typeface="Segoe Script" pitchFamily="34" charset="0"/>
              </a:rPr>
              <a:t>    </a:t>
            </a:r>
            <a:r>
              <a:rPr lang="uk-UA" sz="3200" u="sng" dirty="0">
                <a:solidFill>
                  <a:srgbClr val="0000FF"/>
                </a:solidFill>
                <a:latin typeface="Segoe Script" pitchFamily="34" charset="0"/>
              </a:rPr>
              <a:t>ПОЗИТИВНІ СТОРОНИ:</a:t>
            </a:r>
          </a:p>
          <a:p>
            <a:pPr marL="365125" indent="-365125">
              <a:buClr>
                <a:srgbClr val="FFFF00"/>
              </a:buClr>
            </a:pPr>
            <a:r>
              <a:rPr lang="uk-UA" sz="2400" b="1" dirty="0">
                <a:solidFill>
                  <a:srgbClr val="0000FF"/>
                </a:solidFill>
                <a:latin typeface="Segoe Script" pitchFamily="34" charset="0"/>
              </a:rPr>
              <a:t>Поштовх до розвитку</a:t>
            </a:r>
          </a:p>
          <a:p>
            <a:pPr marL="365125" indent="-365125"/>
            <a:r>
              <a:rPr lang="uk-UA" sz="2400" b="1" dirty="0">
                <a:solidFill>
                  <a:srgbClr val="0000FF"/>
                </a:solidFill>
                <a:latin typeface="Segoe Script" pitchFamily="34" charset="0"/>
              </a:rPr>
              <a:t>Сигнал до розвитку</a:t>
            </a:r>
          </a:p>
          <a:p>
            <a:pPr marL="365125" indent="-365125"/>
            <a:r>
              <a:rPr lang="uk-UA" sz="2400" b="1" dirty="0">
                <a:solidFill>
                  <a:srgbClr val="0000FF"/>
                </a:solidFill>
                <a:latin typeface="Segoe Script" pitchFamily="34" charset="0"/>
              </a:rPr>
              <a:t>Можливість зближення</a:t>
            </a:r>
          </a:p>
          <a:p>
            <a:pPr marL="365125" indent="-365125"/>
            <a:r>
              <a:rPr lang="uk-UA" sz="2400" b="1" dirty="0">
                <a:solidFill>
                  <a:srgbClr val="0000FF"/>
                </a:solidFill>
                <a:latin typeface="Segoe Script" pitchFamily="34" charset="0"/>
              </a:rPr>
              <a:t>Зняття напруги</a:t>
            </a:r>
          </a:p>
          <a:p>
            <a:pPr marL="365125" indent="-365125"/>
            <a:r>
              <a:rPr lang="uk-UA" sz="2400" b="1" dirty="0">
                <a:solidFill>
                  <a:srgbClr val="0000FF"/>
                </a:solidFill>
                <a:latin typeface="Segoe Script" pitchFamily="34" charset="0"/>
              </a:rPr>
              <a:t>Оздоровлення відносин</a:t>
            </a:r>
            <a:r>
              <a:rPr lang="ru-RU" sz="2400" dirty="0">
                <a:solidFill>
                  <a:srgbClr val="FFFF00"/>
                </a:solidFill>
              </a:rPr>
              <a:t> </a:t>
            </a:r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1196975"/>
            <a:ext cx="4572000" cy="5661025"/>
          </a:xfrm>
        </p:spPr>
        <p:txBody>
          <a:bodyPr/>
          <a:lstStyle/>
          <a:p>
            <a:pPr marL="274638" indent="-274638" algn="ctr">
              <a:buFontTx/>
              <a:buNone/>
            </a:pPr>
            <a:endParaRPr lang="ru-RU" sz="3200" b="1" dirty="0">
              <a:solidFill>
                <a:srgbClr val="FF0000"/>
              </a:solidFill>
              <a:latin typeface="Segoe Script" pitchFamily="34" charset="0"/>
            </a:endParaRPr>
          </a:p>
          <a:p>
            <a:pPr marL="274638" indent="-274638" algn="ctr">
              <a:buFontTx/>
              <a:buNone/>
            </a:pPr>
            <a:r>
              <a:rPr lang="ru-RU" sz="3200" b="1" u="sng" dirty="0">
                <a:solidFill>
                  <a:srgbClr val="FF0000"/>
                </a:solidFill>
                <a:latin typeface="Segoe Script" pitchFamily="34" charset="0"/>
              </a:rPr>
              <a:t> </a:t>
            </a:r>
            <a:r>
              <a:rPr lang="ru-RU" sz="2400" b="1" u="sng" dirty="0">
                <a:solidFill>
                  <a:srgbClr val="FF0000"/>
                </a:solidFill>
                <a:latin typeface="Segoe Script" pitchFamily="34" charset="0"/>
              </a:rPr>
              <a:t>НЕГАТИВН</a:t>
            </a:r>
            <a:r>
              <a:rPr lang="uk-UA" sz="2400" b="1" u="sng" dirty="0">
                <a:solidFill>
                  <a:srgbClr val="FF0000"/>
                </a:solidFill>
                <a:latin typeface="Segoe Script" pitchFamily="34" charset="0"/>
              </a:rPr>
              <a:t>І СТОРОНИ:</a:t>
            </a:r>
            <a:endParaRPr lang="ru-RU" b="1" u="sng" dirty="0">
              <a:solidFill>
                <a:srgbClr val="FF0000"/>
              </a:solidFill>
              <a:latin typeface="Segoe Script" pitchFamily="34" charset="0"/>
            </a:endParaRPr>
          </a:p>
          <a:p>
            <a:pPr marL="274638" indent="-274638"/>
            <a:r>
              <a:rPr lang="ru-RU" b="1" dirty="0">
                <a:solidFill>
                  <a:srgbClr val="FF0000"/>
                </a:solidFill>
                <a:latin typeface="Segoe Script" pitchFamily="34" charset="0"/>
              </a:rPr>
              <a:t>Втрата взаємовідносин</a:t>
            </a:r>
          </a:p>
          <a:p>
            <a:pPr marL="274638" indent="-274638"/>
            <a:r>
              <a:rPr lang="ru-RU" b="1" dirty="0">
                <a:solidFill>
                  <a:srgbClr val="FF0000"/>
                </a:solidFill>
                <a:latin typeface="Segoe Script" pitchFamily="34" charset="0"/>
              </a:rPr>
              <a:t>  </a:t>
            </a:r>
            <a:r>
              <a:rPr lang="uk-UA" b="1" dirty="0">
                <a:solidFill>
                  <a:srgbClr val="FF0000"/>
                </a:solidFill>
                <a:latin typeface="Segoe Script" pitchFamily="34" charset="0"/>
              </a:rPr>
              <a:t>Стрес</a:t>
            </a:r>
          </a:p>
          <a:p>
            <a:pPr marL="274638" indent="-274638"/>
            <a:r>
              <a:rPr lang="ru-RU" b="1" dirty="0">
                <a:solidFill>
                  <a:srgbClr val="FF0000"/>
                </a:solidFill>
                <a:latin typeface="Segoe Script" pitchFamily="34" charset="0"/>
              </a:rPr>
              <a:t>Погіршення здоров</a:t>
            </a:r>
            <a:r>
              <a:rPr lang="en-US" b="1" dirty="0">
                <a:solidFill>
                  <a:srgbClr val="FF0000"/>
                </a:solidFill>
                <a:latin typeface="Segoe Script" pitchFamily="34" charset="0"/>
              </a:rPr>
              <a:t>’</a:t>
            </a:r>
            <a:r>
              <a:rPr lang="uk-UA" b="1" dirty="0">
                <a:solidFill>
                  <a:srgbClr val="FF0000"/>
                </a:solidFill>
                <a:latin typeface="Segoe Script" pitchFamily="34" charset="0"/>
              </a:rPr>
              <a:t>я</a:t>
            </a:r>
            <a:endParaRPr lang="ru-RU" b="1" dirty="0">
              <a:solidFill>
                <a:srgbClr val="FF0000"/>
              </a:solidFill>
              <a:latin typeface="Segoe Script" pitchFamily="34" charset="0"/>
            </a:endParaRPr>
          </a:p>
          <a:p>
            <a:pPr marL="274638" indent="-274638">
              <a:buFontTx/>
              <a:buNone/>
            </a:pPr>
            <a:r>
              <a:rPr lang="ru-RU" dirty="0">
                <a:solidFill>
                  <a:srgbClr val="FFFF00"/>
                </a:solidFill>
                <a:latin typeface="Segoe Script" pitchFamily="34" charset="0"/>
              </a:rPr>
              <a:t>      </a:t>
            </a:r>
          </a:p>
        </p:txBody>
      </p:sp>
      <p:pic>
        <p:nvPicPr>
          <p:cNvPr id="69638" name="Picture 6"/>
          <p:cNvPicPr>
            <a:picLocks noChangeAspect="1" noChangeArrowheads="1"/>
          </p:cNvPicPr>
          <p:nvPr/>
        </p:nvPicPr>
        <p:blipFill>
          <a:blip r:embed="rId2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4365625"/>
            <a:ext cx="3529013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88913"/>
            <a:ext cx="34925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41" name="WordArt 9"/>
          <p:cNvSpPr>
            <a:spLocks noChangeArrowheads="1" noChangeShapeType="1" noTextEdit="1"/>
          </p:cNvSpPr>
          <p:nvPr/>
        </p:nvSpPr>
        <p:spPr bwMode="auto">
          <a:xfrm>
            <a:off x="3995738" y="549275"/>
            <a:ext cx="4968875" cy="115093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r>
              <a:rPr lang="uk-UA" sz="24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C00"/>
                </a:solidFill>
                <a:latin typeface="Impact"/>
              </a:rPr>
              <a:t>наслідки конфліктів</a:t>
            </a:r>
          </a:p>
        </p:txBody>
      </p:sp>
    </p:spTree>
    <p:extLst>
      <p:ext uri="{BB962C8B-B14F-4D97-AF65-F5344CB8AC3E}">
        <p14:creationId xmlns:p14="http://schemas.microsoft.com/office/powerpoint/2010/main" val="2557461957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96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696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696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696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696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696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build="p"/>
      <p:bldP spid="69636" grpId="0" build="p"/>
    </p:bldLst>
  </p:timing>
</p:sld>
</file>

<file path=ppt/theme/theme1.xml><?xml version="1.0" encoding="utf-8"?>
<a:theme xmlns:a="http://schemas.openxmlformats.org/drawingml/2006/main" name="TS102826946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 Theme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6666"/>
        </a:dk1>
        <a:lt1>
          <a:srgbClr val="FFFFFF"/>
        </a:lt1>
        <a:dk2>
          <a:srgbClr val="5E761C"/>
        </a:dk2>
        <a:lt2>
          <a:srgbClr val="777777"/>
        </a:lt2>
        <a:accent1>
          <a:srgbClr val="D5F470"/>
        </a:accent1>
        <a:accent2>
          <a:srgbClr val="EDCCFB"/>
        </a:accent2>
        <a:accent3>
          <a:srgbClr val="FFFFFF"/>
        </a:accent3>
        <a:accent4>
          <a:srgbClr val="005656"/>
        </a:accent4>
        <a:accent5>
          <a:srgbClr val="E7F8BB"/>
        </a:accent5>
        <a:accent6>
          <a:srgbClr val="D7B9E3"/>
        </a:accent6>
        <a:hlink>
          <a:srgbClr val="FF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D5F470"/>
        </a:accent1>
        <a:accent2>
          <a:srgbClr val="EDC9FB"/>
        </a:accent2>
        <a:accent3>
          <a:srgbClr val="FFFFFF"/>
        </a:accent3>
        <a:accent4>
          <a:srgbClr val="000000"/>
        </a:accent4>
        <a:accent5>
          <a:srgbClr val="E7F8BB"/>
        </a:accent5>
        <a:accent6>
          <a:srgbClr val="D7B6E3"/>
        </a:accent6>
        <a:hlink>
          <a:srgbClr val="BFC3FD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6600"/>
        </a:dk2>
        <a:lt2>
          <a:srgbClr val="808080"/>
        </a:lt2>
        <a:accent1>
          <a:srgbClr val="FF6237"/>
        </a:accent1>
        <a:accent2>
          <a:srgbClr val="5F7BF1"/>
        </a:accent2>
        <a:accent3>
          <a:srgbClr val="FFFFFF"/>
        </a:accent3>
        <a:accent4>
          <a:srgbClr val="000000"/>
        </a:accent4>
        <a:accent5>
          <a:srgbClr val="FFB7AE"/>
        </a:accent5>
        <a:accent6>
          <a:srgbClr val="556FDA"/>
        </a:accent6>
        <a:hlink>
          <a:srgbClr val="15DF1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663300"/>
        </a:dk2>
        <a:lt2>
          <a:srgbClr val="808080"/>
        </a:lt2>
        <a:accent1>
          <a:srgbClr val="76C082"/>
        </a:accent1>
        <a:accent2>
          <a:srgbClr val="E3B06D"/>
        </a:accent2>
        <a:accent3>
          <a:srgbClr val="FFFFFF"/>
        </a:accent3>
        <a:accent4>
          <a:srgbClr val="000000"/>
        </a:accent4>
        <a:accent5>
          <a:srgbClr val="BDDCC1"/>
        </a:accent5>
        <a:accent6>
          <a:srgbClr val="CE9F62"/>
        </a:accent6>
        <a:hlink>
          <a:srgbClr val="D8EC42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10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1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4003FC93-7EAC-4091-9826-556A735DF25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TS102826946</Template>
  <TotalTime>89</TotalTime>
  <Words>740</Words>
  <Application>Microsoft Office PowerPoint</Application>
  <PresentationFormat>Экран (4:3)</PresentationFormat>
  <Paragraphs>185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TS102826946</vt:lpstr>
      <vt:lpstr>Способи  вирішення конфліктів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Способы решения конфликтов</dc:title>
  <dc:creator>FUJITSU</dc:creator>
  <cp:lastModifiedBy>FUJITSU</cp:lastModifiedBy>
  <cp:revision>18</cp:revision>
  <dcterms:created xsi:type="dcterms:W3CDTF">2013-05-16T15:16:51Z</dcterms:created>
  <dcterms:modified xsi:type="dcterms:W3CDTF">2014-03-20T18:19:09Z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TC100690401049</vt:lpwstr>
  </property>
</Properties>
</file>