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8" r:id="rId3"/>
    <p:sldId id="269" r:id="rId4"/>
    <p:sldId id="270" r:id="rId5"/>
    <p:sldId id="259" r:id="rId6"/>
    <p:sldId id="261" r:id="rId7"/>
    <p:sldId id="262" r:id="rId8"/>
    <p:sldId id="268" r:id="rId9"/>
    <p:sldId id="263" r:id="rId10"/>
    <p:sldId id="271" r:id="rId11"/>
    <p:sldId id="264" r:id="rId12"/>
    <p:sldId id="265" r:id="rId13"/>
    <p:sldId id="274" r:id="rId14"/>
    <p:sldId id="275" r:id="rId15"/>
    <p:sldId id="276" r:id="rId16"/>
    <p:sldId id="277" r:id="rId17"/>
    <p:sldId id="278" r:id="rId18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6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B0F1750-CB81-4764-8AE6-37E576A0A855}" type="datetimeFigureOut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56265-C3E3-4FCE-BCB1-3BD4B0BAE1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56534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756265-C3E3-4FCE-BCB1-3BD4B0BAE184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3237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C2B3F-4067-4FE8-AFD0-E86FA7D3CE5E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075DB-3822-40B2-8962-65706BCA5C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2FCA4-6D6E-4895-8794-0BBB75516C4B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0D53B-DBE4-412C-87C5-44EE90ABA9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8D46D-8ACF-4ABE-B1B8-3F605CA6D96C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5A50E-46D1-4C2E-A40D-85B809EA0F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47BA8-4D85-41E4-AAA9-2FCD76D5FD9B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D533-67FD-4D92-9AB5-7D3BEA8F1B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6354-6225-4FA6-A5F3-A95918BCCEF0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80065-23CF-4951-828E-29C2E429DB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B71A0-D05F-4C94-B436-A8A9BB2B9E9B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77A66-5119-4476-B6DE-D715C7C1BA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7FE63-B874-4072-A6D6-052569B34ED7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4E651-417F-40DB-AC3E-1DE0C2D064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0152D-3F77-4174-B608-CC34E7FBBD2A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E6D06-F750-45F1-946F-4C04008382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614E0-56D2-4A7F-AA78-C01091A9622D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9235F-D744-47D0-BE9C-692823030E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ACD5-3522-4235-85CC-24817A5912FC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B0AC0-BD2F-4CE5-B38A-04E9D3A356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24D1F-2515-49B8-8217-E6A65AACCB60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B2893-8BA4-4787-849A-108E8351CE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3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A6BDF3-76E5-4FCB-A958-7E957B85BE42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0385DB-AC16-4C2E-ADC4-65AE93FA97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hyperlink" Target="&#1074;&#1080;&#1076;&#1077;&#1086;/&#1074;&#1085;&#1080;&#1084;&#1072;&#1085;&#1080;&#1077;%20&#1080;%20&#1076;&#1077;&#1090;&#1080;%20&#1069;&#1082;&#1089;&#1087;&#1077;&#1088;&#1080;&#1084;&#1077;&#1085;&#1090;%20&#1080;&#1079;%20&#1076;&#1086;&#1082;&#1091;&#1084;&#1077;&#1085;&#1090;&#1072;&#1083;&#1100;&#1085;&#1086;&#1075;&#1086;%20&#1092;&#1080;&#1083;&#1100;&#1084;&#1072;%20&#1042;&#1086;&#1076;&#1072;.mp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hyperlink" Target="http://ppt4web.ru/obshhestvoznanija/vnimanie.html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pt4web.ru/biologija/volja-ehmocii-vnimanie-temperament.html" TargetMode="External"/><Relationship Id="rId5" Type="http://schemas.openxmlformats.org/officeDocument/2006/relationships/hyperlink" Target="http://ppt4web.ru/obshhestvoznanija/vnimanie-i-myshlenie.html" TargetMode="Externa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&#1074;&#1080;&#1076;&#1077;&#1086;/Malysh.i.Karlson.1968-1977.XviD.DVDRip.avi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276297" y="658068"/>
            <a:ext cx="278313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УВАГА</a:t>
            </a:r>
            <a:endParaRPr lang="ru-RU" sz="9600" b="1" cap="all" spc="0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pic>
        <p:nvPicPr>
          <p:cNvPr id="1026" name="Picture 8" descr="0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942"/>
          <a:stretch/>
        </p:blipFill>
        <p:spPr bwMode="auto">
          <a:xfrm>
            <a:off x="5187945" y="1220495"/>
            <a:ext cx="3806328" cy="45671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http://www.meritservice.ru/blog/wp-content/uploads/2011/09/Kachestvo.jp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333" b="100000" l="10000" r="90000">
                        <a14:foregroundMark x1="50500" y1="4333" x2="50500" y2="4333"/>
                        <a14:foregroundMark x1="49750" y1="39667" x2="49750" y2="39667"/>
                        <a14:foregroundMark x1="49750" y1="75333" x2="49750" y2="75333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847" y="2449401"/>
            <a:ext cx="3810000" cy="2857500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CD533-67FD-4D92-9AB5-7D3BEA8F1B03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832711" y="401782"/>
            <a:ext cx="5399361" cy="59617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7052" y="2008502"/>
            <a:ext cx="1997663" cy="4347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000" b="1" dirty="0" smtClean="0">
                <a:solidFill>
                  <a:prstClr val="black"/>
                </a:solidFill>
                <a:latin typeface="Segoe Print" pitchFamily="2" charset="0"/>
                <a:ea typeface="Times New Roman"/>
                <a:cs typeface="Times New Roman"/>
              </a:rPr>
              <a:t>концентрація</a:t>
            </a:r>
            <a:endParaRPr lang="uk-UA" sz="2000" b="1" dirty="0">
              <a:solidFill>
                <a:prstClr val="black"/>
              </a:solidFill>
              <a:latin typeface="Segoe Print" pitchFamily="2" charset="0"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82785" y="2484268"/>
            <a:ext cx="1550424" cy="4347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000" b="1" dirty="0" smtClean="0">
                <a:solidFill>
                  <a:prstClr val="black"/>
                </a:solidFill>
                <a:latin typeface="Segoe Print" pitchFamily="2" charset="0"/>
                <a:ea typeface="Calibri"/>
                <a:cs typeface="Times New Roman"/>
              </a:rPr>
              <a:t>стійкість</a:t>
            </a:r>
            <a:endParaRPr lang="uk-UA" sz="2000" b="1" dirty="0">
              <a:solidFill>
                <a:prstClr val="black"/>
              </a:solidFill>
              <a:latin typeface="Segoe Print" pitchFamily="2" charset="0"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82333" y="3263162"/>
            <a:ext cx="867545" cy="4347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000" b="1" dirty="0" smtClean="0">
                <a:solidFill>
                  <a:prstClr val="black"/>
                </a:solidFill>
                <a:latin typeface="Segoe Print" pitchFamily="2" charset="0"/>
                <a:ea typeface="Times New Roman"/>
                <a:cs typeface="Times New Roman"/>
              </a:rPr>
              <a:t>об'єм</a:t>
            </a:r>
            <a:endParaRPr lang="uk-UA" sz="2000" b="1" dirty="0">
              <a:solidFill>
                <a:prstClr val="black"/>
              </a:solidFill>
              <a:latin typeface="Segoe Print" pitchFamily="2" charset="0"/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50956" y="2914166"/>
            <a:ext cx="1289135" cy="4347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000" b="1" dirty="0" smtClean="0">
                <a:solidFill>
                  <a:prstClr val="black"/>
                </a:solidFill>
                <a:latin typeface="Segoe Print" pitchFamily="2" charset="0"/>
                <a:ea typeface="Times New Roman"/>
                <a:cs typeface="Times New Roman"/>
              </a:rPr>
              <a:t>розподіл</a:t>
            </a:r>
            <a:endParaRPr lang="uk-UA" sz="2000" b="1" dirty="0">
              <a:solidFill>
                <a:prstClr val="black"/>
              </a:solidFill>
              <a:latin typeface="Segoe Print" pitchFamily="2" charset="0"/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43937" y="1475697"/>
            <a:ext cx="2024913" cy="4347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000" b="1" dirty="0" smtClean="0">
                <a:solidFill>
                  <a:prstClr val="black"/>
                </a:solidFill>
                <a:latin typeface="Segoe Print" pitchFamily="2" charset="0"/>
                <a:ea typeface="Times New Roman"/>
                <a:cs typeface="Times New Roman"/>
              </a:rPr>
              <a:t>переключення</a:t>
            </a:r>
            <a:endParaRPr lang="uk-UA" sz="2000" b="1" dirty="0">
              <a:solidFill>
                <a:prstClr val="black"/>
              </a:solidFill>
              <a:latin typeface="Segoe Print" pitchFamily="2" charset="0"/>
              <a:ea typeface="Calibri"/>
              <a:cs typeface="Times New Roman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5956611" y="2423657"/>
            <a:ext cx="2923309" cy="612648"/>
          </a:xfrm>
          <a:prstGeom prst="wedgeEllipseCallout">
            <a:avLst>
              <a:gd name="adj1" fmla="val -87895"/>
              <a:gd name="adj2" fmla="val -258621"/>
            </a:avLst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4" name="Овальная выноска 13"/>
          <p:cNvSpPr/>
          <p:nvPr/>
        </p:nvSpPr>
        <p:spPr>
          <a:xfrm>
            <a:off x="1133870" y="2854275"/>
            <a:ext cx="2923309" cy="465994"/>
          </a:xfrm>
          <a:prstGeom prst="wedgeEllipseCallout">
            <a:avLst>
              <a:gd name="adj1" fmla="val 68504"/>
              <a:gd name="adj2" fmla="val -417666"/>
            </a:avLst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5" name="Овальная выноска 14"/>
          <p:cNvSpPr/>
          <p:nvPr/>
        </p:nvSpPr>
        <p:spPr>
          <a:xfrm>
            <a:off x="5996343" y="1421947"/>
            <a:ext cx="2923309" cy="553777"/>
          </a:xfrm>
          <a:prstGeom prst="wedgeEllipseCallout">
            <a:avLst>
              <a:gd name="adj1" fmla="val -77468"/>
              <a:gd name="adj2" fmla="val -112590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6" name="Овальная выноска 15"/>
          <p:cNvSpPr/>
          <p:nvPr/>
        </p:nvSpPr>
        <p:spPr>
          <a:xfrm>
            <a:off x="267511" y="1975726"/>
            <a:ext cx="2923309" cy="470766"/>
          </a:xfrm>
          <a:prstGeom prst="wedgeEllipseCallout">
            <a:avLst>
              <a:gd name="adj1" fmla="val 93622"/>
              <a:gd name="adj2" fmla="val -23479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7" name="Овальная выноска 16"/>
          <p:cNvSpPr/>
          <p:nvPr/>
        </p:nvSpPr>
        <p:spPr>
          <a:xfrm>
            <a:off x="3916168" y="3263162"/>
            <a:ext cx="2923309" cy="356882"/>
          </a:xfrm>
          <a:prstGeom prst="wedgeEllipseCallout">
            <a:avLst>
              <a:gd name="adj1" fmla="val -24861"/>
              <a:gd name="adj2" fmla="val -615287"/>
            </a:avLst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8" name="Рисунок 17" descr="http://img-fotki.yandex.ru/get/5807/mr-serg-bask.1533/0_8bf53_3126dad7_XL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37" y="3834129"/>
            <a:ext cx="4681365" cy="27933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3157998" y="438260"/>
            <a:ext cx="28280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Властивості  уваги</a:t>
            </a:r>
            <a:endParaRPr lang="ru-RU" sz="2800" b="1" cap="all" spc="0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15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565" y="1393109"/>
            <a:ext cx="2879725" cy="4130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831850" y="171450"/>
            <a:ext cx="7917440" cy="1107996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90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sz="6600" dirty="0" smtClean="0">
                <a:solidFill>
                  <a:srgbClr val="002060"/>
                </a:solidFill>
                <a:latin typeface="Mistral" pitchFamily="66" charset="0"/>
              </a:rPr>
              <a:t>Розподіл уваги </a:t>
            </a:r>
            <a:endParaRPr lang="uk-UA" sz="6600" dirty="0">
              <a:solidFill>
                <a:srgbClr val="002060"/>
              </a:solidFill>
              <a:latin typeface="Mistral" pitchFamily="66" charset="0"/>
            </a:endParaRPr>
          </a:p>
        </p:txBody>
      </p:sp>
      <p:sp>
        <p:nvSpPr>
          <p:cNvPr id="9220" name="Прямоугольник 6"/>
          <p:cNvSpPr>
            <a:spLocks noChangeArrowheads="1"/>
          </p:cNvSpPr>
          <p:nvPr/>
        </p:nvSpPr>
        <p:spPr bwMode="auto">
          <a:xfrm>
            <a:off x="110836" y="2913721"/>
            <a:ext cx="54308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Segoe Print" pitchFamily="2" charset="0"/>
              </a:rPr>
              <a:t>Він проявляється при одночасному виконанні двох або декількох дій</a:t>
            </a:r>
            <a:endParaRPr lang="uk-UA" sz="3200" b="1" dirty="0">
              <a:solidFill>
                <a:srgbClr val="002060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403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523" y="1710268"/>
            <a:ext cx="2424546" cy="39192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1030577" y="222539"/>
            <a:ext cx="6684385" cy="1107996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90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sz="6600" dirty="0" smtClean="0">
                <a:solidFill>
                  <a:srgbClr val="002060"/>
                </a:solidFill>
                <a:latin typeface="Mistral" pitchFamily="66" charset="0"/>
              </a:rPr>
              <a:t>Стійкість уваги </a:t>
            </a:r>
            <a:endParaRPr lang="uk-UA" sz="6600" dirty="0">
              <a:solidFill>
                <a:srgbClr val="002060"/>
              </a:solidFill>
              <a:latin typeface="Mistral" pitchFamily="66" charset="0"/>
            </a:endParaRPr>
          </a:p>
        </p:txBody>
      </p:sp>
      <p:sp>
        <p:nvSpPr>
          <p:cNvPr id="10244" name="Прямоугольник 5"/>
          <p:cNvSpPr>
            <a:spLocks noChangeArrowheads="1"/>
          </p:cNvSpPr>
          <p:nvPr/>
        </p:nvSpPr>
        <p:spPr bwMode="auto">
          <a:xfrm>
            <a:off x="179387" y="2331087"/>
            <a:ext cx="498835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1642"/>
                </a:solidFill>
                <a:latin typeface="Segoe Print" pitchFamily="2" charset="0"/>
              </a:rPr>
              <a:t>Здібність людини тривалий час затримувати увагу </a:t>
            </a:r>
          </a:p>
          <a:p>
            <a:pPr algn="ctr"/>
            <a:r>
              <a:rPr lang="uk-UA" sz="2800" b="1" dirty="0" smtClean="0">
                <a:solidFill>
                  <a:srgbClr val="001642"/>
                </a:solidFill>
                <a:latin typeface="Segoe Print" pitchFamily="2" charset="0"/>
              </a:rPr>
              <a:t>не відволікаючись</a:t>
            </a:r>
          </a:p>
          <a:p>
            <a:pPr algn="ctr"/>
            <a:r>
              <a:rPr lang="uk-UA" sz="2800" b="1" dirty="0" smtClean="0">
                <a:solidFill>
                  <a:srgbClr val="001642"/>
                </a:solidFill>
                <a:latin typeface="Segoe Print" pitchFamily="2" charset="0"/>
              </a:rPr>
              <a:t>на будь-чому та</a:t>
            </a:r>
          </a:p>
          <a:p>
            <a:pPr algn="ctr"/>
            <a:r>
              <a:rPr lang="uk-UA" sz="2800" b="1" dirty="0" smtClean="0">
                <a:solidFill>
                  <a:srgbClr val="001642"/>
                </a:solidFill>
                <a:latin typeface="Segoe Print" pitchFamily="2" charset="0"/>
              </a:rPr>
              <a:t>протидіючи втомі</a:t>
            </a:r>
            <a:endParaRPr lang="uk-UA" sz="2800" b="1" dirty="0">
              <a:solidFill>
                <a:srgbClr val="001642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43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4"/>
          <p:cNvSpPr>
            <a:spLocks noChangeArrowheads="1"/>
          </p:cNvSpPr>
          <p:nvPr/>
        </p:nvSpPr>
        <p:spPr bwMode="auto">
          <a:xfrm>
            <a:off x="360218" y="404813"/>
            <a:ext cx="8315470" cy="1015663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90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sz="6000" dirty="0" smtClean="0">
                <a:solidFill>
                  <a:srgbClr val="002060"/>
                </a:solidFill>
                <a:latin typeface="Mistral" pitchFamily="66" charset="0"/>
              </a:rPr>
              <a:t>Концентрація уваги</a:t>
            </a:r>
            <a:endParaRPr lang="uk-UA" sz="6000" dirty="0">
              <a:solidFill>
                <a:srgbClr val="002060"/>
              </a:solidFill>
              <a:latin typeface="Mistral" pitchFamily="66" charset="0"/>
            </a:endParaRPr>
          </a:p>
        </p:txBody>
      </p:sp>
      <p:sp>
        <p:nvSpPr>
          <p:cNvPr id="11267" name="Прямоугольник 5"/>
          <p:cNvSpPr>
            <a:spLocks noChangeArrowheads="1"/>
          </p:cNvSpPr>
          <p:nvPr/>
        </p:nvSpPr>
        <p:spPr bwMode="auto">
          <a:xfrm>
            <a:off x="131616" y="4319581"/>
            <a:ext cx="610985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Segoe Print" pitchFamily="2" charset="0"/>
              </a:rPr>
              <a:t>Це властивість людини зберігати зосередження на обєкті уваги при наявності завад (шум, фізіологічний дискомфорт (незручна поза, спека або холод, спрага або голод), інші подразнюючі та відволікаючі речі)</a:t>
            </a:r>
            <a:endParaRPr lang="uk-UA" sz="2400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pic>
        <p:nvPicPr>
          <p:cNvPr id="4" name="Рисунок 3" descr="http://www.qashqai-city.ru/news/fotos/781ba76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5" r="5793" b="4189"/>
          <a:stretch/>
        </p:blipFill>
        <p:spPr bwMode="auto">
          <a:xfrm>
            <a:off x="6338453" y="1656769"/>
            <a:ext cx="2563751" cy="2975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0000" endA="300" endPos="550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131616" y="2223228"/>
            <a:ext cx="620683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latin typeface="Segoe Print" pitchFamily="2" charset="0"/>
              </a:rPr>
              <a:t>концентрація уваги выражается у ступені зосередження </a:t>
            </a:r>
            <a:r>
              <a:rPr lang="uk-UA" sz="3200" b="1" dirty="0">
                <a:latin typeface="Segoe Print" pitchFamily="2" charset="0"/>
              </a:rPr>
              <a:t>на </a:t>
            </a:r>
            <a:r>
              <a:rPr lang="uk-UA" sz="3200" b="1" dirty="0" smtClean="0">
                <a:latin typeface="Segoe Print" pitchFamily="2" charset="0"/>
              </a:rPr>
              <a:t>певному об'єкті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92476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Прямоугольник 3"/>
          <p:cNvSpPr>
            <a:spLocks noChangeArrowheads="1"/>
          </p:cNvSpPr>
          <p:nvPr/>
        </p:nvSpPr>
        <p:spPr bwMode="auto">
          <a:xfrm>
            <a:off x="1427019" y="302057"/>
            <a:ext cx="6414654" cy="1015663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90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002060"/>
                </a:solidFill>
                <a:latin typeface="Mistral" pitchFamily="66" charset="0"/>
              </a:rPr>
              <a:t>Переключення  уваги</a:t>
            </a:r>
            <a:endParaRPr lang="ru-RU" sz="6000" dirty="0">
              <a:solidFill>
                <a:srgbClr val="002060"/>
              </a:solidFill>
              <a:latin typeface="Mistral" pitchFamily="66" charset="0"/>
            </a:endParaRPr>
          </a:p>
        </p:txBody>
      </p:sp>
      <p:pic>
        <p:nvPicPr>
          <p:cNvPr id="7" name="Рисунок 6" descr="http://svr.su/media/uploads/7372.jpg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6212072" y="1690256"/>
            <a:ext cx="2400218" cy="30598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0000" endA="300" endPos="550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11725" y="2353363"/>
            <a:ext cx="549332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latin typeface="Segoe Print" pitchFamily="2" charset="0"/>
              </a:rPr>
              <a:t>переключення – властивість міняти направлення уваги, переходити від </a:t>
            </a:r>
            <a:r>
              <a:rPr lang="uk-UA" sz="3200" b="1" dirty="0">
                <a:latin typeface="Segoe Print" pitchFamily="2" charset="0"/>
              </a:rPr>
              <a:t>одного </a:t>
            </a:r>
            <a:r>
              <a:rPr lang="uk-UA" sz="3200" b="1" dirty="0" smtClean="0">
                <a:latin typeface="Segoe Print" pitchFamily="2" charset="0"/>
              </a:rPr>
              <a:t>виду роботи до іншого.</a:t>
            </a:r>
            <a:endParaRPr lang="uk-UA" sz="3200" b="1" dirty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5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CD533-67FD-4D92-9AB5-7D3BEA8F1B03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4691" y="394141"/>
            <a:ext cx="555567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latin typeface="Segoe Print" pitchFamily="2" charset="0"/>
              </a:rPr>
              <a:t/>
            </a:r>
            <a:br>
              <a:rPr lang="uk-UA" sz="3200" b="1" dirty="0">
                <a:latin typeface="Segoe Print" pitchFamily="2" charset="0"/>
              </a:rPr>
            </a:br>
            <a:r>
              <a:rPr lang="uk-UA" sz="3200" b="1" dirty="0">
                <a:latin typeface="Segoe Print" pitchFamily="2" charset="0"/>
              </a:rPr>
              <a:t/>
            </a:r>
            <a:br>
              <a:rPr lang="uk-UA" sz="3200" b="1" dirty="0">
                <a:latin typeface="Segoe Print" pitchFamily="2" charset="0"/>
              </a:rPr>
            </a:br>
            <a:r>
              <a:rPr lang="uk-UA" sz="5400" b="1" dirty="0">
                <a:solidFill>
                  <a:srgbClr val="002060"/>
                </a:solidFill>
                <a:latin typeface="Mistral" pitchFamily="66" charset="0"/>
              </a:rPr>
              <a:t>О</a:t>
            </a:r>
            <a:r>
              <a:rPr lang="uk-UA" sz="5400" b="1" dirty="0" smtClean="0">
                <a:solidFill>
                  <a:srgbClr val="002060"/>
                </a:solidFill>
                <a:latin typeface="Mistral" pitchFamily="66" charset="0"/>
              </a:rPr>
              <a:t>б'єм уваги </a:t>
            </a:r>
            <a:r>
              <a:rPr lang="uk-UA" sz="3200" b="1" dirty="0" smtClean="0">
                <a:latin typeface="Segoe Print" pitchFamily="2" charset="0"/>
              </a:rPr>
              <a:t>характеризується кількістю об'єктів, які людина сприймає</a:t>
            </a:r>
          </a:p>
          <a:p>
            <a:pPr algn="ctr"/>
            <a:r>
              <a:rPr lang="uk-UA" sz="3200" b="1" dirty="0" smtClean="0">
                <a:latin typeface="Segoe Print" pitchFamily="2" charset="0"/>
              </a:rPr>
              <a:t>одночасно</a:t>
            </a:r>
            <a:r>
              <a:rPr lang="uk-UA" sz="2400" b="1" dirty="0">
                <a:latin typeface="Segoe Print" pitchFamily="2" charset="0"/>
              </a:rPr>
              <a:t/>
            </a:r>
            <a:br>
              <a:rPr lang="uk-UA" sz="2400" b="1" dirty="0">
                <a:latin typeface="Segoe Print" pitchFamily="2" charset="0"/>
              </a:rPr>
            </a:br>
            <a:r>
              <a:rPr lang="uk-UA" sz="2400" b="1" dirty="0">
                <a:latin typeface="Segoe Print" pitchFamily="2" charset="0"/>
              </a:rPr>
              <a:t/>
            </a:r>
            <a:br>
              <a:rPr lang="uk-UA" sz="2400" b="1" dirty="0">
                <a:latin typeface="Segoe Print" pitchFamily="2" charset="0"/>
              </a:rPr>
            </a:br>
            <a:endParaRPr lang="uk-UA" sz="2400" b="1" dirty="0">
              <a:latin typeface="Segoe Print" pitchFamily="2" charset="0"/>
            </a:endParaRPr>
          </a:p>
        </p:txBody>
      </p:sp>
      <p:pic>
        <p:nvPicPr>
          <p:cNvPr id="6" name="Рисунок 5" descr="http://svr.su/media/uploads/7372.jp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919"/>
          <a:stretch/>
        </p:blipFill>
        <p:spPr bwMode="auto">
          <a:xfrm>
            <a:off x="6233967" y="720437"/>
            <a:ext cx="2575790" cy="39110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0000" endA="300" endPos="550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7181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CD533-67FD-4D92-9AB5-7D3BEA8F1B03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pic>
        <p:nvPicPr>
          <p:cNvPr id="1026" name="Picture 2" descr="C:\Program Files (x86)\Microsoft Office\MEDIA\CAGCAT10\j0293236.wmf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28" y="3530429"/>
            <a:ext cx="3304254" cy="245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1111" y="612061"/>
            <a:ext cx="890179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Людина весь час потребу</a:t>
            </a:r>
            <a:r>
              <a:rPr lang="uk-UA" sz="5400" b="1" cap="all" spc="0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є </a:t>
            </a:r>
          </a:p>
          <a:p>
            <a:pPr algn="ctr"/>
            <a:r>
              <a:rPr lang="uk-UA" sz="5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Уваги – це доводять  досліди, </a:t>
            </a:r>
          </a:p>
          <a:p>
            <a:pPr algn="ctr"/>
            <a:r>
              <a:rPr lang="uk-UA" sz="5400" b="1" cap="all" spc="0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Що провели японські вчені</a:t>
            </a:r>
            <a:endParaRPr lang="ru-RU" sz="5400" b="1" cap="all" spc="0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pic>
        <p:nvPicPr>
          <p:cNvPr id="6" name="Рисунок 5" descr="http://cdt-hibiny.info/wp-content/uploads/2013/01/%D0%B2%D0%BD%D0%B8%D0%BC%D0%B0%D0%BD%D0%B8%D0%B5-%D0%B4%D0%B5%D1%82%D0%B8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9" y="3197384"/>
            <a:ext cx="4450898" cy="3231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6081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5377" y="448252"/>
            <a:ext cx="6173932" cy="1325563"/>
          </a:xfrm>
        </p:spPr>
        <p:txBody>
          <a:bodyPr/>
          <a:lstStyle/>
          <a:p>
            <a:pPr algn="ctr"/>
            <a:r>
              <a:rPr lang="uk-UA" sz="5400" b="1" dirty="0" smtClean="0">
                <a:solidFill>
                  <a:schemeClr val="accent5">
                    <a:lumMod val="75000"/>
                  </a:schemeClr>
                </a:solidFill>
                <a:latin typeface="Mistral" pitchFamily="66" charset="0"/>
              </a:rPr>
              <a:t>Джерела інформації</a:t>
            </a:r>
            <a:r>
              <a:rPr lang="uk-UA" sz="5400" dirty="0" smtClean="0">
                <a:solidFill>
                  <a:schemeClr val="accent5">
                    <a:lumMod val="75000"/>
                  </a:schemeClr>
                </a:solidFill>
                <a:latin typeface="Mistral" pitchFamily="66" charset="0"/>
              </a:rPr>
              <a:t>:</a:t>
            </a:r>
            <a:endParaRPr lang="uk-UA" sz="5400" dirty="0">
              <a:solidFill>
                <a:schemeClr val="accent5">
                  <a:lumMod val="75000"/>
                </a:schemeClr>
              </a:solidFill>
              <a:latin typeface="Mistral" pitchFamily="66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CD533-67FD-4D92-9AB5-7D3BEA8F1B03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pic>
        <p:nvPicPr>
          <p:cNvPr id="5" name="Рисунок 4" descr="http://down-house.ru/uploads/images/00/95/78/2011/10/03/15feb5c397a88cf7e0c3b0ed648dff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81" y="633087"/>
            <a:ext cx="2565183" cy="2223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38391" y="3549365"/>
            <a:ext cx="84869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u="sng" dirty="0">
                <a:hlinkClick r:id="rId5"/>
              </a:rPr>
              <a:t>http</a:t>
            </a:r>
            <a:r>
              <a:rPr lang="uk-UA" u="sng" dirty="0">
                <a:hlinkClick r:id="rId5"/>
              </a:rPr>
              <a:t>://</a:t>
            </a:r>
            <a:r>
              <a:rPr lang="ru-RU" u="sng" dirty="0">
                <a:hlinkClick r:id="rId5"/>
              </a:rPr>
              <a:t>ppt</a:t>
            </a:r>
            <a:r>
              <a:rPr lang="uk-UA" u="sng" dirty="0">
                <a:hlinkClick r:id="rId5"/>
              </a:rPr>
              <a:t>4</a:t>
            </a:r>
            <a:r>
              <a:rPr lang="ru-RU" u="sng" dirty="0">
                <a:hlinkClick r:id="rId5"/>
              </a:rPr>
              <a:t>web</a:t>
            </a:r>
            <a:r>
              <a:rPr lang="uk-UA" u="sng" dirty="0">
                <a:hlinkClick r:id="rId5"/>
              </a:rPr>
              <a:t>.</a:t>
            </a:r>
            <a:r>
              <a:rPr lang="ru-RU" u="sng" dirty="0">
                <a:hlinkClick r:id="rId5"/>
              </a:rPr>
              <a:t>ru</a:t>
            </a:r>
            <a:r>
              <a:rPr lang="uk-UA" u="sng" dirty="0">
                <a:hlinkClick r:id="rId5"/>
              </a:rPr>
              <a:t>/</a:t>
            </a:r>
            <a:r>
              <a:rPr lang="ru-RU" u="sng" dirty="0">
                <a:hlinkClick r:id="rId5"/>
              </a:rPr>
              <a:t>obshhestvoznanija</a:t>
            </a:r>
            <a:r>
              <a:rPr lang="uk-UA" u="sng" dirty="0">
                <a:hlinkClick r:id="rId5"/>
              </a:rPr>
              <a:t>/</a:t>
            </a:r>
            <a:r>
              <a:rPr lang="ru-RU" u="sng" dirty="0">
                <a:hlinkClick r:id="rId5"/>
              </a:rPr>
              <a:t>vnimanie</a:t>
            </a:r>
            <a:r>
              <a:rPr lang="uk-UA" u="sng" dirty="0">
                <a:hlinkClick r:id="rId5"/>
              </a:rPr>
              <a:t>-</a:t>
            </a:r>
            <a:r>
              <a:rPr lang="ru-RU" u="sng" dirty="0">
                <a:hlinkClick r:id="rId5"/>
              </a:rPr>
              <a:t>i</a:t>
            </a:r>
            <a:r>
              <a:rPr lang="uk-UA" u="sng" dirty="0">
                <a:hlinkClick r:id="rId5"/>
              </a:rPr>
              <a:t>-</a:t>
            </a:r>
            <a:r>
              <a:rPr lang="ru-RU" u="sng" dirty="0">
                <a:hlinkClick r:id="rId5"/>
              </a:rPr>
              <a:t>myshlenie</a:t>
            </a:r>
            <a:r>
              <a:rPr lang="uk-UA" u="sng" dirty="0">
                <a:hlinkClick r:id="rId5"/>
              </a:rPr>
              <a:t>.</a:t>
            </a:r>
            <a:r>
              <a:rPr lang="ru-RU" u="sng" dirty="0">
                <a:hlinkClick r:id="rId5"/>
              </a:rPr>
              <a:t>html</a:t>
            </a:r>
            <a:endParaRPr lang="uk-U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u="sng" dirty="0">
                <a:hlinkClick r:id="rId6"/>
              </a:rPr>
              <a:t>http</a:t>
            </a:r>
            <a:r>
              <a:rPr lang="uk-UA" u="sng" dirty="0">
                <a:hlinkClick r:id="rId6"/>
              </a:rPr>
              <a:t>://</a:t>
            </a:r>
            <a:r>
              <a:rPr lang="ru-RU" u="sng" dirty="0">
                <a:hlinkClick r:id="rId6"/>
              </a:rPr>
              <a:t>ppt</a:t>
            </a:r>
            <a:r>
              <a:rPr lang="uk-UA" u="sng" dirty="0">
                <a:hlinkClick r:id="rId6"/>
              </a:rPr>
              <a:t>4</a:t>
            </a:r>
            <a:r>
              <a:rPr lang="ru-RU" u="sng" dirty="0">
                <a:hlinkClick r:id="rId6"/>
              </a:rPr>
              <a:t>web</a:t>
            </a:r>
            <a:r>
              <a:rPr lang="uk-UA" u="sng" dirty="0">
                <a:hlinkClick r:id="rId6"/>
              </a:rPr>
              <a:t>.</a:t>
            </a:r>
            <a:r>
              <a:rPr lang="ru-RU" u="sng" dirty="0">
                <a:hlinkClick r:id="rId6"/>
              </a:rPr>
              <a:t>ru</a:t>
            </a:r>
            <a:r>
              <a:rPr lang="uk-UA" u="sng" dirty="0">
                <a:hlinkClick r:id="rId6"/>
              </a:rPr>
              <a:t>/</a:t>
            </a:r>
            <a:r>
              <a:rPr lang="ru-RU" u="sng" dirty="0">
                <a:hlinkClick r:id="rId6"/>
              </a:rPr>
              <a:t>biologija</a:t>
            </a:r>
            <a:r>
              <a:rPr lang="uk-UA" u="sng" dirty="0">
                <a:hlinkClick r:id="rId6"/>
              </a:rPr>
              <a:t>/</a:t>
            </a:r>
            <a:r>
              <a:rPr lang="ru-RU" u="sng" dirty="0">
                <a:hlinkClick r:id="rId6"/>
              </a:rPr>
              <a:t>volja</a:t>
            </a:r>
            <a:r>
              <a:rPr lang="uk-UA" u="sng" dirty="0">
                <a:hlinkClick r:id="rId6"/>
              </a:rPr>
              <a:t>-</a:t>
            </a:r>
            <a:r>
              <a:rPr lang="ru-RU" u="sng" dirty="0">
                <a:hlinkClick r:id="rId6"/>
              </a:rPr>
              <a:t>ehmocii</a:t>
            </a:r>
            <a:r>
              <a:rPr lang="uk-UA" u="sng" dirty="0">
                <a:hlinkClick r:id="rId6"/>
              </a:rPr>
              <a:t>-</a:t>
            </a:r>
            <a:r>
              <a:rPr lang="ru-RU" u="sng" dirty="0">
                <a:hlinkClick r:id="rId6"/>
              </a:rPr>
              <a:t>vnimanie</a:t>
            </a:r>
            <a:r>
              <a:rPr lang="uk-UA" u="sng" dirty="0">
                <a:hlinkClick r:id="rId6"/>
              </a:rPr>
              <a:t>-</a:t>
            </a:r>
            <a:r>
              <a:rPr lang="ru-RU" u="sng" dirty="0">
                <a:hlinkClick r:id="rId6"/>
              </a:rPr>
              <a:t>temperament</a:t>
            </a:r>
            <a:r>
              <a:rPr lang="uk-UA" u="sng" dirty="0">
                <a:hlinkClick r:id="rId6"/>
              </a:rPr>
              <a:t>.</a:t>
            </a:r>
            <a:r>
              <a:rPr lang="ru-RU" u="sng" dirty="0">
                <a:hlinkClick r:id="rId6"/>
              </a:rPr>
              <a:t>html</a:t>
            </a:r>
            <a:endParaRPr lang="uk-U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u="sng" dirty="0">
                <a:hlinkClick r:id="rId7"/>
              </a:rPr>
              <a:t>http</a:t>
            </a:r>
            <a:r>
              <a:rPr lang="uk-UA" u="sng" dirty="0">
                <a:hlinkClick r:id="rId7"/>
              </a:rPr>
              <a:t>://</a:t>
            </a:r>
            <a:r>
              <a:rPr lang="ru-RU" u="sng" dirty="0">
                <a:hlinkClick r:id="rId7"/>
              </a:rPr>
              <a:t>ppt</a:t>
            </a:r>
            <a:r>
              <a:rPr lang="uk-UA" u="sng" dirty="0">
                <a:hlinkClick r:id="rId7"/>
              </a:rPr>
              <a:t>4</a:t>
            </a:r>
            <a:r>
              <a:rPr lang="ru-RU" u="sng" dirty="0">
                <a:hlinkClick r:id="rId7"/>
              </a:rPr>
              <a:t>web</a:t>
            </a:r>
            <a:r>
              <a:rPr lang="uk-UA" u="sng" dirty="0">
                <a:hlinkClick r:id="rId7"/>
              </a:rPr>
              <a:t>.</a:t>
            </a:r>
            <a:r>
              <a:rPr lang="ru-RU" u="sng" dirty="0">
                <a:hlinkClick r:id="rId7"/>
              </a:rPr>
              <a:t>ru</a:t>
            </a:r>
            <a:r>
              <a:rPr lang="uk-UA" u="sng" dirty="0">
                <a:hlinkClick r:id="rId7"/>
              </a:rPr>
              <a:t>/</a:t>
            </a:r>
            <a:r>
              <a:rPr lang="ru-RU" u="sng" dirty="0">
                <a:hlinkClick r:id="rId7"/>
              </a:rPr>
              <a:t>obshhestvoznanija</a:t>
            </a:r>
            <a:r>
              <a:rPr lang="uk-UA" u="sng" dirty="0">
                <a:hlinkClick r:id="rId7"/>
              </a:rPr>
              <a:t>/</a:t>
            </a:r>
            <a:r>
              <a:rPr lang="ru-RU" u="sng" dirty="0">
                <a:hlinkClick r:id="rId7"/>
              </a:rPr>
              <a:t>vnimanie</a:t>
            </a:r>
            <a:r>
              <a:rPr lang="uk-UA" u="sng" dirty="0">
                <a:hlinkClick r:id="rId7"/>
              </a:rPr>
              <a:t>.</a:t>
            </a:r>
            <a:r>
              <a:rPr lang="ru-RU" u="sng" dirty="0">
                <a:hlinkClick r:id="rId7"/>
              </a:rPr>
              <a:t>html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0392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Объект 2"/>
          <p:cNvSpPr>
            <a:spLocks noGrp="1"/>
          </p:cNvSpPr>
          <p:nvPr>
            <p:ph idx="1"/>
          </p:nvPr>
        </p:nvSpPr>
        <p:spPr bwMode="auto">
          <a:xfrm>
            <a:off x="332510" y="2452254"/>
            <a:ext cx="3505199" cy="181855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FontTx/>
              <a:buNone/>
            </a:pPr>
            <a:r>
              <a:rPr lang="uk-UA" b="1" dirty="0" smtClean="0">
                <a:latin typeface="Segoe Print" pitchFamily="2" charset="0"/>
              </a:rPr>
              <a:t>Вибіркова</a:t>
            </a:r>
          </a:p>
          <a:p>
            <a:pPr marL="0" indent="0" algn="ctr">
              <a:buFontTx/>
              <a:buNone/>
            </a:pPr>
            <a:r>
              <a:rPr lang="uk-UA" b="1" dirty="0" smtClean="0">
                <a:latin typeface="Segoe Print" pitchFamily="2" charset="0"/>
              </a:rPr>
              <a:t>направленість</a:t>
            </a:r>
          </a:p>
          <a:p>
            <a:pPr marL="0" indent="0" algn="ctr">
              <a:buFontTx/>
              <a:buNone/>
            </a:pPr>
            <a:r>
              <a:rPr lang="uk-UA" b="1" dirty="0" smtClean="0">
                <a:latin typeface="Segoe Print" pitchFamily="2" charset="0"/>
              </a:rPr>
              <a:t>на той чи інший</a:t>
            </a:r>
          </a:p>
          <a:p>
            <a:pPr marL="0" indent="0" algn="ctr">
              <a:buFontTx/>
              <a:buNone/>
            </a:pPr>
            <a:r>
              <a:rPr lang="uk-UA" b="1" dirty="0">
                <a:latin typeface="Segoe Print" pitchFamily="2" charset="0"/>
              </a:rPr>
              <a:t>о</a:t>
            </a:r>
            <a:r>
              <a:rPr lang="uk-UA" b="1" dirty="0" smtClean="0">
                <a:latin typeface="Segoe Print" pitchFamily="2" charset="0"/>
              </a:rPr>
              <a:t>б</a:t>
            </a:r>
            <a:r>
              <a:rPr lang="en-US" b="1" dirty="0" smtClean="0">
                <a:latin typeface="Segoe Print" pitchFamily="2" charset="0"/>
              </a:rPr>
              <a:t>’</a:t>
            </a:r>
            <a:r>
              <a:rPr lang="uk-UA" b="1" dirty="0" smtClean="0">
                <a:latin typeface="Segoe Print" pitchFamily="2" charset="0"/>
              </a:rPr>
              <a:t>єкт та</a:t>
            </a:r>
          </a:p>
          <a:p>
            <a:pPr marL="0" indent="0" algn="ctr">
              <a:buFontTx/>
              <a:buNone/>
            </a:pPr>
            <a:r>
              <a:rPr lang="uk-UA" b="1" dirty="0" smtClean="0">
                <a:latin typeface="Segoe Print" pitchFamily="2" charset="0"/>
              </a:rPr>
              <a:t>зосередженість на ньому.</a:t>
            </a:r>
          </a:p>
          <a:p>
            <a:pPr marL="0" indent="0">
              <a:buFontTx/>
              <a:buNone/>
            </a:pPr>
            <a:endParaRPr lang="ru-RU" dirty="0" smtClean="0"/>
          </a:p>
        </p:txBody>
      </p:sp>
      <p:pic>
        <p:nvPicPr>
          <p:cNvPr id="5" name="Picture 6" descr="a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471" y="3439886"/>
            <a:ext cx="4705930" cy="32003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Рисунок 5" descr="http://open.az/uploads/posts/2012-11/1354260549_malysh.i.karlson.0-03-12.jpg">
            <a:hlinkClick r:id="rId4" action="ppaction://hlinkfile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471" y="96204"/>
            <a:ext cx="4553859" cy="31138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40788" y="641465"/>
            <a:ext cx="257153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600" dirty="0" smtClean="0">
                <a:solidFill>
                  <a:srgbClr val="C00000"/>
                </a:solidFill>
                <a:latin typeface="Mistral" panose="03090702030407020403" pitchFamily="66" charset="0"/>
              </a:rPr>
              <a:t>Увага </a:t>
            </a:r>
            <a:endParaRPr lang="uk-UA" sz="9600" dirty="0">
              <a:solidFill>
                <a:srgbClr val="C00000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54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CD533-67FD-4D92-9AB5-7D3BEA8F1B03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pic>
        <p:nvPicPr>
          <p:cNvPr id="7" name="Picture 4" descr="9c6022b019adb4e76fb7c28beb0c6ec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769" y="3733172"/>
            <a:ext cx="2942545" cy="2788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" name="Picture 4" descr="359c96b4d6d61beda676666a9d3c817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9" t="9269" r="4697" b="8426"/>
          <a:stretch/>
        </p:blipFill>
        <p:spPr bwMode="auto">
          <a:xfrm>
            <a:off x="900546" y="3820416"/>
            <a:ext cx="4087091" cy="26600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TextBox 1"/>
          <p:cNvSpPr txBox="1"/>
          <p:nvPr/>
        </p:nvSpPr>
        <p:spPr>
          <a:xfrm>
            <a:off x="900546" y="512618"/>
            <a:ext cx="759534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dirty="0" smtClean="0">
                <a:latin typeface="Segoe Print" pitchFamily="2" charset="0"/>
              </a:rPr>
              <a:t>Перш за все, це мимовільність уваги, </a:t>
            </a: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яка викликається цікавими </a:t>
            </a:r>
            <a:r>
              <a:rPr lang="uk-UA" sz="2400" b="1" dirty="0">
                <a:latin typeface="Segoe Print" pitchFamily="2" charset="0"/>
              </a:rPr>
              <a:t>для дитини </a:t>
            </a:r>
            <a:endParaRPr lang="uk-UA" sz="2400" b="1" dirty="0" smtClean="0">
              <a:latin typeface="Segoe Print" pitchFamily="2" charset="0"/>
            </a:endParaRP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речами або явищами.</a:t>
            </a: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Дитина у ранньому віці не володіє </a:t>
            </a: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спеціальними діями, </a:t>
            </a:r>
            <a:r>
              <a:rPr lang="uk-UA" sz="2400" b="1" dirty="0">
                <a:latin typeface="Segoe Print" pitchFamily="2" charset="0"/>
              </a:rPr>
              <a:t>які дають змогу </a:t>
            </a:r>
            <a:endParaRPr lang="uk-UA" sz="2400" b="1" dirty="0" smtClean="0">
              <a:latin typeface="Segoe Print" pitchFamily="2" charset="0"/>
            </a:endParaRP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на будь-чому зосередитись.</a:t>
            </a: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З віком проходять певні зміни: збільшується</a:t>
            </a:r>
          </a:p>
          <a:p>
            <a:pPr algn="ctr"/>
            <a:r>
              <a:rPr lang="uk-UA" sz="2400" b="1" dirty="0">
                <a:latin typeface="Segoe Print" pitchFamily="2" charset="0"/>
              </a:rPr>
              <a:t>з</a:t>
            </a:r>
            <a:r>
              <a:rPr lang="uk-UA" sz="2400" b="1" dirty="0" smtClean="0">
                <a:latin typeface="Segoe Print" pitchFamily="2" charset="0"/>
              </a:rPr>
              <a:t>осердженність та стійкість уваги.</a:t>
            </a:r>
            <a:endParaRPr lang="uk-UA" sz="2400" b="1" dirty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2744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CD533-67FD-4D92-9AB5-7D3BEA8F1B03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1025" name="Рисунок 1" descr="http://www.coolreferat.com/dopb20980.zi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3581400"/>
            <a:ext cx="114300" cy="2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442948" y="2064663"/>
            <a:ext cx="3491344" cy="59617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590675" y="2045188"/>
            <a:ext cx="910827" cy="640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3200" b="1" dirty="0" smtClean="0">
                <a:solidFill>
                  <a:srgbClr val="C00000"/>
                </a:solidFill>
                <a:latin typeface="Segoe Print" pitchFamily="2" charset="0"/>
                <a:ea typeface="Calibri"/>
                <a:cs typeface="Times New Roman"/>
              </a:rPr>
              <a:t>рух</a:t>
            </a:r>
            <a:endParaRPr lang="uk-UA" sz="3200" b="1" dirty="0">
              <a:solidFill>
                <a:srgbClr val="C00000"/>
              </a:solidFill>
              <a:latin typeface="Segoe Print" pitchFamily="2" charset="0"/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7681" y="3287472"/>
            <a:ext cx="1911101" cy="571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800" b="1" dirty="0" smtClean="0">
                <a:solidFill>
                  <a:prstClr val="black"/>
                </a:solidFill>
                <a:latin typeface="Segoe Print" pitchFamily="2" charset="0"/>
                <a:ea typeface="Times New Roman"/>
                <a:cs typeface="Times New Roman"/>
              </a:rPr>
              <a:t>моторна</a:t>
            </a:r>
            <a:endParaRPr lang="uk-UA" sz="2800" b="1" dirty="0">
              <a:solidFill>
                <a:prstClr val="black"/>
              </a:solidFill>
              <a:latin typeface="Segoe Print" pitchFamily="2" charset="0"/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951020" y="2321277"/>
            <a:ext cx="2154757" cy="640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3200" b="1" dirty="0" smtClean="0">
                <a:solidFill>
                  <a:srgbClr val="C00000"/>
                </a:solidFill>
                <a:latin typeface="Segoe Print" pitchFamily="2" charset="0"/>
                <a:ea typeface="Calibri"/>
                <a:cs typeface="Times New Roman"/>
              </a:rPr>
              <a:t>мислення</a:t>
            </a:r>
            <a:endParaRPr lang="uk-UA" sz="3200" b="1" dirty="0">
              <a:solidFill>
                <a:srgbClr val="C00000"/>
              </a:solidFill>
              <a:latin typeface="Segoe Print" pitchFamily="2" charset="0"/>
              <a:ea typeface="Calibri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10429" y="3641439"/>
            <a:ext cx="3260829" cy="571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800" b="1" dirty="0" smtClean="0">
                <a:solidFill>
                  <a:prstClr val="black"/>
                </a:solidFill>
                <a:latin typeface="Segoe Print" pitchFamily="2" charset="0"/>
                <a:ea typeface="Times New Roman"/>
                <a:cs typeface="Times New Roman"/>
              </a:rPr>
              <a:t>інтелектуальна</a:t>
            </a:r>
            <a:endParaRPr lang="uk-UA" sz="2800" b="1" dirty="0">
              <a:solidFill>
                <a:prstClr val="black"/>
              </a:solidFill>
              <a:latin typeface="Segoe Print" pitchFamily="2" charset="0"/>
              <a:ea typeface="Calibri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54805" y="4371688"/>
            <a:ext cx="2924198" cy="640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3200" b="1" dirty="0" smtClean="0">
                <a:solidFill>
                  <a:srgbClr val="C00000"/>
                </a:solidFill>
                <a:latin typeface="Segoe Print" pitchFamily="2" charset="0"/>
                <a:ea typeface="Times New Roman"/>
                <a:cs typeface="Times New Roman"/>
              </a:rPr>
              <a:t>сприйняття</a:t>
            </a:r>
            <a:endParaRPr lang="uk-UA" sz="3200" b="1" dirty="0">
              <a:solidFill>
                <a:srgbClr val="C00000"/>
              </a:solidFill>
              <a:latin typeface="Segoe Print" pitchFamily="2" charset="0"/>
              <a:ea typeface="Times New Roman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64702" y="5758092"/>
            <a:ext cx="1795684" cy="571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800" b="1" dirty="0" smtClean="0">
                <a:solidFill>
                  <a:prstClr val="black"/>
                </a:solidFill>
                <a:latin typeface="Segoe Print" pitchFamily="2" charset="0"/>
                <a:ea typeface="Times New Roman"/>
                <a:cs typeface="Times New Roman"/>
              </a:rPr>
              <a:t>сенсорна</a:t>
            </a:r>
            <a:endParaRPr lang="uk-UA" sz="2800" b="1" dirty="0">
              <a:solidFill>
                <a:prstClr val="black"/>
              </a:solidFill>
              <a:latin typeface="Segoe Print" pitchFamily="2" charset="0"/>
              <a:ea typeface="Calibri"/>
              <a:cs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895144" y="88921"/>
            <a:ext cx="5378395" cy="871008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4400" b="1" cap="all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  <a:ea typeface="Times New Roman"/>
                <a:cs typeface="Times New Roman"/>
              </a:rPr>
              <a:t>Увага  спрямована  на</a:t>
            </a:r>
            <a:r>
              <a:rPr lang="uk-UA" sz="4400" b="1" cap="all" dirty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  <a:ea typeface="Times New Roman"/>
                <a:cs typeface="Times New Roman"/>
              </a:rPr>
              <a:t>:</a:t>
            </a:r>
            <a:endParaRPr lang="uk-UA" sz="4400" b="1" cap="all" dirty="0">
              <a:ln w="0"/>
              <a:solidFill>
                <a:schemeClr val="accent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  <a:ea typeface="Calibri"/>
              <a:cs typeface="Times New Roman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297806" y="2331856"/>
            <a:ext cx="3491344" cy="59617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2" name="Овал 21"/>
          <p:cNvSpPr/>
          <p:nvPr/>
        </p:nvSpPr>
        <p:spPr>
          <a:xfrm>
            <a:off x="2905839" y="4393688"/>
            <a:ext cx="3491344" cy="59617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0" name="Выгнутая вправо стрелка 19"/>
          <p:cNvSpPr/>
          <p:nvPr/>
        </p:nvSpPr>
        <p:spPr>
          <a:xfrm>
            <a:off x="6151419" y="975308"/>
            <a:ext cx="2852084" cy="1215235"/>
          </a:xfrm>
          <a:prstGeom prst="curvedLeftArrow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23" name="Выгнутая влево стрелка 22"/>
          <p:cNvSpPr/>
          <p:nvPr/>
        </p:nvSpPr>
        <p:spPr>
          <a:xfrm>
            <a:off x="0" y="959012"/>
            <a:ext cx="2546624" cy="1216152"/>
          </a:xfrm>
          <a:prstGeom prst="curvedRightArrow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24" name="Штриховая стрелка вправо 23"/>
          <p:cNvSpPr/>
          <p:nvPr/>
        </p:nvSpPr>
        <p:spPr>
          <a:xfrm rot="5400000">
            <a:off x="1710193" y="2867016"/>
            <a:ext cx="734375" cy="188871"/>
          </a:xfrm>
          <a:prstGeom prst="stripedRightArrow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6" name="Штриховая стрелка вправо 25"/>
          <p:cNvSpPr/>
          <p:nvPr/>
        </p:nvSpPr>
        <p:spPr>
          <a:xfrm rot="5400000">
            <a:off x="6567198" y="3274782"/>
            <a:ext cx="734375" cy="188871"/>
          </a:xfrm>
          <a:prstGeom prst="stripedRightArrow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7" name="Штриховая стрелка вправо 26"/>
          <p:cNvSpPr/>
          <p:nvPr/>
        </p:nvSpPr>
        <p:spPr>
          <a:xfrm rot="5400000">
            <a:off x="3077197" y="2457223"/>
            <a:ext cx="3006627" cy="523656"/>
          </a:xfrm>
          <a:prstGeom prst="stripedRightArrow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8" name="Штриховая стрелка вправо 27"/>
          <p:cNvSpPr/>
          <p:nvPr/>
        </p:nvSpPr>
        <p:spPr>
          <a:xfrm rot="5400000">
            <a:off x="4282504" y="5244182"/>
            <a:ext cx="734375" cy="188871"/>
          </a:xfrm>
          <a:prstGeom prst="stripedRightArrow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523355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22" grpId="0" animBg="1"/>
      <p:bldP spid="20" grpId="0" animBg="1"/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1979614" y="333375"/>
            <a:ext cx="5307878" cy="1143000"/>
          </a:xfrm>
          <a:noFill/>
          <a:effectLst>
            <a:reflection blurRad="6350" stA="50000" endA="300" endPos="90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8000" dirty="0" smtClean="0">
                <a:solidFill>
                  <a:srgbClr val="002060"/>
                </a:solidFill>
                <a:latin typeface="Segoe Print" pitchFamily="2" charset="0"/>
              </a:rPr>
              <a:t>   увага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708602" y="3716024"/>
            <a:ext cx="312777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sz="6000" dirty="0" smtClean="0">
                <a:solidFill>
                  <a:srgbClr val="C00000"/>
                </a:solidFill>
                <a:latin typeface="Mistral" pitchFamily="66" charset="0"/>
              </a:rPr>
              <a:t>мимовільна</a:t>
            </a:r>
            <a:endParaRPr lang="ru-RU" sz="6000" dirty="0">
              <a:solidFill>
                <a:srgbClr val="C00000"/>
              </a:solidFill>
              <a:latin typeface="Mistral" pitchFamily="66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653942" y="2088740"/>
            <a:ext cx="237917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sz="6000" dirty="0" smtClean="0">
                <a:solidFill>
                  <a:srgbClr val="C00000"/>
                </a:solidFill>
                <a:latin typeface="Mistral" pitchFamily="66" charset="0"/>
              </a:rPr>
              <a:t>довільна</a:t>
            </a:r>
            <a:endParaRPr lang="uk-UA" sz="6000" dirty="0">
              <a:solidFill>
                <a:srgbClr val="C00000"/>
              </a:solidFill>
              <a:latin typeface="Mistral" pitchFamily="66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313207" y="4780537"/>
            <a:ext cx="450155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sz="6000" dirty="0" smtClean="0">
                <a:solidFill>
                  <a:srgbClr val="C00000"/>
                </a:solidFill>
                <a:latin typeface="Mistral" pitchFamily="66" charset="0"/>
              </a:rPr>
              <a:t>післямимовільна</a:t>
            </a:r>
            <a:endParaRPr lang="uk-UA" sz="6000" dirty="0">
              <a:solidFill>
                <a:srgbClr val="C00000"/>
              </a:solidFill>
              <a:latin typeface="Mistral" pitchFamily="66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2567199" y="1620982"/>
            <a:ext cx="1866256" cy="223058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107511" y="1524000"/>
            <a:ext cx="1307144" cy="62345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682836" y="2088740"/>
            <a:ext cx="0" cy="251825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 descr="http://cs410324.userapi.com/v410324910/650b/aMTNNMPyKa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09" y="498764"/>
            <a:ext cx="2234690" cy="28726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964" y="2965232"/>
            <a:ext cx="2675660" cy="32835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759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3"/>
          <p:cNvSpPr>
            <a:spLocks noChangeArrowheads="1"/>
          </p:cNvSpPr>
          <p:nvPr/>
        </p:nvSpPr>
        <p:spPr bwMode="auto">
          <a:xfrm>
            <a:off x="611910" y="393267"/>
            <a:ext cx="82835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Mistral" pitchFamily="66" charset="0"/>
              </a:rPr>
              <a:t>МИМОВІЛЬНА  УВАГА  (ПАСИВНА)</a:t>
            </a:r>
            <a:r>
              <a:rPr lang="ru-RU" sz="3200" dirty="0" smtClean="0">
                <a:solidFill>
                  <a:srgbClr val="C00000"/>
                </a:solidFill>
                <a:latin typeface="Mistral" pitchFamily="66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Segoe Print" pitchFamily="2" charset="0"/>
              </a:rPr>
              <a:t>–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Segoe Print" pitchFamily="2" charset="0"/>
              </a:rPr>
              <a:t> </a:t>
            </a:r>
            <a:r>
              <a:rPr lang="uk-UA" sz="3200" b="1" dirty="0" smtClean="0">
                <a:solidFill>
                  <a:srgbClr val="002060"/>
                </a:solidFill>
                <a:latin typeface="Segoe Print" pitchFamily="2" charset="0"/>
              </a:rPr>
              <a:t>вид уваги, при якій відсутні зусилля людини на те, щоб зосередитися</a:t>
            </a:r>
            <a:endParaRPr lang="uk-UA" sz="3200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6443" y="2335236"/>
            <a:ext cx="766690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uk-UA" sz="2800" dirty="0" smtClean="0">
                <a:latin typeface="Segoe Print" pitchFamily="2" charset="0"/>
              </a:rPr>
              <a:t>Виникає сама по собі, під дією сильного або раптового подразника, </a:t>
            </a:r>
            <a:r>
              <a:rPr lang="uk-UA" sz="2800" dirty="0">
                <a:latin typeface="Segoe Print" pitchFamily="2" charset="0"/>
              </a:rPr>
              <a:t>я</a:t>
            </a:r>
            <a:r>
              <a:rPr lang="uk-UA" sz="2800" dirty="0" smtClean="0">
                <a:latin typeface="Segoe Print" pitchFamily="2" charset="0"/>
              </a:rPr>
              <a:t>кий викликає емоційний відгук (цікавість)</a:t>
            </a:r>
            <a:endParaRPr lang="uk-UA" sz="2800" dirty="0">
              <a:latin typeface="Segoe Print" pitchFamily="2" charset="0"/>
            </a:endParaRPr>
          </a:p>
        </p:txBody>
      </p:sp>
      <p:pic>
        <p:nvPicPr>
          <p:cNvPr id="4" name="Рисунок 3" descr="http://top55.info/fileadmin/articles/art_image/855_art_www.wfu.edu_NEW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77"/>
          <a:stretch/>
        </p:blipFill>
        <p:spPr bwMode="auto">
          <a:xfrm>
            <a:off x="3837710" y="3837925"/>
            <a:ext cx="5057775" cy="2946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422263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3"/>
          <p:cNvSpPr>
            <a:spLocks noChangeArrowheads="1"/>
          </p:cNvSpPr>
          <p:nvPr/>
        </p:nvSpPr>
        <p:spPr bwMode="auto">
          <a:xfrm>
            <a:off x="637309" y="603250"/>
            <a:ext cx="818284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Mistral" pitchFamily="66" charset="0"/>
              </a:rPr>
              <a:t>ДОВІЛЬНА УВАГА  </a:t>
            </a:r>
            <a:r>
              <a:rPr lang="uk-UA" sz="3200" b="1" dirty="0" smtClean="0">
                <a:solidFill>
                  <a:srgbClr val="002060"/>
                </a:solidFill>
                <a:latin typeface="Mistral" pitchFamily="66" charset="0"/>
              </a:rPr>
              <a:t> - </a:t>
            </a:r>
            <a:r>
              <a:rPr lang="uk-UA" sz="3200" b="1" dirty="0" smtClean="0">
                <a:solidFill>
                  <a:srgbClr val="002060"/>
                </a:solidFill>
                <a:latin typeface="Segoe Print" pitchFamily="2" charset="0"/>
              </a:rPr>
              <a:t>людина свідомо обирає об'єкт уваги</a:t>
            </a:r>
            <a:endParaRPr lang="uk-UA" sz="3200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90943" y="2142944"/>
            <a:ext cx="473825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latin typeface="Segoe Print" pitchFamily="2" charset="0"/>
              </a:rPr>
              <a:t>Людина робить щось не тому, що це цікаво або приємно, а тому що це треба робити – поставлена мета зосередитись</a:t>
            </a:r>
          </a:p>
        </p:txBody>
      </p:sp>
      <p:pic>
        <p:nvPicPr>
          <p:cNvPr id="4" name="Рисунок 3" descr="http://cs5155.userapi.com/u159615036/-14/x_6d51686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7" t="3476" r="5437" b="6685"/>
          <a:stretch/>
        </p:blipFill>
        <p:spPr bwMode="auto">
          <a:xfrm>
            <a:off x="5708073" y="2466110"/>
            <a:ext cx="2951018" cy="34913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821212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3"/>
          <p:cNvSpPr>
            <a:spLocks noChangeArrowheads="1"/>
          </p:cNvSpPr>
          <p:nvPr/>
        </p:nvSpPr>
        <p:spPr bwMode="auto">
          <a:xfrm>
            <a:off x="342466" y="404813"/>
            <a:ext cx="8399751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Mistral" pitchFamily="66" charset="0"/>
              </a:rPr>
              <a:t>ПІСЛЯМИМОВІЛЬНА, </a:t>
            </a:r>
            <a:r>
              <a:rPr lang="uk-UA" sz="3200" b="1" dirty="0">
                <a:solidFill>
                  <a:srgbClr val="002060"/>
                </a:solidFill>
                <a:latin typeface="Segoe Print" pitchFamily="2" charset="0"/>
              </a:rPr>
              <a:t>під час </a:t>
            </a:r>
            <a:r>
              <a:rPr lang="uk-UA" sz="3200" b="1" dirty="0" smtClean="0">
                <a:solidFill>
                  <a:srgbClr val="002060"/>
                </a:solidFill>
                <a:latin typeface="Segoe Print" pitchFamily="2" charset="0"/>
              </a:rPr>
              <a:t>якої свідомо виконується будь-яка робота, яка поглинає та зацікавлює людину, що не потребує вольових зусиль.  </a:t>
            </a:r>
            <a:endParaRPr lang="uk-UA" sz="3200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81768" y="2868889"/>
            <a:ext cx="5153891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latin typeface="Segoe Print" pitchFamily="2" charset="0"/>
              </a:rPr>
              <a:t>Такий стан може тривати годинами, але людина не стомлюється. Післямимовильна увага </a:t>
            </a:r>
          </a:p>
          <a:p>
            <a:pPr algn="ctr"/>
            <a:r>
              <a:rPr lang="uk-UA" sz="2800" dirty="0" smtClean="0">
                <a:latin typeface="Segoe Print" pitchFamily="2" charset="0"/>
              </a:rPr>
              <a:t>є ефективною та довготривалою. </a:t>
            </a:r>
            <a:endParaRPr lang="ru-RU" sz="2400" dirty="0">
              <a:solidFill>
                <a:srgbClr val="002060"/>
              </a:solidFill>
              <a:latin typeface="Segoe Print" pitchFamily="2" charset="0"/>
            </a:endParaRPr>
          </a:p>
        </p:txBody>
      </p:sp>
      <p:pic>
        <p:nvPicPr>
          <p:cNvPr id="4" name="Рисунок 3" descr="http://royal-plaza.net/wp-content/uploads/2012/08/2012-08-31_005438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" r="4252"/>
          <a:stretch/>
        </p:blipFill>
        <p:spPr bwMode="auto">
          <a:xfrm>
            <a:off x="5361709" y="2582009"/>
            <a:ext cx="3131128" cy="3886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661094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3"/>
          <p:cNvSpPr>
            <a:spLocks noChangeArrowheads="1"/>
          </p:cNvSpPr>
          <p:nvPr/>
        </p:nvSpPr>
        <p:spPr bwMode="auto">
          <a:xfrm>
            <a:off x="540328" y="753630"/>
            <a:ext cx="827116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uk-UA" sz="8800" dirty="0" smtClean="0">
                <a:solidFill>
                  <a:srgbClr val="002060"/>
                </a:solidFill>
                <a:latin typeface="Mistral" pitchFamily="66" charset="0"/>
              </a:rPr>
              <a:t>  Властивості уваги </a:t>
            </a:r>
            <a:endParaRPr lang="uk-UA" sz="8800" dirty="0">
              <a:solidFill>
                <a:srgbClr val="002060"/>
              </a:solidFill>
              <a:latin typeface="Mistral" pitchFamily="66" charset="0"/>
            </a:endParaRPr>
          </a:p>
        </p:txBody>
      </p:sp>
      <p:pic>
        <p:nvPicPr>
          <p:cNvPr id="4" name="Picture 5" descr="a4"/>
          <p:cNvPicPr>
            <a:picLocks noChangeAspect="1" noChangeArrowheads="1"/>
          </p:cNvPicPr>
          <p:nvPr/>
        </p:nvPicPr>
        <p:blipFill>
          <a:blip r:embed="rId2">
            <a:lum bright="6000" contras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963" y="2289584"/>
            <a:ext cx="6179128" cy="39498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36741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a4e329e18de146b5c6989bf928d77db879176e0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234</TotalTime>
  <Words>359</Words>
  <Application>Microsoft Office PowerPoint</Application>
  <PresentationFormat>Экран (4:3)</PresentationFormat>
  <Paragraphs>71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  увага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Джерела інформації: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FUJITSU</cp:lastModifiedBy>
  <cp:revision>29</cp:revision>
  <dcterms:created xsi:type="dcterms:W3CDTF">2013-01-23T05:00:32Z</dcterms:created>
  <dcterms:modified xsi:type="dcterms:W3CDTF">2014-03-20T18:22:57Z</dcterms:modified>
</cp:coreProperties>
</file>