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rawing7.xml" ContentType="application/vnd.ms-office.drawingml.diagramDrawing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94" r:id="rId1"/>
  </p:sldMasterIdLst>
  <p:notesMasterIdLst>
    <p:notesMasterId r:id="rId14"/>
  </p:notesMasterIdLst>
  <p:sldIdLst>
    <p:sldId id="256" r:id="rId2"/>
    <p:sldId id="258" r:id="rId3"/>
    <p:sldId id="274" r:id="rId4"/>
    <p:sldId id="275" r:id="rId5"/>
    <p:sldId id="260" r:id="rId6"/>
    <p:sldId id="261" r:id="rId7"/>
    <p:sldId id="262" r:id="rId8"/>
    <p:sldId id="263" r:id="rId9"/>
    <p:sldId id="276" r:id="rId10"/>
    <p:sldId id="265" r:id="rId11"/>
    <p:sldId id="277" r:id="rId12"/>
    <p:sldId id="27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298" autoAdjust="0"/>
    <p:restoredTop sz="94660"/>
  </p:normalViewPr>
  <p:slideViewPr>
    <p:cSldViewPr snapToGrid="0">
      <p:cViewPr varScale="1">
        <p:scale>
          <a:sx n="43" d="100"/>
          <a:sy n="43" d="100"/>
        </p:scale>
        <p:origin x="-78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9D1B6A-6256-4568-B963-D759672649BF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687DB1F1-ED13-46B8-8587-E8DE9DE1CAD1}">
      <dgm:prSet phldrT="[Текст]" custT="1"/>
      <dgm:spPr/>
      <dgm:t>
        <a:bodyPr/>
        <a:lstStyle/>
        <a:p>
          <a:r>
            <a:rPr lang="uk-UA" sz="5400" dirty="0" smtClean="0">
              <a:latin typeface="Monotype Corsiva" pitchFamily="66" charset="0"/>
            </a:rPr>
            <a:t>Помірність</a:t>
          </a:r>
          <a:endParaRPr lang="ru-RU" sz="5400" dirty="0">
            <a:latin typeface="Monotype Corsiva" pitchFamily="66" charset="0"/>
          </a:endParaRPr>
        </a:p>
      </dgm:t>
    </dgm:pt>
    <dgm:pt modelId="{45754C05-9D64-474D-A0CF-F16828B4DCDD}" type="parTrans" cxnId="{32452F0E-76DD-44BC-B8D6-DA1EFFB97489}">
      <dgm:prSet/>
      <dgm:spPr/>
      <dgm:t>
        <a:bodyPr/>
        <a:lstStyle/>
        <a:p>
          <a:endParaRPr lang="ru-RU"/>
        </a:p>
      </dgm:t>
    </dgm:pt>
    <dgm:pt modelId="{57C1BA0F-627A-4DB1-99CE-F3070FC83034}" type="sibTrans" cxnId="{32452F0E-76DD-44BC-B8D6-DA1EFFB97489}">
      <dgm:prSet/>
      <dgm:spPr/>
      <dgm:t>
        <a:bodyPr/>
        <a:lstStyle/>
        <a:p>
          <a:endParaRPr lang="ru-RU"/>
        </a:p>
      </dgm:t>
    </dgm:pt>
    <dgm:pt modelId="{53F77922-6D44-4214-ADF0-DEB7060826B9}">
      <dgm:prSet phldrT="[Текст]" custT="1"/>
      <dgm:spPr/>
      <dgm:t>
        <a:bodyPr/>
        <a:lstStyle/>
        <a:p>
          <a:r>
            <a:rPr lang="uk-UA" sz="5400" dirty="0" smtClean="0">
              <a:latin typeface="Monotype Corsiva" pitchFamily="66" charset="0"/>
            </a:rPr>
            <a:t>Різноманітність</a:t>
          </a:r>
          <a:endParaRPr lang="ru-RU" sz="5400" dirty="0">
            <a:latin typeface="Monotype Corsiva" pitchFamily="66" charset="0"/>
          </a:endParaRPr>
        </a:p>
      </dgm:t>
    </dgm:pt>
    <dgm:pt modelId="{1F7FDF32-ACF2-487E-8B93-225FF687BCE2}" type="parTrans" cxnId="{52D5FF74-AD71-48C0-BB79-92A63ADCBCBD}">
      <dgm:prSet/>
      <dgm:spPr/>
      <dgm:t>
        <a:bodyPr/>
        <a:lstStyle/>
        <a:p>
          <a:endParaRPr lang="ru-RU"/>
        </a:p>
      </dgm:t>
    </dgm:pt>
    <dgm:pt modelId="{8466668D-6BA7-458C-9050-C3C40ABB1D15}" type="sibTrans" cxnId="{52D5FF74-AD71-48C0-BB79-92A63ADCBCBD}">
      <dgm:prSet/>
      <dgm:spPr/>
      <dgm:t>
        <a:bodyPr/>
        <a:lstStyle/>
        <a:p>
          <a:endParaRPr lang="ru-RU"/>
        </a:p>
      </dgm:t>
    </dgm:pt>
    <dgm:pt modelId="{E015C81F-1BB7-4365-86E8-00226F40B103}">
      <dgm:prSet phldrT="[Текст]" custT="1"/>
      <dgm:spPr/>
      <dgm:t>
        <a:bodyPr/>
        <a:lstStyle/>
        <a:p>
          <a:r>
            <a:rPr lang="uk-UA" sz="5400" dirty="0" smtClean="0">
              <a:latin typeface="Monotype Corsiva" pitchFamily="66" charset="0"/>
            </a:rPr>
            <a:t>Збалансованість</a:t>
          </a:r>
          <a:endParaRPr lang="ru-RU" sz="5400" dirty="0">
            <a:latin typeface="Monotype Corsiva" pitchFamily="66" charset="0"/>
          </a:endParaRPr>
        </a:p>
      </dgm:t>
    </dgm:pt>
    <dgm:pt modelId="{EA9AF714-1590-43BA-92DC-444C52012663}" type="parTrans" cxnId="{7B4ECFA0-44EB-470C-AB6E-FB232AE5EEEA}">
      <dgm:prSet/>
      <dgm:spPr/>
      <dgm:t>
        <a:bodyPr/>
        <a:lstStyle/>
        <a:p>
          <a:endParaRPr lang="ru-RU"/>
        </a:p>
      </dgm:t>
    </dgm:pt>
    <dgm:pt modelId="{C665EC01-7772-4E57-A76A-7E1E87B34983}" type="sibTrans" cxnId="{7B4ECFA0-44EB-470C-AB6E-FB232AE5EEEA}">
      <dgm:prSet/>
      <dgm:spPr/>
      <dgm:t>
        <a:bodyPr/>
        <a:lstStyle/>
        <a:p>
          <a:endParaRPr lang="ru-RU"/>
        </a:p>
      </dgm:t>
    </dgm:pt>
    <dgm:pt modelId="{B6E63A80-CD70-4648-A4CD-71363D67ADB6}" type="pres">
      <dgm:prSet presAssocID="{8C9D1B6A-6256-4568-B963-D759672649BF}" presName="compositeShape" presStyleCnt="0">
        <dgm:presLayoutVars>
          <dgm:dir/>
          <dgm:resizeHandles/>
        </dgm:presLayoutVars>
      </dgm:prSet>
      <dgm:spPr/>
    </dgm:pt>
    <dgm:pt modelId="{BE028ADD-9079-4D81-8E8F-3A1B687D6BF8}" type="pres">
      <dgm:prSet presAssocID="{8C9D1B6A-6256-4568-B963-D759672649BF}" presName="pyramid" presStyleLbl="node1" presStyleIdx="0" presStyleCnt="1"/>
      <dgm:spPr/>
    </dgm:pt>
    <dgm:pt modelId="{079744E9-E788-455E-AD5F-B249A4A8E45A}" type="pres">
      <dgm:prSet presAssocID="{8C9D1B6A-6256-4568-B963-D759672649BF}" presName="theList" presStyleCnt="0"/>
      <dgm:spPr/>
    </dgm:pt>
    <dgm:pt modelId="{05E18136-3BE8-4D8A-B1D1-26F529B9ED30}" type="pres">
      <dgm:prSet presAssocID="{687DB1F1-ED13-46B8-8587-E8DE9DE1CAD1}" presName="aNode" presStyleLbl="fgAcc1" presStyleIdx="0" presStyleCnt="3" custScaleX="119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B05807-929D-4C1C-9B88-0371D94B5E1B}" type="pres">
      <dgm:prSet presAssocID="{687DB1F1-ED13-46B8-8587-E8DE9DE1CAD1}" presName="aSpace" presStyleCnt="0"/>
      <dgm:spPr/>
    </dgm:pt>
    <dgm:pt modelId="{8616D728-DE64-4ABD-BABB-9B3D6D254161}" type="pres">
      <dgm:prSet presAssocID="{53F77922-6D44-4214-ADF0-DEB7060826B9}" presName="aNode" presStyleLbl="fgAcc1" presStyleIdx="1" presStyleCnt="3" custScaleX="1521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1E7398-870C-44FE-B4B5-9C7820F7B5E8}" type="pres">
      <dgm:prSet presAssocID="{53F77922-6D44-4214-ADF0-DEB7060826B9}" presName="aSpace" presStyleCnt="0"/>
      <dgm:spPr/>
    </dgm:pt>
    <dgm:pt modelId="{518612F1-C6A2-4405-B3C6-7681EF55A51A}" type="pres">
      <dgm:prSet presAssocID="{E015C81F-1BB7-4365-86E8-00226F40B103}" presName="aNode" presStyleLbl="fgAcc1" presStyleIdx="2" presStyleCnt="3" custScaleX="147668" custLinFactNeighborX="6225" custLinFactNeighborY="15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B5FF4D-988A-4301-8092-3CCC2E00E6DD}" type="pres">
      <dgm:prSet presAssocID="{E015C81F-1BB7-4365-86E8-00226F40B103}" presName="aSpace" presStyleCnt="0"/>
      <dgm:spPr/>
    </dgm:pt>
  </dgm:ptLst>
  <dgm:cxnLst>
    <dgm:cxn modelId="{6A610B78-A09B-4AAC-BD4D-4C206427F903}" type="presOf" srcId="{E015C81F-1BB7-4365-86E8-00226F40B103}" destId="{518612F1-C6A2-4405-B3C6-7681EF55A51A}" srcOrd="0" destOrd="0" presId="urn:microsoft.com/office/officeart/2005/8/layout/pyramid2"/>
    <dgm:cxn modelId="{F101D0E6-5DBB-43E7-A0D4-6CB92CF05AB1}" type="presOf" srcId="{687DB1F1-ED13-46B8-8587-E8DE9DE1CAD1}" destId="{05E18136-3BE8-4D8A-B1D1-26F529B9ED30}" srcOrd="0" destOrd="0" presId="urn:microsoft.com/office/officeart/2005/8/layout/pyramid2"/>
    <dgm:cxn modelId="{32452F0E-76DD-44BC-B8D6-DA1EFFB97489}" srcId="{8C9D1B6A-6256-4568-B963-D759672649BF}" destId="{687DB1F1-ED13-46B8-8587-E8DE9DE1CAD1}" srcOrd="0" destOrd="0" parTransId="{45754C05-9D64-474D-A0CF-F16828B4DCDD}" sibTransId="{57C1BA0F-627A-4DB1-99CE-F3070FC83034}"/>
    <dgm:cxn modelId="{92A59732-6454-4066-B3FD-D1A924668191}" type="presOf" srcId="{8C9D1B6A-6256-4568-B963-D759672649BF}" destId="{B6E63A80-CD70-4648-A4CD-71363D67ADB6}" srcOrd="0" destOrd="0" presId="urn:microsoft.com/office/officeart/2005/8/layout/pyramid2"/>
    <dgm:cxn modelId="{7B4ECFA0-44EB-470C-AB6E-FB232AE5EEEA}" srcId="{8C9D1B6A-6256-4568-B963-D759672649BF}" destId="{E015C81F-1BB7-4365-86E8-00226F40B103}" srcOrd="2" destOrd="0" parTransId="{EA9AF714-1590-43BA-92DC-444C52012663}" sibTransId="{C665EC01-7772-4E57-A76A-7E1E87B34983}"/>
    <dgm:cxn modelId="{B1708641-4D7F-4C14-ACBD-051F8508F8F3}" type="presOf" srcId="{53F77922-6D44-4214-ADF0-DEB7060826B9}" destId="{8616D728-DE64-4ABD-BABB-9B3D6D254161}" srcOrd="0" destOrd="0" presId="urn:microsoft.com/office/officeart/2005/8/layout/pyramid2"/>
    <dgm:cxn modelId="{52D5FF74-AD71-48C0-BB79-92A63ADCBCBD}" srcId="{8C9D1B6A-6256-4568-B963-D759672649BF}" destId="{53F77922-6D44-4214-ADF0-DEB7060826B9}" srcOrd="1" destOrd="0" parTransId="{1F7FDF32-ACF2-487E-8B93-225FF687BCE2}" sibTransId="{8466668D-6BA7-458C-9050-C3C40ABB1D15}"/>
    <dgm:cxn modelId="{264499CA-DD3F-41B4-B6E0-7068CE2A4FAE}" type="presParOf" srcId="{B6E63A80-CD70-4648-A4CD-71363D67ADB6}" destId="{BE028ADD-9079-4D81-8E8F-3A1B687D6BF8}" srcOrd="0" destOrd="0" presId="urn:microsoft.com/office/officeart/2005/8/layout/pyramid2"/>
    <dgm:cxn modelId="{C096726E-ABA6-4E59-B2A2-58D1212DFAC3}" type="presParOf" srcId="{B6E63A80-CD70-4648-A4CD-71363D67ADB6}" destId="{079744E9-E788-455E-AD5F-B249A4A8E45A}" srcOrd="1" destOrd="0" presId="urn:microsoft.com/office/officeart/2005/8/layout/pyramid2"/>
    <dgm:cxn modelId="{C9C35092-D98B-48A5-8FC6-870987ED6F3C}" type="presParOf" srcId="{079744E9-E788-455E-AD5F-B249A4A8E45A}" destId="{05E18136-3BE8-4D8A-B1D1-26F529B9ED30}" srcOrd="0" destOrd="0" presId="urn:microsoft.com/office/officeart/2005/8/layout/pyramid2"/>
    <dgm:cxn modelId="{DE6FD2B8-97B8-4973-9B36-607A70A24A05}" type="presParOf" srcId="{079744E9-E788-455E-AD5F-B249A4A8E45A}" destId="{0FB05807-929D-4C1C-9B88-0371D94B5E1B}" srcOrd="1" destOrd="0" presId="urn:microsoft.com/office/officeart/2005/8/layout/pyramid2"/>
    <dgm:cxn modelId="{D3BF5EB4-4023-4119-B311-D09416A8BE0A}" type="presParOf" srcId="{079744E9-E788-455E-AD5F-B249A4A8E45A}" destId="{8616D728-DE64-4ABD-BABB-9B3D6D254161}" srcOrd="2" destOrd="0" presId="urn:microsoft.com/office/officeart/2005/8/layout/pyramid2"/>
    <dgm:cxn modelId="{CB8698B4-7814-4654-9E7F-82800501E93A}" type="presParOf" srcId="{079744E9-E788-455E-AD5F-B249A4A8E45A}" destId="{521E7398-870C-44FE-B4B5-9C7820F7B5E8}" srcOrd="3" destOrd="0" presId="urn:microsoft.com/office/officeart/2005/8/layout/pyramid2"/>
    <dgm:cxn modelId="{8D482D01-11E7-4305-8F70-FCF584AE5FE2}" type="presParOf" srcId="{079744E9-E788-455E-AD5F-B249A4A8E45A}" destId="{518612F1-C6A2-4405-B3C6-7681EF55A51A}" srcOrd="4" destOrd="0" presId="urn:microsoft.com/office/officeart/2005/8/layout/pyramid2"/>
    <dgm:cxn modelId="{0089B91C-62C2-4E2E-BA50-96C767A2E5CE}" type="presParOf" srcId="{079744E9-E788-455E-AD5F-B249A4A8E45A}" destId="{0EB5FF4D-988A-4301-8092-3CCC2E00E6DD}" srcOrd="5" destOrd="0" presId="urn:microsoft.com/office/officeart/2005/8/layout/pyramid2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2C468A-81EC-43DD-8623-5EA43F9FFE8D}">
      <dsp:nvSpPr>
        <dsp:cNvPr id="0" name=""/>
        <dsp:cNvSpPr/>
      </dsp:nvSpPr>
      <dsp:spPr>
        <a:xfrm>
          <a:off x="295394" y="56243"/>
          <a:ext cx="6072633" cy="303631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7155" tIns="64770" rIns="97155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100" b="1" kern="1200" dirty="0" smtClean="0">
              <a:ln w="9525"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Єдиний банк даних про платників податків - юридичних осіб - </a:t>
          </a:r>
          <a:endParaRPr lang="ru-RU" sz="5100" kern="1200" dirty="0"/>
        </a:p>
      </dsp:txBody>
      <dsp:txXfrm>
        <a:off x="384325" y="145174"/>
        <a:ext cx="5894771" cy="2858454"/>
      </dsp:txXfrm>
    </dsp:sp>
    <dsp:sp modelId="{8FD1D117-8832-42A5-B7A6-9F19D4A0D575}">
      <dsp:nvSpPr>
        <dsp:cNvPr id="0" name=""/>
        <dsp:cNvSpPr/>
      </dsp:nvSpPr>
      <dsp:spPr>
        <a:xfrm>
          <a:off x="902657" y="3092560"/>
          <a:ext cx="5521323" cy="21233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3372"/>
              </a:lnTo>
              <a:lnTo>
                <a:pt x="5521323" y="2123372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E63840-0884-498E-9962-4108E301D7D5}">
      <dsp:nvSpPr>
        <dsp:cNvPr id="0" name=""/>
        <dsp:cNvSpPr/>
      </dsp:nvSpPr>
      <dsp:spPr>
        <a:xfrm>
          <a:off x="6423981" y="3686403"/>
          <a:ext cx="5838376" cy="30590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noProof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 автоматизована система збору, накопичення та обробки даних про платників податків-юридичних осіб. Формується з районних рівнів Єдиного банку даних юридичних осіб державних податкових інспекцій в районах, містах і районах у містах, а також міжрайонними та об'єднаними інспекціями і ведеться Міністерством доходів і зборів України.</a:t>
          </a:r>
          <a:endParaRPr lang="uk-UA" sz="2300" kern="1200" noProof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13578" y="3776000"/>
        <a:ext cx="5659182" cy="28798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7D883F-646B-49CF-B7E2-EC222F96FE1E}">
      <dsp:nvSpPr>
        <dsp:cNvPr id="0" name=""/>
        <dsp:cNvSpPr/>
      </dsp:nvSpPr>
      <dsp:spPr>
        <a:xfrm>
          <a:off x="0" y="468622"/>
          <a:ext cx="12041945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45FD0B-DB54-4173-90BB-72F83F92AE9B}">
      <dsp:nvSpPr>
        <dsp:cNvPr id="0" name=""/>
        <dsp:cNvSpPr/>
      </dsp:nvSpPr>
      <dsp:spPr>
        <a:xfrm>
          <a:off x="573286" y="129142"/>
          <a:ext cx="11465708" cy="6789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8610" tIns="0" rIns="31861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повне найменування юридичної особи та скорочене у разі його наявності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430" y="162286"/>
        <a:ext cx="11399420" cy="612672"/>
      </dsp:txXfrm>
    </dsp:sp>
    <dsp:sp modelId="{79C5DF8E-A9FA-422A-9280-820FA73A27DC}">
      <dsp:nvSpPr>
        <dsp:cNvPr id="0" name=""/>
        <dsp:cNvSpPr/>
      </dsp:nvSpPr>
      <dsp:spPr>
        <a:xfrm>
          <a:off x="0" y="1511902"/>
          <a:ext cx="12041945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3829747"/>
              <a:satOff val="-3426"/>
              <a:lumOff val="-8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15B6C3-C007-4887-9FBD-71A2E0D6A36E}">
      <dsp:nvSpPr>
        <dsp:cNvPr id="0" name=""/>
        <dsp:cNvSpPr/>
      </dsp:nvSpPr>
      <dsp:spPr>
        <a:xfrm>
          <a:off x="573286" y="1172422"/>
          <a:ext cx="11465708" cy="678960"/>
        </a:xfrm>
        <a:prstGeom prst="roundRect">
          <a:avLst/>
        </a:prstGeom>
        <a:solidFill>
          <a:schemeClr val="accent4">
            <a:hueOff val="3829747"/>
            <a:satOff val="-3426"/>
            <a:lumOff val="-86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8610" tIns="0" rIns="31861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ідентифікаційний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код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юридичної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особи,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податковий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номер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юридичних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осіб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430" y="1205566"/>
        <a:ext cx="11399420" cy="612672"/>
      </dsp:txXfrm>
    </dsp:sp>
    <dsp:sp modelId="{D4E4FC41-D35D-465B-A938-0EE54F10C56C}">
      <dsp:nvSpPr>
        <dsp:cNvPr id="0" name=""/>
        <dsp:cNvSpPr/>
      </dsp:nvSpPr>
      <dsp:spPr>
        <a:xfrm>
          <a:off x="0" y="2555182"/>
          <a:ext cx="12041945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7659494"/>
              <a:satOff val="-6852"/>
              <a:lumOff val="-17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740C11-97E6-4F12-89EE-FAA29EAEA3B4}">
      <dsp:nvSpPr>
        <dsp:cNvPr id="0" name=""/>
        <dsp:cNvSpPr/>
      </dsp:nvSpPr>
      <dsp:spPr>
        <a:xfrm>
          <a:off x="573286" y="2215702"/>
          <a:ext cx="11465708" cy="678960"/>
        </a:xfrm>
        <a:prstGeom prst="roundRect">
          <a:avLst/>
        </a:prstGeom>
        <a:solidFill>
          <a:schemeClr val="accent4">
            <a:hueOff val="7659494"/>
            <a:satOff val="-6852"/>
            <a:lumOff val="-172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8610" tIns="0" rIns="31861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форма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власності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організаційно-правова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форма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430" y="2248846"/>
        <a:ext cx="11399420" cy="612672"/>
      </dsp:txXfrm>
    </dsp:sp>
    <dsp:sp modelId="{C38053CA-7149-457A-8851-C9EC4685D878}">
      <dsp:nvSpPr>
        <dsp:cNvPr id="0" name=""/>
        <dsp:cNvSpPr/>
      </dsp:nvSpPr>
      <dsp:spPr>
        <a:xfrm>
          <a:off x="0" y="3598462"/>
          <a:ext cx="12041945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11489242"/>
              <a:satOff val="-10279"/>
              <a:lumOff val="-25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B77B8F-95B3-4525-BB52-206A9EDCE99C}">
      <dsp:nvSpPr>
        <dsp:cNvPr id="0" name=""/>
        <dsp:cNvSpPr/>
      </dsp:nvSpPr>
      <dsp:spPr>
        <a:xfrm>
          <a:off x="573286" y="3258982"/>
          <a:ext cx="11465708" cy="678960"/>
        </a:xfrm>
        <a:prstGeom prst="roundRect">
          <a:avLst/>
        </a:prstGeom>
        <a:solidFill>
          <a:schemeClr val="accent4">
            <a:hueOff val="11489242"/>
            <a:satOff val="-10279"/>
            <a:lumOff val="-258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8610" tIns="0" rIns="31861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місцезнаходження юридичної особи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430" y="3292126"/>
        <a:ext cx="11399420" cy="612672"/>
      </dsp:txXfrm>
    </dsp:sp>
    <dsp:sp modelId="{55F00B7B-6244-4956-BF5F-A5128B5DEE12}">
      <dsp:nvSpPr>
        <dsp:cNvPr id="0" name=""/>
        <dsp:cNvSpPr/>
      </dsp:nvSpPr>
      <dsp:spPr>
        <a:xfrm>
          <a:off x="0" y="4641742"/>
          <a:ext cx="12041945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15318989"/>
              <a:satOff val="-13705"/>
              <a:lumOff val="-345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554318-0D0C-4369-8666-5CF5BFD8286A}">
      <dsp:nvSpPr>
        <dsp:cNvPr id="0" name=""/>
        <dsp:cNvSpPr/>
      </dsp:nvSpPr>
      <dsp:spPr>
        <a:xfrm>
          <a:off x="573286" y="4302262"/>
          <a:ext cx="11465708" cy="678960"/>
        </a:xfrm>
        <a:prstGeom prst="roundRect">
          <a:avLst/>
        </a:prstGeom>
        <a:solidFill>
          <a:schemeClr val="accent4">
            <a:hueOff val="15318989"/>
            <a:satOff val="-13705"/>
            <a:lumOff val="-3451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8610" tIns="0" rIns="31861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перелік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засновників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юридичної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особи, у т. ч.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ім'я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місце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проживання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ідентифікаційний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номер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фізичної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особи -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платника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податків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якщо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засновник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фізична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особа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430" y="4335406"/>
        <a:ext cx="11399420" cy="612672"/>
      </dsp:txXfrm>
    </dsp:sp>
    <dsp:sp modelId="{3DC5EBFA-D8EF-4AB0-A763-463881351C2B}">
      <dsp:nvSpPr>
        <dsp:cNvPr id="0" name=""/>
        <dsp:cNvSpPr/>
      </dsp:nvSpPr>
      <dsp:spPr>
        <a:xfrm>
          <a:off x="0" y="5685022"/>
          <a:ext cx="12041945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19148736"/>
              <a:satOff val="-17131"/>
              <a:lumOff val="-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B9DDA8-5CBB-4D94-976D-97F2607F8A93}">
      <dsp:nvSpPr>
        <dsp:cNvPr id="0" name=""/>
        <dsp:cNvSpPr/>
      </dsp:nvSpPr>
      <dsp:spPr>
        <a:xfrm>
          <a:off x="573286" y="5345542"/>
          <a:ext cx="11465708" cy="678960"/>
        </a:xfrm>
        <a:prstGeom prst="roundRect">
          <a:avLst/>
        </a:prstGeom>
        <a:solidFill>
          <a:schemeClr val="accent4">
            <a:hueOff val="19148736"/>
            <a:satOff val="-17131"/>
            <a:lumOff val="-4314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8610" tIns="0" rIns="31861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основні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види</a:t>
          </a:r>
          <a:r>
            <a:rPr lang="ru-RU" sz="2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діяльності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430" y="5378686"/>
        <a:ext cx="11399420" cy="6126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AA16B7-6557-4C51-8499-9483E67C0D3D}">
      <dsp:nvSpPr>
        <dsp:cNvPr id="0" name=""/>
        <dsp:cNvSpPr/>
      </dsp:nvSpPr>
      <dsp:spPr>
        <a:xfrm>
          <a:off x="0" y="6073590"/>
          <a:ext cx="12084147" cy="66462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дані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про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відокремлені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підрозділи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юридичної</a:t>
          </a:r>
          <a:r>
            <a:rPr lang="ru-RU" sz="24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 особи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6073590"/>
        <a:ext cx="12084147" cy="664629"/>
      </dsp:txXfrm>
    </dsp:sp>
    <dsp:sp modelId="{7E1AE720-1956-4CA3-A912-CD8ADC05C39D}">
      <dsp:nvSpPr>
        <dsp:cNvPr id="0" name=""/>
        <dsp:cNvSpPr/>
      </dsp:nvSpPr>
      <dsp:spPr>
        <a:xfrm rot="10800000">
          <a:off x="0" y="5061359"/>
          <a:ext cx="12084147" cy="1022200"/>
        </a:xfrm>
        <a:prstGeom prst="upArrowCallout">
          <a:avLst/>
        </a:prstGeom>
        <a:solidFill>
          <a:schemeClr val="accent5">
            <a:hueOff val="-703322"/>
            <a:satOff val="2431"/>
            <a:lumOff val="1634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дані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про дату постановки на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облік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та дату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зняття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з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обліку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в органах статистики,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контролюючих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Пенсійного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фонду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України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фондів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соціального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страхування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5061359"/>
        <a:ext cx="12084147" cy="664195"/>
      </dsp:txXfrm>
    </dsp:sp>
    <dsp:sp modelId="{475BD9AB-AC4B-4733-818B-FD41023FCC27}">
      <dsp:nvSpPr>
        <dsp:cNvPr id="0" name=""/>
        <dsp:cNvSpPr/>
      </dsp:nvSpPr>
      <dsp:spPr>
        <a:xfrm rot="10800000">
          <a:off x="0" y="4049128"/>
          <a:ext cx="12084147" cy="1022200"/>
        </a:xfrm>
        <a:prstGeom prst="upArrowCallout">
          <a:avLst/>
        </a:prstGeom>
        <a:solidFill>
          <a:schemeClr val="accent5">
            <a:hueOff val="-1406643"/>
            <a:satOff val="4862"/>
            <a:lumOff val="3268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дані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про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установчі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документи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дати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та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номери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записів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про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внесення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змін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до них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4049128"/>
        <a:ext cx="12084147" cy="664195"/>
      </dsp:txXfrm>
    </dsp:sp>
    <dsp:sp modelId="{0D58723D-4143-49F8-A164-83CC13AF2401}">
      <dsp:nvSpPr>
        <dsp:cNvPr id="0" name=""/>
        <dsp:cNvSpPr/>
      </dsp:nvSpPr>
      <dsp:spPr>
        <a:xfrm rot="10800000">
          <a:off x="0" y="3036897"/>
          <a:ext cx="12084147" cy="1022200"/>
        </a:xfrm>
        <a:prstGeom prst="upArrowCallout">
          <a:avLst/>
        </a:prstGeom>
        <a:solidFill>
          <a:schemeClr val="accent5">
            <a:hueOff val="-2109965"/>
            <a:satOff val="7293"/>
            <a:lumOff val="4902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дата та номер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запису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про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проведення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державної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реєстрації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юридичної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особи,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дати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та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номери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записів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про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внесення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змін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до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нього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3036897"/>
        <a:ext cx="12084147" cy="664195"/>
      </dsp:txXfrm>
    </dsp:sp>
    <dsp:sp modelId="{50C922C2-E2BA-4DA1-B032-594C52921694}">
      <dsp:nvSpPr>
        <dsp:cNvPr id="0" name=""/>
        <dsp:cNvSpPr/>
      </dsp:nvSpPr>
      <dsp:spPr>
        <a:xfrm rot="10800000">
          <a:off x="0" y="2024666"/>
          <a:ext cx="12084147" cy="1022200"/>
        </a:xfrm>
        <a:prstGeom prst="upArrowCallout">
          <a:avLst/>
        </a:prstGeom>
        <a:solidFill>
          <a:schemeClr val="accent5">
            <a:hueOff val="-2813286"/>
            <a:satOff val="9723"/>
            <a:lumOff val="6536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дані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про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розмір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статутного фонду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2024666"/>
        <a:ext cx="12084147" cy="664195"/>
      </dsp:txXfrm>
    </dsp:sp>
    <dsp:sp modelId="{F9756386-E6A3-43F6-9D8B-1D2EDB3567E2}">
      <dsp:nvSpPr>
        <dsp:cNvPr id="0" name=""/>
        <dsp:cNvSpPr/>
      </dsp:nvSpPr>
      <dsp:spPr>
        <a:xfrm rot="10800000">
          <a:off x="0" y="1012435"/>
          <a:ext cx="12084147" cy="1022200"/>
        </a:xfrm>
        <a:prstGeom prst="upArrowCallout">
          <a:avLst/>
        </a:prstGeom>
        <a:solidFill>
          <a:schemeClr val="accent5">
            <a:hueOff val="-3516608"/>
            <a:satOff val="12154"/>
            <a:lumOff val="817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дані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про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наявність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обмежень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щодо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представництва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від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імені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юридичної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особи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1012435"/>
        <a:ext cx="12084147" cy="664195"/>
      </dsp:txXfrm>
    </dsp:sp>
    <dsp:sp modelId="{26C60893-7716-4A93-9686-FCAE7075A919}">
      <dsp:nvSpPr>
        <dsp:cNvPr id="0" name=""/>
        <dsp:cNvSpPr/>
      </dsp:nvSpPr>
      <dsp:spPr>
        <a:xfrm rot="10800000">
          <a:off x="0" y="203"/>
          <a:ext cx="12084147" cy="1022200"/>
        </a:xfrm>
        <a:prstGeom prst="upArrowCallout">
          <a:avLst/>
        </a:prstGeom>
        <a:solidFill>
          <a:schemeClr val="accent5">
            <a:hueOff val="-4219929"/>
            <a:satOff val="14585"/>
            <a:lumOff val="9804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прізвище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ім'я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та по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батькові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осіб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які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мають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право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вчиняти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юридичні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дії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від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імені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юридичної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особи без </a:t>
          </a:r>
          <a:r>
            <a:rPr lang="ru-RU" sz="24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довіреності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203"/>
        <a:ext cx="12084147" cy="66419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D032E4-9F57-42CC-9CA4-C601214240E2}">
      <dsp:nvSpPr>
        <dsp:cNvPr id="0" name=""/>
        <dsp:cNvSpPr/>
      </dsp:nvSpPr>
      <dsp:spPr>
        <a:xfrm>
          <a:off x="6931108" y="56227"/>
          <a:ext cx="5007704" cy="356798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  <a:scene3d>
            <a:camera prst="orthographicFront"/>
            <a:lightRig rig="harsh" dir="t"/>
          </a:scene3d>
          <a:sp3d extrusionH="57150" prstMaterial="matte">
            <a:bevelT w="63500" h="12700" prst="angle"/>
            <a:contourClr>
              <a:schemeClr val="bg1">
                <a:lumMod val="65000"/>
              </a:schemeClr>
            </a:contourClr>
          </a:sp3d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b="1" kern="1200" cap="none" spc="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effectLst/>
            </a:rPr>
            <a:t>Державний реєстр фізичних осіб - платників податків</a:t>
          </a:r>
          <a:endParaRPr lang="ru-RU" sz="4400" b="1" kern="1200" cap="none" spc="0" dirty="0">
            <a:ln>
              <a:solidFill>
                <a:schemeClr val="tx1"/>
              </a:solidFill>
            </a:ln>
            <a:solidFill>
              <a:srgbClr val="FF0000"/>
            </a:solidFill>
            <a:effectLst/>
          </a:endParaRPr>
        </a:p>
      </dsp:txBody>
      <dsp:txXfrm>
        <a:off x="7035611" y="160730"/>
        <a:ext cx="4798698" cy="3358983"/>
      </dsp:txXfrm>
    </dsp:sp>
    <dsp:sp modelId="{3E929675-CA2C-45BD-BFBC-4F48129A72C1}">
      <dsp:nvSpPr>
        <dsp:cNvPr id="0" name=""/>
        <dsp:cNvSpPr/>
      </dsp:nvSpPr>
      <dsp:spPr>
        <a:xfrm rot="9348312">
          <a:off x="5381767" y="2789333"/>
          <a:ext cx="1117574" cy="124191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10800000">
        <a:off x="5702313" y="2969011"/>
        <a:ext cx="782302" cy="745146"/>
      </dsp:txXfrm>
    </dsp:sp>
    <dsp:sp modelId="{BC24EC8D-F239-4C9F-B001-1A19EFE60067}">
      <dsp:nvSpPr>
        <dsp:cNvPr id="0" name=""/>
        <dsp:cNvSpPr/>
      </dsp:nvSpPr>
      <dsp:spPr>
        <a:xfrm>
          <a:off x="0" y="3170435"/>
          <a:ext cx="5007704" cy="3567989"/>
        </a:xfrm>
        <a:prstGeom prst="roundRect">
          <a:avLst>
            <a:gd name="adj" fmla="val 10000"/>
          </a:avLst>
        </a:prstGeom>
        <a:solidFill>
          <a:schemeClr val="accent5">
            <a:hueOff val="-4219929"/>
            <a:satOff val="14585"/>
            <a:lumOff val="9804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cap="none" spc="0" dirty="0" smtClean="0">
              <a:ln w="13462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це автоматизований банк даних, створений для забезпечення єдиного державного обліку фізичних осіб, які зобов'язані сплачувати податки і збори (обов'язкові платежі) до бюджетів та до державних цільових фондів у порядку і на умовах, що визначаються законодавчими актами України. </a:t>
          </a:r>
          <a:endParaRPr lang="ru-RU" sz="2400" b="1" kern="1200" cap="none" spc="0" dirty="0">
            <a:ln w="13462">
              <a:solidFill>
                <a:sysClr val="windowText" lastClr="000000"/>
              </a:solidFill>
              <a:prstDash val="solid"/>
            </a:ln>
            <a:solidFill>
              <a:sysClr val="windowText" lastClr="000000"/>
            </a:solidFill>
            <a:effectLst>
              <a:outerShdw dist="38100" dir="2700000" algn="bl" rotWithShape="0">
                <a:schemeClr val="accent5"/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4503" y="3274938"/>
        <a:ext cx="4798698" cy="335898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2B9FB1-F56E-4D64-BF45-7A9D9D1EE5AA}">
      <dsp:nvSpPr>
        <dsp:cNvPr id="0" name=""/>
        <dsp:cNvSpPr/>
      </dsp:nvSpPr>
      <dsp:spPr>
        <a:xfrm>
          <a:off x="1300476" y="3124619"/>
          <a:ext cx="1397061" cy="22808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98530" y="0"/>
              </a:lnTo>
              <a:lnTo>
                <a:pt x="698530" y="2280895"/>
              </a:lnTo>
              <a:lnTo>
                <a:pt x="1397061" y="2280895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cap="none" spc="0">
            <a:ln w="12700">
              <a:solidFill>
                <a:schemeClr val="accent3">
                  <a:lumMod val="50000"/>
                </a:schemeClr>
              </a:solidFill>
              <a:prstDash val="solid"/>
            </a:ln>
            <a:solidFill>
              <a:schemeClr val="tx1"/>
            </a:solidFill>
            <a:effectLst>
              <a:innerShdw blurRad="177800">
                <a:schemeClr val="accent3">
                  <a:lumMod val="50000"/>
                </a:schemeClr>
              </a:inn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32138" y="4198198"/>
        <a:ext cx="133737" cy="133737"/>
      </dsp:txXfrm>
    </dsp:sp>
    <dsp:sp modelId="{06B5C901-C678-48A6-81A7-33F2007EF589}">
      <dsp:nvSpPr>
        <dsp:cNvPr id="0" name=""/>
        <dsp:cNvSpPr/>
      </dsp:nvSpPr>
      <dsp:spPr>
        <a:xfrm>
          <a:off x="1300476" y="3124619"/>
          <a:ext cx="1397061" cy="3043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98530" y="0"/>
              </a:lnTo>
              <a:lnTo>
                <a:pt x="698530" y="304379"/>
              </a:lnTo>
              <a:lnTo>
                <a:pt x="1397061" y="304379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cap="none" spc="0">
            <a:ln w="12700">
              <a:solidFill>
                <a:schemeClr val="accent3">
                  <a:lumMod val="50000"/>
                </a:schemeClr>
              </a:solidFill>
              <a:prstDash val="solid"/>
            </a:ln>
            <a:solidFill>
              <a:schemeClr val="tx1"/>
            </a:solidFill>
            <a:effectLst>
              <a:innerShdw blurRad="177800">
                <a:schemeClr val="accent3">
                  <a:lumMod val="50000"/>
                </a:schemeClr>
              </a:inn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63260" y="3241063"/>
        <a:ext cx="71491" cy="71491"/>
      </dsp:txXfrm>
    </dsp:sp>
    <dsp:sp modelId="{6E85740E-BF11-415C-BE95-BDE337B003A9}">
      <dsp:nvSpPr>
        <dsp:cNvPr id="0" name=""/>
        <dsp:cNvSpPr/>
      </dsp:nvSpPr>
      <dsp:spPr>
        <a:xfrm>
          <a:off x="1300476" y="1452483"/>
          <a:ext cx="1397061" cy="1672135"/>
        </a:xfrm>
        <a:custGeom>
          <a:avLst/>
          <a:gdLst/>
          <a:ahLst/>
          <a:cxnLst/>
          <a:rect l="0" t="0" r="0" b="0"/>
          <a:pathLst>
            <a:path>
              <a:moveTo>
                <a:pt x="0" y="1672135"/>
              </a:moveTo>
              <a:lnTo>
                <a:pt x="698530" y="1672135"/>
              </a:lnTo>
              <a:lnTo>
                <a:pt x="698530" y="0"/>
              </a:lnTo>
              <a:lnTo>
                <a:pt x="1397061" y="0"/>
              </a:lnTo>
            </a:path>
          </a:pathLst>
        </a:custGeom>
        <a:noFill/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cap="none" spc="0">
            <a:ln w="12700">
              <a:solidFill>
                <a:schemeClr val="accent3">
                  <a:lumMod val="50000"/>
                </a:schemeClr>
              </a:solidFill>
              <a:prstDash val="solid"/>
            </a:ln>
            <a:solidFill>
              <a:schemeClr val="tx1"/>
            </a:solidFill>
            <a:effectLst>
              <a:innerShdw blurRad="177800">
                <a:schemeClr val="accent3">
                  <a:lumMod val="50000"/>
                </a:schemeClr>
              </a:inn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44533" y="2234078"/>
        <a:ext cx="108947" cy="108947"/>
      </dsp:txXfrm>
    </dsp:sp>
    <dsp:sp modelId="{AC546FF7-7C8D-4EEE-9675-548A87A3DA12}">
      <dsp:nvSpPr>
        <dsp:cNvPr id="0" name=""/>
        <dsp:cNvSpPr/>
      </dsp:nvSpPr>
      <dsp:spPr>
        <a:xfrm rot="16200000">
          <a:off x="-2103177" y="2474381"/>
          <a:ext cx="5506831" cy="1300476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cap="none" spc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До Державного реєстру вноситься інформація про осіб, які є:</a:t>
          </a:r>
          <a:endParaRPr lang="ru-RU" sz="3200" b="1" kern="1200" cap="none" spc="0" dirty="0">
            <a:ln w="12700">
              <a:solidFill>
                <a:schemeClr val="accent3">
                  <a:lumMod val="50000"/>
                </a:schemeClr>
              </a:solidFill>
              <a:prstDash val="solid"/>
            </a:ln>
            <a:solidFill>
              <a:schemeClr val="tx1"/>
            </a:solidFill>
            <a:effectLst>
              <a:innerShdw blurRad="177800">
                <a:schemeClr val="accent3">
                  <a:lumMod val="50000"/>
                </a:schemeClr>
              </a:inn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2103177" y="2474381"/>
        <a:ext cx="5506831" cy="1300476"/>
      </dsp:txXfrm>
    </dsp:sp>
    <dsp:sp modelId="{51EF3277-C6EF-491E-A8C6-2F3A209726F2}">
      <dsp:nvSpPr>
        <dsp:cNvPr id="0" name=""/>
        <dsp:cNvSpPr/>
      </dsp:nvSpPr>
      <dsp:spPr>
        <a:xfrm>
          <a:off x="2697537" y="626785"/>
          <a:ext cx="8950513" cy="165139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cap="none" spc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громадянами України</a:t>
          </a:r>
          <a:endParaRPr lang="ru-RU" sz="2400" b="1" kern="1200" cap="none" spc="0" dirty="0">
            <a:ln w="12700">
              <a:solidFill>
                <a:schemeClr val="accent3">
                  <a:lumMod val="50000"/>
                </a:schemeClr>
              </a:solidFill>
              <a:prstDash val="solid"/>
            </a:ln>
            <a:solidFill>
              <a:schemeClr val="tx1"/>
            </a:solidFill>
            <a:effectLst>
              <a:innerShdw blurRad="177800">
                <a:schemeClr val="accent3">
                  <a:lumMod val="50000"/>
                </a:schemeClr>
              </a:inn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97537" y="626785"/>
        <a:ext cx="8950513" cy="1651396"/>
      </dsp:txXfrm>
    </dsp:sp>
    <dsp:sp modelId="{D51EAFF4-1C1D-4D1F-B5DE-CFEB8965F69E}">
      <dsp:nvSpPr>
        <dsp:cNvPr id="0" name=""/>
        <dsp:cNvSpPr/>
      </dsp:nvSpPr>
      <dsp:spPr>
        <a:xfrm>
          <a:off x="2697537" y="2603301"/>
          <a:ext cx="8950513" cy="165139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cap="none" spc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іноземцями та особами без громадянства, які постійно проживають в Україні</a:t>
          </a:r>
          <a:endParaRPr lang="ru-RU" sz="2400" b="1" kern="1200" cap="none" spc="0" dirty="0">
            <a:ln w="12700">
              <a:solidFill>
                <a:schemeClr val="accent3">
                  <a:lumMod val="50000"/>
                </a:schemeClr>
              </a:solidFill>
              <a:prstDash val="solid"/>
            </a:ln>
            <a:solidFill>
              <a:schemeClr val="tx1"/>
            </a:solidFill>
            <a:effectLst>
              <a:innerShdw blurRad="177800">
                <a:schemeClr val="accent3">
                  <a:lumMod val="50000"/>
                </a:schemeClr>
              </a:inn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97537" y="2603301"/>
        <a:ext cx="8950513" cy="1651396"/>
      </dsp:txXfrm>
    </dsp:sp>
    <dsp:sp modelId="{7C97C82B-CD06-4E9A-A16B-D23F42E6AB16}">
      <dsp:nvSpPr>
        <dsp:cNvPr id="0" name=""/>
        <dsp:cNvSpPr/>
      </dsp:nvSpPr>
      <dsp:spPr>
        <a:xfrm>
          <a:off x="2697537" y="4579816"/>
          <a:ext cx="8950513" cy="1651396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cap="none" spc="0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іноземцями та особами без громадянства, які не мають постійного місця проживання в Україні, але відповідно до законодавства зобов'язані сплачувати податки в Україні або є засновниками юридичних осіб, створених на території України </a:t>
          </a:r>
          <a:endParaRPr lang="ru-RU" sz="2400" b="1" kern="1200" cap="none" spc="0" dirty="0">
            <a:ln w="12700">
              <a:solidFill>
                <a:schemeClr val="accent3">
                  <a:lumMod val="50000"/>
                </a:schemeClr>
              </a:solidFill>
              <a:prstDash val="solid"/>
            </a:ln>
            <a:solidFill>
              <a:schemeClr val="tx1"/>
            </a:solidFill>
            <a:effectLst>
              <a:innerShdw blurRad="177800">
                <a:schemeClr val="accent3">
                  <a:lumMod val="50000"/>
                </a:schemeClr>
              </a:inn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97537" y="4579816"/>
        <a:ext cx="8950513" cy="165139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6E98B0-BA47-4498-88CA-1D14DBA7D404}">
      <dsp:nvSpPr>
        <dsp:cNvPr id="0" name=""/>
        <dsp:cNvSpPr/>
      </dsp:nvSpPr>
      <dsp:spPr>
        <a:xfrm>
          <a:off x="0" y="0"/>
          <a:ext cx="12070079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414F5E-9D85-432D-B367-764A54DBB575}">
      <dsp:nvSpPr>
        <dsp:cNvPr id="0" name=""/>
        <dsp:cNvSpPr/>
      </dsp:nvSpPr>
      <dsp:spPr>
        <a:xfrm>
          <a:off x="0" y="0"/>
          <a:ext cx="2414016" cy="66962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t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b="1" kern="1200" cap="none" spc="0" dirty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До Державного реєстру включається така інформація:</a:t>
          </a:r>
          <a:endParaRPr lang="ru-RU" sz="3100" b="1" kern="1200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0" y="0"/>
        <a:ext cx="2414016" cy="6696222"/>
      </dsp:txXfrm>
    </dsp:sp>
    <dsp:sp modelId="{7EE18EB8-A43C-43F8-A6B4-4ED7A674208E}">
      <dsp:nvSpPr>
        <dsp:cNvPr id="0" name=""/>
        <dsp:cNvSpPr/>
      </dsp:nvSpPr>
      <dsp:spPr>
        <a:xfrm>
          <a:off x="2595067" y="104628"/>
          <a:ext cx="9475012" cy="2092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cap="none" spc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реєстраційні дані фізичних осіб з облікових карток (повідомлень, заяв) </a:t>
          </a:r>
          <a:endParaRPr lang="ru-RU" sz="3200" b="1" kern="1200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2595067" y="104628"/>
        <a:ext cx="9475012" cy="2092569"/>
      </dsp:txXfrm>
    </dsp:sp>
    <dsp:sp modelId="{9BAF7012-4194-4F3B-95CE-B9ABE0C0BEFC}">
      <dsp:nvSpPr>
        <dsp:cNvPr id="0" name=""/>
        <dsp:cNvSpPr/>
      </dsp:nvSpPr>
      <dsp:spPr>
        <a:xfrm>
          <a:off x="2414016" y="2197197"/>
          <a:ext cx="9656064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thickThin" algn="ctr">
          <a:solidFill>
            <a:srgbClr val="FF0000">
              <a:alpha val="98000"/>
            </a:srgbClr>
          </a:solidFill>
          <a:prstDash val="dashDot"/>
          <a:bevel/>
          <a:headEnd type="oval"/>
          <a:tailEnd type="oval" w="sm" len="sm"/>
        </a:ln>
        <a:effectLst/>
        <a:scene3d>
          <a:camera prst="orthographicFront"/>
          <a:lightRig rig="chilly" dir="t"/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414D1F-984C-492F-BDD2-2AF19DAF501D}">
      <dsp:nvSpPr>
        <dsp:cNvPr id="0" name=""/>
        <dsp:cNvSpPr/>
      </dsp:nvSpPr>
      <dsp:spPr>
        <a:xfrm>
          <a:off x="2595067" y="2301826"/>
          <a:ext cx="9475012" cy="2092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cap="none" spc="0" dirty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дані про фізичних осіб </a:t>
          </a:r>
          <a:endParaRPr lang="ru-RU" sz="3200" b="1" kern="1200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2595067" y="2301826"/>
        <a:ext cx="9475012" cy="2092569"/>
      </dsp:txXfrm>
    </dsp:sp>
    <dsp:sp modelId="{0C5F17E9-1A44-4D27-808F-B942857D0179}">
      <dsp:nvSpPr>
        <dsp:cNvPr id="0" name=""/>
        <dsp:cNvSpPr/>
      </dsp:nvSpPr>
      <dsp:spPr>
        <a:xfrm>
          <a:off x="2414016" y="4394395"/>
          <a:ext cx="9656064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thickThin" algn="ctr">
          <a:solidFill>
            <a:srgbClr val="FF0000">
              <a:alpha val="98000"/>
            </a:srgbClr>
          </a:solidFill>
          <a:prstDash val="dashDot"/>
          <a:bevel/>
          <a:headEnd type="oval"/>
          <a:tailEnd type="oval" w="sm" len="sm"/>
        </a:ln>
        <a:effectLst/>
        <a:scene3d>
          <a:camera prst="orthographicFront"/>
          <a:lightRig rig="chilly" dir="t"/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3D685B-6B7A-4BB5-B396-FF3FF65CEB25}">
      <dsp:nvSpPr>
        <dsp:cNvPr id="0" name=""/>
        <dsp:cNvSpPr/>
      </dsp:nvSpPr>
      <dsp:spPr>
        <a:xfrm>
          <a:off x="2595067" y="4499024"/>
          <a:ext cx="9475012" cy="2092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cap="none" spc="0" dirty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відомості про державну реєстрацію, реєстрацію та взяття на облік фізичних осіб - підприємців і осіб, які провадять незалежну професійну діяльність</a:t>
          </a:r>
          <a:endParaRPr lang="ru-RU" sz="3200" b="1" kern="1200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2595067" y="4499024"/>
        <a:ext cx="9475012" cy="2092569"/>
      </dsp:txXfrm>
    </dsp:sp>
    <dsp:sp modelId="{6DBD0777-DBB7-45D2-B81D-FE9BB6B17722}">
      <dsp:nvSpPr>
        <dsp:cNvPr id="0" name=""/>
        <dsp:cNvSpPr/>
      </dsp:nvSpPr>
      <dsp:spPr>
        <a:xfrm>
          <a:off x="2414016" y="6591593"/>
          <a:ext cx="9656064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thickThin" algn="ctr">
          <a:solidFill>
            <a:srgbClr val="FF0000">
              <a:alpha val="98000"/>
            </a:srgbClr>
          </a:solidFill>
          <a:prstDash val="dashDot"/>
          <a:bevel/>
          <a:headEnd type="oval"/>
          <a:tailEnd type="oval" w="sm" len="sm"/>
        </a:ln>
        <a:effectLst/>
        <a:scene3d>
          <a:camera prst="orthographicFront"/>
          <a:lightRig rig="chilly" dir="t"/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4CEC7E-26D5-4C98-8762-CF180A214E2E}">
      <dsp:nvSpPr>
        <dsp:cNvPr id="0" name=""/>
        <dsp:cNvSpPr/>
      </dsp:nvSpPr>
      <dsp:spPr>
        <a:xfrm>
          <a:off x="4611836" y="3820691"/>
          <a:ext cx="2832338" cy="283233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0" kern="1200" cap="none" spc="0" baseline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До облікової картки фізичної особи - платника податків та повідомлення вноситься така інформація: </a:t>
          </a:r>
          <a:endParaRPr lang="ru-RU" sz="22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026622" y="4235477"/>
        <a:ext cx="2002766" cy="2002766"/>
      </dsp:txXfrm>
    </dsp:sp>
    <dsp:sp modelId="{BBCC9577-BE7F-427D-8103-E3DB360DED80}">
      <dsp:nvSpPr>
        <dsp:cNvPr id="0" name=""/>
        <dsp:cNvSpPr/>
      </dsp:nvSpPr>
      <dsp:spPr>
        <a:xfrm rot="10800000">
          <a:off x="1868422" y="4833252"/>
          <a:ext cx="2592525" cy="80721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4B305D-AD79-469C-92AE-13C7D6B83BD9}">
      <dsp:nvSpPr>
        <dsp:cNvPr id="0" name=""/>
        <dsp:cNvSpPr/>
      </dsp:nvSpPr>
      <dsp:spPr>
        <a:xfrm>
          <a:off x="523062" y="4160571"/>
          <a:ext cx="2690721" cy="2152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прізвище</a:t>
          </a:r>
          <a:r>
            <a:rPr lang="ru-RU" sz="2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22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ім'я</a:t>
          </a:r>
          <a:r>
            <a:rPr lang="ru-RU" sz="2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, по </a:t>
          </a:r>
          <a:r>
            <a:rPr lang="ru-RU" sz="22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батькові</a:t>
          </a:r>
          <a:endParaRPr lang="ru-RU" sz="22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6109" y="4223618"/>
        <a:ext cx="2564627" cy="2026483"/>
      </dsp:txXfrm>
    </dsp:sp>
    <dsp:sp modelId="{B8F38084-E397-46E2-A04D-E6A7455E230B}">
      <dsp:nvSpPr>
        <dsp:cNvPr id="0" name=""/>
        <dsp:cNvSpPr/>
      </dsp:nvSpPr>
      <dsp:spPr>
        <a:xfrm rot="13500000">
          <a:off x="2707070" y="2808579"/>
          <a:ext cx="2592525" cy="80721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4787184"/>
                <a:satOff val="-4283"/>
                <a:lumOff val="-1078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4787184"/>
                <a:satOff val="-4283"/>
                <a:lumOff val="-1078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4787184"/>
                <a:satOff val="-4283"/>
                <a:lumOff val="-1078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F5D2D1-2AE0-4697-B3B2-E37CAEFC9D01}">
      <dsp:nvSpPr>
        <dsp:cNvPr id="0" name=""/>
        <dsp:cNvSpPr/>
      </dsp:nvSpPr>
      <dsp:spPr>
        <a:xfrm>
          <a:off x="1741375" y="1219302"/>
          <a:ext cx="2690721" cy="2152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4787184"/>
                <a:satOff val="-4283"/>
                <a:lumOff val="-1078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4787184"/>
                <a:satOff val="-4283"/>
                <a:lumOff val="-1078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4787184"/>
                <a:satOff val="-4283"/>
                <a:lumOff val="-1078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дата </a:t>
          </a:r>
          <a:r>
            <a:rPr lang="ru-RU" sz="22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народження</a:t>
          </a:r>
          <a:endParaRPr lang="ru-RU" sz="22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04422" y="1282349"/>
        <a:ext cx="2564627" cy="2026483"/>
      </dsp:txXfrm>
    </dsp:sp>
    <dsp:sp modelId="{005B1CC6-2CB4-4486-8D53-862FD2AC2A1F}">
      <dsp:nvSpPr>
        <dsp:cNvPr id="0" name=""/>
        <dsp:cNvSpPr/>
      </dsp:nvSpPr>
      <dsp:spPr>
        <a:xfrm rot="16200000">
          <a:off x="4731743" y="1969932"/>
          <a:ext cx="2592525" cy="80721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9574368"/>
                <a:satOff val="-8565"/>
                <a:lumOff val="-215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9574368"/>
                <a:satOff val="-8565"/>
                <a:lumOff val="-215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9574368"/>
                <a:satOff val="-8565"/>
                <a:lumOff val="-215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6AFEB34-1DA1-4FF0-88A3-D80EB6B3FD24}">
      <dsp:nvSpPr>
        <dsp:cNvPr id="0" name=""/>
        <dsp:cNvSpPr/>
      </dsp:nvSpPr>
      <dsp:spPr>
        <a:xfrm>
          <a:off x="4682645" y="988"/>
          <a:ext cx="2690721" cy="2152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9574368"/>
                <a:satOff val="-8565"/>
                <a:lumOff val="-2157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9574368"/>
                <a:satOff val="-8565"/>
                <a:lumOff val="-2157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9574368"/>
                <a:satOff val="-8565"/>
                <a:lumOff val="-2157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місце</a:t>
          </a:r>
          <a:r>
            <a:rPr lang="ru-RU" sz="2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2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народження</a:t>
          </a:r>
          <a:r>
            <a:rPr lang="ru-RU" sz="2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ru-RU" sz="22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країна</a:t>
          </a:r>
          <a:r>
            <a:rPr lang="ru-RU" sz="2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, область, район, населений пункт)</a:t>
          </a:r>
          <a:endParaRPr lang="ru-RU" sz="22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45692" y="64035"/>
        <a:ext cx="2564627" cy="2026483"/>
      </dsp:txXfrm>
    </dsp:sp>
    <dsp:sp modelId="{13221B0F-4FEE-41CF-A55F-3FFB7C6D5001}">
      <dsp:nvSpPr>
        <dsp:cNvPr id="0" name=""/>
        <dsp:cNvSpPr/>
      </dsp:nvSpPr>
      <dsp:spPr>
        <a:xfrm rot="18900000">
          <a:off x="6756416" y="2808579"/>
          <a:ext cx="2592525" cy="80721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4361552"/>
                <a:satOff val="-12848"/>
                <a:lumOff val="-3235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14361552"/>
                <a:satOff val="-12848"/>
                <a:lumOff val="-3235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14361552"/>
                <a:satOff val="-12848"/>
                <a:lumOff val="-3235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AE28A43-A713-4615-A5D3-7159C9A66069}">
      <dsp:nvSpPr>
        <dsp:cNvPr id="0" name=""/>
        <dsp:cNvSpPr/>
      </dsp:nvSpPr>
      <dsp:spPr>
        <a:xfrm>
          <a:off x="7623914" y="1219302"/>
          <a:ext cx="2690721" cy="2152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4361552"/>
                <a:satOff val="-12848"/>
                <a:lumOff val="-3235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14361552"/>
                <a:satOff val="-12848"/>
                <a:lumOff val="-3235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14361552"/>
                <a:satOff val="-12848"/>
                <a:lumOff val="-3235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місце</a:t>
          </a:r>
          <a:r>
            <a:rPr lang="ru-RU" sz="2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2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проживання</a:t>
          </a:r>
          <a:r>
            <a:rPr lang="ru-RU" sz="2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, а для </a:t>
          </a:r>
          <a:r>
            <a:rPr lang="ru-RU" sz="22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іноземних</a:t>
          </a:r>
          <a:r>
            <a:rPr lang="ru-RU" sz="2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2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громадян</a:t>
          </a:r>
          <a:r>
            <a:rPr lang="ru-RU" sz="2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- </a:t>
          </a:r>
          <a:r>
            <a:rPr lang="ru-RU" sz="22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також</a:t>
          </a:r>
          <a:r>
            <a:rPr lang="ru-RU" sz="22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2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громадянство</a:t>
          </a:r>
          <a:endParaRPr lang="ru-RU" sz="22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686961" y="1282349"/>
        <a:ext cx="2564627" cy="2026483"/>
      </dsp:txXfrm>
    </dsp:sp>
    <dsp:sp modelId="{95863426-2B8D-48F1-BCAC-06472E1AB4EF}">
      <dsp:nvSpPr>
        <dsp:cNvPr id="0" name=""/>
        <dsp:cNvSpPr/>
      </dsp:nvSpPr>
      <dsp:spPr>
        <a:xfrm>
          <a:off x="7595063" y="4833252"/>
          <a:ext cx="2592525" cy="80721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19148736"/>
                <a:satOff val="-17131"/>
                <a:lumOff val="-431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19148736"/>
                <a:satOff val="-17131"/>
                <a:lumOff val="-431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19148736"/>
                <a:satOff val="-17131"/>
                <a:lumOff val="-431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A10245C-9FA6-4106-B721-7579EAD379B3}">
      <dsp:nvSpPr>
        <dsp:cNvPr id="0" name=""/>
        <dsp:cNvSpPr/>
      </dsp:nvSpPr>
      <dsp:spPr>
        <a:xfrm>
          <a:off x="8842228" y="4160571"/>
          <a:ext cx="2690721" cy="215257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9148736"/>
                <a:satOff val="-17131"/>
                <a:lumOff val="-431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19148736"/>
                <a:satOff val="-17131"/>
                <a:lumOff val="-431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19148736"/>
                <a:satOff val="-17131"/>
                <a:lumOff val="-431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реквізити</a:t>
          </a:r>
          <a:r>
            <a:rPr lang="ru-RU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документа, </a:t>
          </a:r>
          <a:r>
            <a:rPr lang="ru-RU" sz="20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що</a:t>
          </a:r>
          <a:r>
            <a:rPr lang="ru-RU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посвідчує</a:t>
          </a:r>
          <a:r>
            <a:rPr lang="ru-RU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особу (</a:t>
          </a:r>
          <a:r>
            <a:rPr lang="ru-RU" sz="20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назва</a:t>
          </a:r>
          <a:r>
            <a:rPr lang="ru-RU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документа, </a:t>
          </a:r>
          <a:r>
            <a:rPr lang="ru-RU" sz="20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серія</a:t>
          </a:r>
          <a:r>
            <a:rPr lang="ru-RU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, номер, дата </a:t>
          </a:r>
          <a:r>
            <a:rPr lang="ru-RU" sz="20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видачі</a:t>
          </a:r>
          <a:r>
            <a:rPr lang="ru-RU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та </a:t>
          </a:r>
          <a:r>
            <a:rPr lang="ru-RU" sz="20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уповноважений</a:t>
          </a:r>
          <a:r>
            <a:rPr lang="ru-RU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суб'єкт</a:t>
          </a:r>
          <a:r>
            <a:rPr lang="ru-RU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20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що</a:t>
          </a:r>
          <a:r>
            <a:rPr lang="ru-RU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0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видав</a:t>
          </a:r>
          <a:r>
            <a:rPr lang="ru-RU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документ)</a:t>
          </a:r>
          <a:endParaRPr lang="ru-RU" sz="20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905275" y="4223618"/>
        <a:ext cx="2564627" cy="202648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2B5618-CA03-46F1-B228-F8F27DDF6E4B}">
      <dsp:nvSpPr>
        <dsp:cNvPr id="0" name=""/>
        <dsp:cNvSpPr/>
      </dsp:nvSpPr>
      <dsp:spPr>
        <a:xfrm>
          <a:off x="11887" y="0"/>
          <a:ext cx="12180111" cy="6703256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none" spc="0" dirty="0" smtClean="0">
              <a:ln w="6600">
                <a:solidFill>
                  <a:srgbClr val="FF0000"/>
                </a:solidFill>
                <a:prstDash val="solid"/>
              </a:ln>
              <a:solidFill>
                <a:schemeClr val="tx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До Державного реєстру вносяться такі відомості про державну реєстрацію, реєстрацію та взяття на облік фізичних осіб - підприємців і осіб, які провадять незалежну професійну діяльність: </a:t>
          </a:r>
          <a:endParaRPr lang="ru-RU" sz="2800" b="1" kern="1200" cap="none" spc="0" dirty="0">
            <a:ln w="6600">
              <a:solidFill>
                <a:srgbClr val="FF0000"/>
              </a:solidFill>
              <a:prstDash val="solid"/>
            </a:ln>
            <a:solidFill>
              <a:schemeClr val="tx1"/>
            </a:solidFill>
            <a:effectLst>
              <a:outerShdw dist="38100" dir="2700000" algn="tl" rotWithShape="0">
                <a:schemeClr val="accent2"/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887" y="0"/>
        <a:ext cx="12180111" cy="2010976"/>
      </dsp:txXfrm>
    </dsp:sp>
    <dsp:sp modelId="{3B4096C3-DF14-4C96-834C-D2D5FE1C936D}">
      <dsp:nvSpPr>
        <dsp:cNvPr id="0" name=""/>
        <dsp:cNvSpPr/>
      </dsp:nvSpPr>
      <dsp:spPr>
        <a:xfrm>
          <a:off x="254247" y="2011304"/>
          <a:ext cx="11683503" cy="6435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дати, номери записів, </a:t>
          </a:r>
          <a:r>
            <a:rPr lang="uk-UA" sz="2000" b="0" kern="1200" cap="none" spc="0" dirty="0" err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свідоцтв</a:t>
          </a:r>
          <a:r>
            <a:rPr lang="uk-UA" sz="2000" b="0" kern="12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 та інших документів, а також підстави державної реєстрації, реєстрації та взяття на облік, припинення підприємницької чи незалежної професійної діяльності</a:t>
          </a:r>
          <a:endParaRPr lang="uk-UA" sz="20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3096" y="2030153"/>
        <a:ext cx="11645805" cy="605870"/>
      </dsp:txXfrm>
    </dsp:sp>
    <dsp:sp modelId="{9015398E-52EE-4990-8DF8-A93F25FEB2BB}">
      <dsp:nvSpPr>
        <dsp:cNvPr id="0" name=""/>
        <dsp:cNvSpPr/>
      </dsp:nvSpPr>
      <dsp:spPr>
        <a:xfrm>
          <a:off x="254247" y="2753882"/>
          <a:ext cx="11683503" cy="6435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3829747"/>
                <a:satOff val="-3426"/>
                <a:lumOff val="-863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3829747"/>
                <a:satOff val="-3426"/>
                <a:lumOff val="-863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3829747"/>
                <a:satOff val="-3426"/>
                <a:lumOff val="-863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cap="none" spc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інформацію про державну реєстрацію, реєстрацію та взяття на облік змін у даних про особу, заміну чи продовження дії довідок про взяття на облік</a:t>
          </a:r>
          <a:endParaRPr lang="ru-RU" sz="20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3096" y="2772731"/>
        <a:ext cx="11645805" cy="605870"/>
      </dsp:txXfrm>
    </dsp:sp>
    <dsp:sp modelId="{8C6FF5C6-E4A4-44A1-87E1-58374156089F}">
      <dsp:nvSpPr>
        <dsp:cNvPr id="0" name=""/>
        <dsp:cNvSpPr/>
      </dsp:nvSpPr>
      <dsp:spPr>
        <a:xfrm>
          <a:off x="254247" y="3496461"/>
          <a:ext cx="11683503" cy="6435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7659494"/>
                <a:satOff val="-6852"/>
                <a:lumOff val="-1726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7659494"/>
                <a:satOff val="-6852"/>
                <a:lumOff val="-1726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7659494"/>
                <a:satOff val="-6852"/>
                <a:lumOff val="-1726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cap="none" spc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місце провадження діяльності, телефони та іншу додаткову інформацію для зв'язку з фізичною особою - підприємцем чи особою, яка здійснює незалежну професійну діяльність</a:t>
          </a:r>
          <a:endParaRPr lang="uk-UA" sz="20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3096" y="3515310"/>
        <a:ext cx="11645805" cy="605870"/>
      </dsp:txXfrm>
    </dsp:sp>
    <dsp:sp modelId="{52254922-4EF7-4307-A050-87996BE1D78E}">
      <dsp:nvSpPr>
        <dsp:cNvPr id="0" name=""/>
        <dsp:cNvSpPr/>
      </dsp:nvSpPr>
      <dsp:spPr>
        <a:xfrm>
          <a:off x="254247" y="4239040"/>
          <a:ext cx="11683503" cy="6435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1489242"/>
                <a:satOff val="-10279"/>
                <a:lumOff val="-2588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11489242"/>
                <a:satOff val="-10279"/>
                <a:lumOff val="-2588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11489242"/>
                <a:satOff val="-10279"/>
                <a:lumOff val="-2588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0" kern="1200" cap="none" spc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види діяльності</a:t>
          </a:r>
          <a:endParaRPr lang="uk-UA" sz="20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3096" y="4257889"/>
        <a:ext cx="11645805" cy="605870"/>
      </dsp:txXfrm>
    </dsp:sp>
    <dsp:sp modelId="{69694287-F4B1-4462-BB4A-EE1ACF94539E}">
      <dsp:nvSpPr>
        <dsp:cNvPr id="0" name=""/>
        <dsp:cNvSpPr/>
      </dsp:nvSpPr>
      <dsp:spPr>
        <a:xfrm>
          <a:off x="254247" y="4981618"/>
          <a:ext cx="11683503" cy="6435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5318989"/>
                <a:satOff val="-13705"/>
                <a:lumOff val="-3451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15318989"/>
                <a:satOff val="-13705"/>
                <a:lumOff val="-3451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15318989"/>
                <a:satOff val="-13705"/>
                <a:lumOff val="-3451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cap="none" spc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громадянство та номер, що використовується під час оподаткування в країні громадянства, - для іноземців</a:t>
          </a:r>
          <a:endParaRPr lang="ru-RU" sz="20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3096" y="5000467"/>
        <a:ext cx="11645805" cy="605870"/>
      </dsp:txXfrm>
    </dsp:sp>
    <dsp:sp modelId="{45AC86A2-F178-4272-A614-570FD3C52DAC}">
      <dsp:nvSpPr>
        <dsp:cNvPr id="0" name=""/>
        <dsp:cNvSpPr/>
      </dsp:nvSpPr>
      <dsp:spPr>
        <a:xfrm>
          <a:off x="254247" y="5724197"/>
          <a:ext cx="11683503" cy="6435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19148736"/>
                <a:satOff val="-17131"/>
                <a:lumOff val="-4314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4">
                <a:hueOff val="19148736"/>
                <a:satOff val="-17131"/>
                <a:lumOff val="-4314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4">
                <a:hueOff val="19148736"/>
                <a:satOff val="-17131"/>
                <a:lumOff val="-4314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algn="ctr" rotWithShape="0">
            <a:srgbClr val="000000">
              <a:alpha val="69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1200000"/>
          </a:lightRig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cap="none" spc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системи оподаткування із зазначенням періодів її дії </a:t>
          </a:r>
          <a:endParaRPr lang="ru-RU" sz="2000" b="0" kern="1200" cap="none" spc="0" dirty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3096" y="5743046"/>
        <a:ext cx="11645805" cy="6058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838FF-B90C-41F3-93AA-E8654ABAAD3D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57306-B4FE-4ADC-8572-B35AE51F3B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57306-B4FE-4ADC-8572-B35AE51F3BC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9F831-9BA1-4D39-9A22-12C87B83C8C6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931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8C4E-3D54-41D7-BE69-B38F92A3F250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5237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78540-F4FB-422D-813D-A3BDC55FA45B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9480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A459F-4F2E-48A5-9495-8730F117554E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5184473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4BAA3-81FB-484B-ADB7-68998183A61E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5041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76E81-8D10-4A2E-95CF-C45EBF78D8EA}" type="datetime1">
              <a:rPr lang="ru-RU" smtClean="0"/>
              <a:t>23.02.2014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19559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3EB68-2E0E-41EE-BE14-7FCD404B28EF}" type="datetime1">
              <a:rPr lang="ru-RU" smtClean="0"/>
              <a:t>23.02.2014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5884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AB627-879B-41AB-834C-700D51384E5D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73731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5DEE5-92A6-454C-9BAF-F892E98BAFED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7333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5960-9A3C-40F5-8DFD-7A98AAA4EFCB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6247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7F47C-974D-4320-8A3B-2B13F2D4E4DD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3592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6887-4C2E-4312-8F77-6D74C2302A6C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3682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17252-867B-45C1-A270-1397B30E7408}" type="datetime1">
              <a:rPr lang="ru-RU" smtClean="0"/>
              <a:t>23.02.2014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1718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D5D06-9804-48F7-A3F8-E58DE175D221}" type="datetime1">
              <a:rPr lang="ru-RU" smtClean="0"/>
              <a:t>23.02.2014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0331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0D625-AE44-49B7-97BF-2FF000DBD977}" type="datetime1">
              <a:rPr lang="ru-RU" smtClean="0"/>
              <a:t>23.02.2014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4196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6E67-DCEF-4A1F-A207-CFA943BBB53C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9013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24CB0-5A13-450D-9667-4ED131F3C755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7559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C65266B-5BA6-4C46-A21B-A2BEDDEFCA2A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B483FC50-9186-43E7-8EB3-F8BAA3A7C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2722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  <p:sldLayoutId id="2147484006" r:id="rId12"/>
    <p:sldLayoutId id="2147484007" r:id="rId13"/>
    <p:sldLayoutId id="2147484008" r:id="rId14"/>
    <p:sldLayoutId id="2147484009" r:id="rId15"/>
    <p:sldLayoutId id="2147484010" r:id="rId16"/>
    <p:sldLayoutId id="2147484011" r:id="rId1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133812"/>
            <a:ext cx="11679044" cy="2735545"/>
          </a:xfrm>
        </p:spPr>
        <p:txBody>
          <a:bodyPr>
            <a:noAutofit/>
          </a:bodyPr>
          <a:lstStyle/>
          <a:p>
            <a:r>
              <a:rPr lang="uk-UA" sz="80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Ріст, </a:t>
            </a:r>
            <a:r>
              <a:rPr lang="en-US" sz="80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80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8000" b="1" cap="none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вага і фізична форма</a:t>
            </a:r>
            <a:endParaRPr lang="ru-RU" sz="8000" b="1" cap="none" dirty="0">
              <a:ln w="22225">
                <a:solidFill>
                  <a:schemeClr val="accent2"/>
                </a:solidFill>
                <a:prstDash val="solid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111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32" y="2837795"/>
            <a:ext cx="2543175" cy="2543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1111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077092" y="4527395"/>
            <a:ext cx="2765501" cy="2005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408626" y="2654009"/>
            <a:ext cx="780585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Барилко  Тамара  Петрівна, 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основ здоров'я 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  загальноосвітньої  школи  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І-ІІІ ступенів  №1  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 районної ради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Черкаської  області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1767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udmo_zdorovi_displa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929" y="509104"/>
            <a:ext cx="11088524" cy="59987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TextBox 7"/>
          <p:cNvSpPr txBox="1"/>
          <p:nvPr/>
        </p:nvSpPr>
        <p:spPr>
          <a:xfrm>
            <a:off x="5379237" y="6486658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571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713679"/>
            <a:ext cx="11165305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800" b="1" u="sng" dirty="0" smtClean="0">
                <a:latin typeface="Times New Roman" pitchFamily="18" charset="0"/>
                <a:cs typeface="Times New Roman" pitchFamily="18" charset="0"/>
              </a:rPr>
              <a:t>Література: </a:t>
            </a:r>
            <a:endParaRPr lang="ru-RU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Воронцова Т.В. Основи здоров’я: 7 кл.: Посібник для вчителя. –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Алатон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2007. – 192 с.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2. Воронцова Т.В., Пономаренко В.С. Основи здоров’я: 7 клас.: Підручник для загальноосвітніх навчальних закладів. – К.: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Алатон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2007. - 208 с.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3. Поліщук Н.М. Основи здоров’я: 6 кл.: Підручник для загальноосвітніх навчальних закладів. – К.: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2007. – 224 с.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u="sng" dirty="0" smtClean="0">
              <a:latin typeface="Monotype Corsiva" pitchFamily="66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587083" y="223027"/>
            <a:ext cx="677300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Monotype Corsiva" pitchFamily="66" charset="0"/>
              </a:rPr>
              <a:t>СПИСОК ВИКОРИСТАНИХ ДЖЕРЕЛ:</a:t>
            </a:r>
            <a:endParaRPr lang="ru-RU" sz="3200" b="1" dirty="0" smtClean="0">
              <a:latin typeface="Monotype Corsiva" pitchFamily="66" charset="0"/>
            </a:endParaRPr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TextBox 7"/>
          <p:cNvSpPr txBox="1"/>
          <p:nvPr/>
        </p:nvSpPr>
        <p:spPr>
          <a:xfrm>
            <a:off x="5379237" y="6308242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2956" y="669072"/>
            <a:ext cx="11262732" cy="5209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800" b="1" u="sng" dirty="0" err="1" smtClean="0"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8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youtube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uk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wikipedia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org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narodna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osvita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ua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/601-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rven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fzichnogo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rozvitku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pdltkv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oznaki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garmonynogo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rozvitku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hlopchikv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dvchatok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html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http://teacherjournal.com.ua/</a:t>
            </a: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http://osnova.com.ua/news/</a:t>
            </a:r>
          </a:p>
          <a:p>
            <a:pPr marL="514350" lvl="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http://osvita.ua/school/lessons_summary/health/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" name="TextBox 7"/>
          <p:cNvSpPr txBox="1"/>
          <p:nvPr/>
        </p:nvSpPr>
        <p:spPr>
          <a:xfrm>
            <a:off x="5379237" y="6308242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82090" y="332509"/>
            <a:ext cx="9167894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lvl="0"/>
            <a:r>
              <a:rPr lang="uk-UA" sz="6600" b="1" dirty="0" smtClean="0">
                <a:ln w="9525"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itchFamily="66" charset="0"/>
                <a:cs typeface="Times New Roman" panose="02020603050405020304" pitchFamily="18" charset="0"/>
              </a:rPr>
              <a:t>Зріст людини залежить від:</a:t>
            </a:r>
            <a:endParaRPr lang="ru-RU" sz="6600" dirty="0" smtClean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3291" y="2182091"/>
            <a:ext cx="3023585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4800" dirty="0" smtClean="0">
                <a:latin typeface="Monotype Corsiva" pitchFamily="66" charset="0"/>
              </a:rPr>
              <a:t>Спадковості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6164" y="3969327"/>
            <a:ext cx="2911374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4800" dirty="0" smtClean="0">
                <a:latin typeface="Monotype Corsiva" pitchFamily="66" charset="0"/>
              </a:rPr>
              <a:t>Харчування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6400" y="2098964"/>
            <a:ext cx="2874505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4800" dirty="0" smtClean="0">
                <a:latin typeface="Monotype Corsiva" pitchFamily="66" charset="0"/>
              </a:rPr>
              <a:t>Фізичної </a:t>
            </a:r>
          </a:p>
          <a:p>
            <a:pPr algn="ctr"/>
            <a:r>
              <a:rPr lang="uk-UA" sz="4800" dirty="0" smtClean="0">
                <a:latin typeface="Monotype Corsiva" pitchFamily="66" charset="0"/>
              </a:rPr>
              <a:t>активності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17872" y="3886200"/>
            <a:ext cx="4015844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4800" dirty="0" smtClean="0">
                <a:latin typeface="Monotype Corsiva" pitchFamily="66" charset="0"/>
              </a:rPr>
              <a:t>Психологічної </a:t>
            </a:r>
          </a:p>
          <a:p>
            <a:pPr algn="ctr"/>
            <a:r>
              <a:rPr lang="uk-UA" sz="4800" dirty="0" err="1" smtClean="0">
                <a:latin typeface="Monotype Corsiva" pitchFamily="66" charset="0"/>
              </a:rPr>
              <a:t>налаштованості</a:t>
            </a:r>
            <a:endParaRPr lang="ru-RU" sz="4800" dirty="0">
              <a:latin typeface="Monotype Corsiva" pitchFamily="66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10800000" flipV="1">
            <a:off x="2452256" y="1579418"/>
            <a:ext cx="935181" cy="4364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3418609" y="2691245"/>
            <a:ext cx="1600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6515100" y="1610590"/>
            <a:ext cx="436419" cy="3325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8666019" y="1911927"/>
            <a:ext cx="1870363" cy="13300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14" name="TextBox 7"/>
          <p:cNvSpPr txBox="1"/>
          <p:nvPr/>
        </p:nvSpPr>
        <p:spPr>
          <a:xfrm>
            <a:off x="5379237" y="6308242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091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60583" t="35818" r="25568" b="29273"/>
          <a:stretch>
            <a:fillRect/>
          </a:stretch>
        </p:blipFill>
        <p:spPr bwMode="auto">
          <a:xfrm>
            <a:off x="9627423" y="3649492"/>
            <a:ext cx="2051624" cy="3030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90944" y="289932"/>
            <a:ext cx="1157395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Рустам Ахметов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народився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місті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Бердичеві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дитинства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займався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легкою атлетикою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мріяв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стати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чемпіоном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стрибках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висоту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Але на шляху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мрії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перепона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Результати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виді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спорту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залежать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зросту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атлета, 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Рустамові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пощастило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батько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зріст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усього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166,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162 см, а сам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14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виріс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164 см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перестав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У 16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Рустам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прийшов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тренера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запитав,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якось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зарадити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dirty="0" smtClean="0">
                <a:latin typeface="Monotype Corsiva" pitchFamily="66" charset="0"/>
              </a:rPr>
              <a:t>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3747" y="3597736"/>
            <a:ext cx="8631043" cy="2978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dirty="0" smtClean="0">
                <a:latin typeface="Monotype Corsiva" pitchFamily="66" charset="0"/>
              </a:rPr>
              <a:t>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Тренер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відповів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можливо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треба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захотіти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тренуватися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спеціальною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програмою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запропонував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Рустаму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написати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зобов’язання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Клянуся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 один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вирости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8 см»,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... за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наполегливих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тренувань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хлопець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виріс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см…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379237" y="6308242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2842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4400" y="356839"/>
            <a:ext cx="10804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latin typeface="Monotype Corsiva" pitchFamily="66" charset="0"/>
              </a:rPr>
              <a:t>Принципи раціонального харчування</a:t>
            </a:r>
            <a:endParaRPr lang="ru-RU" sz="6000" dirty="0">
              <a:latin typeface="Monotype Corsiva" pitchFamily="66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512956" y="1137424"/>
          <a:ext cx="11173522" cy="5352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7" name="TextBox 7"/>
          <p:cNvSpPr txBox="1"/>
          <p:nvPr/>
        </p:nvSpPr>
        <p:spPr>
          <a:xfrm>
            <a:off x="5379237" y="646435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1030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l="25229" t="24341" r="25381" b="9707"/>
          <a:stretch>
            <a:fillRect/>
          </a:stretch>
        </p:blipFill>
        <p:spPr bwMode="auto">
          <a:xfrm>
            <a:off x="758283" y="141044"/>
            <a:ext cx="10682868" cy="61928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TextBox 7"/>
          <p:cNvSpPr txBox="1"/>
          <p:nvPr/>
        </p:nvSpPr>
        <p:spPr>
          <a:xfrm>
            <a:off x="5379237" y="6442054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8779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18034" y="267638"/>
            <a:ext cx="8686993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3600" dirty="0" smtClean="0">
                <a:latin typeface="Monotype Corsiva" pitchFamily="66" charset="0"/>
              </a:rPr>
              <a:t>Проблеми пов'язані з неправильним харчуванням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819" y="1538868"/>
            <a:ext cx="2520175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atin typeface="Monotype Corsiva" pitchFamily="66" charset="0"/>
              </a:rPr>
              <a:t>Ожиріння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19532" y="1538869"/>
            <a:ext cx="2765502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atin typeface="Monotype Corsiva" pitchFamily="66" charset="0"/>
              </a:rPr>
              <a:t>Анорексія</a:t>
            </a:r>
            <a:endParaRPr lang="ru-RU" sz="3600" dirty="0">
              <a:latin typeface="Monotype Corsiva" pitchFamily="66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2364059" y="1092820"/>
            <a:ext cx="646770" cy="223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9433932" y="1025912"/>
            <a:ext cx="825190" cy="2676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 descr="podrostkovoe-ozhireni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71" y="2653990"/>
            <a:ext cx="5500151" cy="3437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anorexia_vidido_bi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990" y="2457494"/>
            <a:ext cx="3292360" cy="4110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4" name="TextBox 7"/>
          <p:cNvSpPr txBox="1"/>
          <p:nvPr/>
        </p:nvSpPr>
        <p:spPr>
          <a:xfrm>
            <a:off x="5379237" y="6308242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537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05799" y="289937"/>
            <a:ext cx="9433908" cy="16658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dirty="0" smtClean="0">
                <a:latin typeface="Monotype Corsiva" pitchFamily="66" charset="0"/>
              </a:rPr>
              <a:t>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Одним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найпоширеніших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показників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оцінювання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маси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індекс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маси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(ІМТ).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 l="25686" t="53220" r="34985" b="35463"/>
          <a:stretch>
            <a:fillRect/>
          </a:stretch>
        </p:blipFill>
        <p:spPr bwMode="auto">
          <a:xfrm>
            <a:off x="936702" y="2698596"/>
            <a:ext cx="10660566" cy="22971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2520161" y="5040363"/>
            <a:ext cx="7939668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твій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ІМТ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18,5 до 24,9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одиниць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— твоя вага в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нормі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.  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379237" y="6419752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4390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772" y="1070517"/>
            <a:ext cx="6416714" cy="53302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33211" y="825190"/>
            <a:ext cx="247557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atin typeface="Monotype Corsiva" pitchFamily="66" charset="0"/>
              </a:rPr>
              <a:t>Зріст 1,9 м., вага 70 кг.</a:t>
            </a:r>
            <a:endParaRPr lang="ru-RU" sz="3600" dirty="0">
              <a:latin typeface="Monotype Corsiva" pitchFamily="66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7761250" y="1226634"/>
            <a:ext cx="1360449" cy="100361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48937" y="89215"/>
            <a:ext cx="1005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dirty="0" smtClean="0">
                <a:latin typeface="Monotype Corsiva" pitchFamily="66" charset="0"/>
              </a:rPr>
              <a:t>Робота в групах</a:t>
            </a:r>
            <a:endParaRPr lang="ru-RU" sz="7200" dirty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906" y="2248829"/>
            <a:ext cx="247557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atin typeface="Monotype Corsiva" pitchFamily="66" charset="0"/>
              </a:rPr>
              <a:t>Зріст 1,9 м., вага 120 кг.</a:t>
            </a:r>
            <a:endParaRPr lang="ru-RU" sz="3600" dirty="0">
              <a:latin typeface="Monotype Corsiva" pitchFamily="66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6200000" flipH="1">
            <a:off x="2609385" y="3189248"/>
            <a:ext cx="959005" cy="780585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162586" y="4077629"/>
            <a:ext cx="247557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latin typeface="Monotype Corsiva" pitchFamily="66" charset="0"/>
              </a:rPr>
              <a:t>Зріст 1,6 м., вага 55 кг.</a:t>
            </a:r>
            <a:endParaRPr lang="ru-RU" sz="3600" dirty="0">
              <a:latin typeface="Monotype Corsiva" pitchFamily="66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10800000" flipV="1">
            <a:off x="7917366" y="4817327"/>
            <a:ext cx="1204332" cy="312234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4" name="TextBox 7"/>
          <p:cNvSpPr txBox="1"/>
          <p:nvPr/>
        </p:nvSpPr>
        <p:spPr>
          <a:xfrm>
            <a:off x="5379237" y="6442054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9101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0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N25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3FC50-9186-43E7-8EB3-F8BAA3A7C593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TextBox 7"/>
          <p:cNvSpPr txBox="1"/>
          <p:nvPr/>
        </p:nvSpPr>
        <p:spPr>
          <a:xfrm>
            <a:off x="5379237" y="6308242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571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489</TotalTime>
  <Words>430</Words>
  <Application>Microsoft Office PowerPoint</Application>
  <PresentationFormat>Произвольный</PresentationFormat>
  <Paragraphs>65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Капля</vt:lpstr>
      <vt:lpstr>Ріст,  вага і фізична форма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Реєстри </dc:title>
  <dc:creator>Яна</dc:creator>
  <cp:lastModifiedBy>User</cp:lastModifiedBy>
  <cp:revision>164</cp:revision>
  <dcterms:created xsi:type="dcterms:W3CDTF">2013-11-17T09:29:42Z</dcterms:created>
  <dcterms:modified xsi:type="dcterms:W3CDTF">2014-02-23T09:19:06Z</dcterms:modified>
</cp:coreProperties>
</file>