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package" ContentType="application/vnd.openxmlformats-officedocument.package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57" r:id="rId17"/>
    <p:sldId id="273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ePack by SPecialiST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/>
    <p:restoredTop sz="93343" autoAdjust="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ackage1.package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depthPercent val="100"/>
      <c:rAngAx val="1"/>
    </c:view3D>
    <c:plotArea>
      <c:layout/>
      <c:bar3DChart>
        <c:barDir val="bar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Категория 1</c:v>
                </c:pt>
                <c:pt idx="1">
                  <c:v>Категория 2</c:v>
                </c:pt>
                <c:pt idx="2">
                  <c:v>Категория 3</c:v>
                </c:pt>
                <c:pt idx="3">
                  <c:v>Категория 4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Категория 1</c:v>
                </c:pt>
                <c:pt idx="1">
                  <c:v>Категория 2</c:v>
                </c:pt>
                <c:pt idx="2">
                  <c:v>Категория 3</c:v>
                </c:pt>
                <c:pt idx="3">
                  <c:v>Категория 4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Категория 1</c:v>
                </c:pt>
                <c:pt idx="1">
                  <c:v>Категория 2</c:v>
                </c:pt>
                <c:pt idx="2">
                  <c:v>Категория 3</c:v>
                </c:pt>
                <c:pt idx="3">
                  <c:v>Категория 4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shape val="cylinder"/>
        <c:axId val="80395648"/>
        <c:axId val="66794624"/>
        <c:axId val="0"/>
      </c:bar3DChart>
      <c:catAx>
        <c:axId val="80395648"/>
        <c:scaling>
          <c:orientation val="minMax"/>
        </c:scaling>
        <c:delete val="1"/>
        <c:axPos val="l"/>
        <c:tickLblPos val="none"/>
        <c:crossAx val="66794624"/>
        <c:crosses val="autoZero"/>
        <c:auto val="1"/>
        <c:lblAlgn val="ctr"/>
        <c:lblOffset val="100"/>
      </c:catAx>
      <c:valAx>
        <c:axId val="66794624"/>
        <c:scaling>
          <c:orientation val="minMax"/>
        </c:scaling>
        <c:axPos val="b"/>
        <c:majorGridlines/>
        <c:numFmt formatCode="General" sourceLinked="1"/>
        <c:tickLblPos val="nextTo"/>
        <c:txPr>
          <a:bodyPr/>
          <a:lstStyle/>
          <a:p>
            <a:pPr>
              <a:defRPr lang="ru-RU"/>
            </a:pPr>
            <a:endParaRPr lang="ru-RU"/>
          </a:p>
        </c:txPr>
        <c:crossAx val="80395648"/>
        <c:crosses val="autoZero"/>
        <c:crossBetween val="between"/>
      </c:valAx>
      <c:spPr>
        <a:noFill/>
        <a:ln w="25388">
          <a:noFill/>
        </a:ln>
      </c:spPr>
    </c:plotArea>
    <c:plotVisOnly val="1"/>
    <c:dispBlanksAs val="gap"/>
  </c:chart>
  <c:txPr>
    <a:bodyPr/>
    <a:lstStyle/>
    <a:p>
      <a:pPr>
        <a:defRPr sz="1799">
          <a:solidFill>
            <a:srgbClr val="002060"/>
          </a:solidFill>
        </a:defRPr>
      </a:pPr>
      <a:endParaRPr lang="ru-RU"/>
    </a:p>
  </c:txPr>
  <c:externalData r:id="rId1"/>
</c:chartSpace>
</file>

<file path=ppt/diagrams/_rels/data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image" Target="../media/image18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D92B63F-8202-4BDF-9C96-1B3122D16DBE}" type="doc">
      <dgm:prSet loTypeId="urn:microsoft.com/office/officeart/2005/8/layout/bList2#1" loCatId="list" qsTypeId="urn:microsoft.com/office/officeart/2005/8/quickstyle/3d1" qsCatId="3D" csTypeId="urn:microsoft.com/office/officeart/2005/8/colors/colorful5" csCatId="colorful" phldr="1"/>
      <dgm:spPr/>
    </dgm:pt>
    <dgm:pt modelId="{0D06ED0C-5925-4C26-AEC8-85721A7E85C0}">
      <dgm:prSet phldrT="[Текст]"/>
      <dgm:spPr/>
      <dgm:t>
        <a:bodyPr/>
        <a:lstStyle/>
        <a:p>
          <a:r>
            <a:rPr lang="ru-RU" dirty="0" err="1" smtClean="0"/>
            <a:t>Растрові</a:t>
          </a:r>
          <a:r>
            <a:rPr lang="ru-RU" dirty="0" smtClean="0"/>
            <a:t> </a:t>
          </a:r>
          <a:r>
            <a:rPr lang="ru-RU" dirty="0" err="1" smtClean="0"/>
            <a:t>редактори</a:t>
          </a:r>
          <a:endParaRPr lang="ru-RU" dirty="0"/>
        </a:p>
      </dgm:t>
    </dgm:pt>
    <dgm:pt modelId="{E3ED92C3-3F2C-4882-B132-DDE291167B36}" type="parTrans" cxnId="{8C4D4A27-C958-4698-9FC5-BDA3CC2D2244}">
      <dgm:prSet/>
      <dgm:spPr/>
      <dgm:t>
        <a:bodyPr/>
        <a:lstStyle/>
        <a:p>
          <a:endParaRPr lang="ru-RU"/>
        </a:p>
      </dgm:t>
    </dgm:pt>
    <dgm:pt modelId="{4F3ECEDE-DF24-4976-A1E9-866450DFA7EC}" type="sibTrans" cxnId="{8C4D4A27-C958-4698-9FC5-BDA3CC2D2244}">
      <dgm:prSet/>
      <dgm:spPr/>
      <dgm:t>
        <a:bodyPr/>
        <a:lstStyle/>
        <a:p>
          <a:endParaRPr lang="ru-RU"/>
        </a:p>
      </dgm:t>
    </dgm:pt>
    <dgm:pt modelId="{613E7A67-6CC4-4F9A-9265-590E5D807023}">
      <dgm:prSet phldrT="[Текст]"/>
      <dgm:spPr/>
      <dgm:t>
        <a:bodyPr/>
        <a:lstStyle/>
        <a:p>
          <a:r>
            <a:rPr lang="ru-RU" dirty="0" err="1" smtClean="0"/>
            <a:t>Векторні</a:t>
          </a:r>
          <a:r>
            <a:rPr lang="ru-RU" dirty="0" smtClean="0"/>
            <a:t> </a:t>
          </a:r>
          <a:r>
            <a:rPr lang="ru-RU" dirty="0" err="1" smtClean="0"/>
            <a:t>редактори</a:t>
          </a:r>
          <a:endParaRPr lang="ru-RU" dirty="0"/>
        </a:p>
      </dgm:t>
    </dgm:pt>
    <dgm:pt modelId="{D71C1378-0957-46B6-9878-AC94D11F006E}" type="parTrans" cxnId="{4E321778-7BDC-4DE3-B92A-E05DFEE182C5}">
      <dgm:prSet/>
      <dgm:spPr/>
      <dgm:t>
        <a:bodyPr/>
        <a:lstStyle/>
        <a:p>
          <a:endParaRPr lang="ru-RU"/>
        </a:p>
      </dgm:t>
    </dgm:pt>
    <dgm:pt modelId="{B4056CE6-290E-4E2D-94B7-594C934318E2}" type="sibTrans" cxnId="{4E321778-7BDC-4DE3-B92A-E05DFEE182C5}">
      <dgm:prSet/>
      <dgm:spPr/>
      <dgm:t>
        <a:bodyPr/>
        <a:lstStyle/>
        <a:p>
          <a:endParaRPr lang="ru-RU"/>
        </a:p>
      </dgm:t>
    </dgm:pt>
    <dgm:pt modelId="{49EEE2A2-F48A-4421-851B-3AEEBAE73C56}">
      <dgm:prSet/>
      <dgm:spPr/>
      <dgm:t>
        <a:bodyPr/>
        <a:lstStyle/>
        <a:p>
          <a:r>
            <a:rPr lang="en-US" dirty="0" smtClean="0"/>
            <a:t>Photoshop</a:t>
          </a:r>
          <a:endParaRPr lang="ru-RU" dirty="0"/>
        </a:p>
      </dgm:t>
    </dgm:pt>
    <dgm:pt modelId="{EDF3128D-DC51-4E90-B151-57AAC3BEDF63}" type="parTrans" cxnId="{10DB4864-1B2B-46C3-92BC-CDF98D419F97}">
      <dgm:prSet/>
      <dgm:spPr/>
      <dgm:t>
        <a:bodyPr/>
        <a:lstStyle/>
        <a:p>
          <a:endParaRPr lang="ru-RU"/>
        </a:p>
      </dgm:t>
    </dgm:pt>
    <dgm:pt modelId="{864175AA-9307-422D-89D6-2555FD37BA39}" type="sibTrans" cxnId="{10DB4864-1B2B-46C3-92BC-CDF98D419F97}">
      <dgm:prSet/>
      <dgm:spPr/>
      <dgm:t>
        <a:bodyPr/>
        <a:lstStyle/>
        <a:p>
          <a:endParaRPr lang="ru-RU"/>
        </a:p>
      </dgm:t>
    </dgm:pt>
    <dgm:pt modelId="{B9B65C80-29D7-4300-A546-6BA7B61AB452}">
      <dgm:prSet/>
      <dgm:spPr/>
      <dgm:t>
        <a:bodyPr/>
        <a:lstStyle/>
        <a:p>
          <a:r>
            <a:rPr lang="en-US" dirty="0" smtClean="0"/>
            <a:t>Paint</a:t>
          </a:r>
          <a:endParaRPr lang="ru-RU" dirty="0"/>
        </a:p>
      </dgm:t>
    </dgm:pt>
    <dgm:pt modelId="{544E9912-6423-417C-BD6B-0F63E1884A42}" type="parTrans" cxnId="{51C37F8B-D46B-4C67-893E-D6C65C4F7437}">
      <dgm:prSet/>
      <dgm:spPr/>
      <dgm:t>
        <a:bodyPr/>
        <a:lstStyle/>
        <a:p>
          <a:endParaRPr lang="ru-RU"/>
        </a:p>
      </dgm:t>
    </dgm:pt>
    <dgm:pt modelId="{EA64F1BC-972D-4E8C-8681-C1691EDE43A1}" type="sibTrans" cxnId="{51C37F8B-D46B-4C67-893E-D6C65C4F7437}">
      <dgm:prSet/>
      <dgm:spPr/>
      <dgm:t>
        <a:bodyPr/>
        <a:lstStyle/>
        <a:p>
          <a:endParaRPr lang="ru-RU"/>
        </a:p>
      </dgm:t>
    </dgm:pt>
    <dgm:pt modelId="{8F57833E-A557-4DBE-B41E-59C921C97B19}">
      <dgm:prSet/>
      <dgm:spPr/>
      <dgm:t>
        <a:bodyPr/>
        <a:lstStyle/>
        <a:p>
          <a:r>
            <a:rPr lang="en-US" dirty="0" smtClean="0"/>
            <a:t>CorelDraw</a:t>
          </a:r>
          <a:endParaRPr lang="ru-RU" dirty="0"/>
        </a:p>
      </dgm:t>
    </dgm:pt>
    <dgm:pt modelId="{D9229056-8B67-4446-A79E-BD287B9A5223}" type="parTrans" cxnId="{11C280D3-2BEF-4B2C-B645-50684D61F9FD}">
      <dgm:prSet/>
      <dgm:spPr/>
      <dgm:t>
        <a:bodyPr/>
        <a:lstStyle/>
        <a:p>
          <a:endParaRPr lang="ru-RU"/>
        </a:p>
      </dgm:t>
    </dgm:pt>
    <dgm:pt modelId="{8184F387-1E4B-4C61-9971-F67BFDAB48EE}" type="sibTrans" cxnId="{11C280D3-2BEF-4B2C-B645-50684D61F9FD}">
      <dgm:prSet/>
      <dgm:spPr/>
      <dgm:t>
        <a:bodyPr/>
        <a:lstStyle/>
        <a:p>
          <a:endParaRPr lang="ru-RU"/>
        </a:p>
      </dgm:t>
    </dgm:pt>
    <dgm:pt modelId="{117F1839-586E-4051-8898-1E92E7E66DC8}">
      <dgm:prSet/>
      <dgm:spPr/>
      <dgm:t>
        <a:bodyPr/>
        <a:lstStyle/>
        <a:p>
          <a:r>
            <a:rPr lang="en-US" dirty="0" smtClean="0"/>
            <a:t>Macromedia Flash MX</a:t>
          </a:r>
          <a:endParaRPr lang="ru-RU" dirty="0"/>
        </a:p>
      </dgm:t>
    </dgm:pt>
    <dgm:pt modelId="{E02CCD5A-C533-4371-8850-025464681B6A}" type="parTrans" cxnId="{CB1E6449-F4B3-4639-B0F9-F96905FA89A5}">
      <dgm:prSet/>
      <dgm:spPr/>
      <dgm:t>
        <a:bodyPr/>
        <a:lstStyle/>
        <a:p>
          <a:endParaRPr lang="ru-RU"/>
        </a:p>
      </dgm:t>
    </dgm:pt>
    <dgm:pt modelId="{32956915-C11F-4F0A-867F-B4B22A7CDE9A}" type="sibTrans" cxnId="{CB1E6449-F4B3-4639-B0F9-F96905FA89A5}">
      <dgm:prSet/>
      <dgm:spPr/>
      <dgm:t>
        <a:bodyPr/>
        <a:lstStyle/>
        <a:p>
          <a:endParaRPr lang="ru-RU"/>
        </a:p>
      </dgm:t>
    </dgm:pt>
    <dgm:pt modelId="{383E4FCD-2E86-433F-BCE8-E90ADB2E9851}" type="pres">
      <dgm:prSet presAssocID="{AD92B63F-8202-4BDF-9C96-1B3122D16DBE}" presName="diagram" presStyleCnt="0">
        <dgm:presLayoutVars>
          <dgm:dir/>
          <dgm:animLvl val="lvl"/>
          <dgm:resizeHandles val="exact"/>
        </dgm:presLayoutVars>
      </dgm:prSet>
      <dgm:spPr/>
    </dgm:pt>
    <dgm:pt modelId="{DC438730-9EB5-41EE-80FD-8A7FC474DAAC}" type="pres">
      <dgm:prSet presAssocID="{0D06ED0C-5925-4C26-AEC8-85721A7E85C0}" presName="compNode" presStyleCnt="0"/>
      <dgm:spPr/>
    </dgm:pt>
    <dgm:pt modelId="{D03E5EB2-E471-4ECA-8192-7608F6B419B7}" type="pres">
      <dgm:prSet presAssocID="{0D06ED0C-5925-4C26-AEC8-85721A7E85C0}" presName="childRect" presStyleLbl="bgAcc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254F39-34AF-4E13-839B-99028FDFEF74}" type="pres">
      <dgm:prSet presAssocID="{0D06ED0C-5925-4C26-AEC8-85721A7E85C0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54D920F-3687-47D5-B688-73103F507F69}" type="pres">
      <dgm:prSet presAssocID="{0D06ED0C-5925-4C26-AEC8-85721A7E85C0}" presName="parentRect" presStyleLbl="alignNode1" presStyleIdx="0" presStyleCnt="2"/>
      <dgm:spPr/>
      <dgm:t>
        <a:bodyPr/>
        <a:lstStyle/>
        <a:p>
          <a:endParaRPr lang="ru-RU"/>
        </a:p>
      </dgm:t>
    </dgm:pt>
    <dgm:pt modelId="{45008385-A101-471C-8D4E-4116756B374E}" type="pres">
      <dgm:prSet presAssocID="{0D06ED0C-5925-4C26-AEC8-85721A7E85C0}" presName="adorn" presStyleLbl="fgAccFollowNode1" presStyleIdx="0" presStyleCnt="2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6007BAAC-EC10-4B78-A49A-1D041057CAFE}" type="pres">
      <dgm:prSet presAssocID="{4F3ECEDE-DF24-4976-A1E9-866450DFA7EC}" presName="sibTrans" presStyleLbl="sibTrans2D1" presStyleIdx="0" presStyleCnt="0"/>
      <dgm:spPr/>
      <dgm:t>
        <a:bodyPr/>
        <a:lstStyle/>
        <a:p>
          <a:endParaRPr lang="ru-RU"/>
        </a:p>
      </dgm:t>
    </dgm:pt>
    <dgm:pt modelId="{7250BA7B-F53C-41C1-969F-0292263CC14E}" type="pres">
      <dgm:prSet presAssocID="{613E7A67-6CC4-4F9A-9265-590E5D807023}" presName="compNode" presStyleCnt="0"/>
      <dgm:spPr/>
    </dgm:pt>
    <dgm:pt modelId="{2D6D0EFE-29B3-46B0-A533-8B42E3FF8479}" type="pres">
      <dgm:prSet presAssocID="{613E7A67-6CC4-4F9A-9265-590E5D807023}" presName="childRect" presStyleLbl="bgAcc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7E65E8-0966-4DAF-910C-090078C5D419}" type="pres">
      <dgm:prSet presAssocID="{613E7A67-6CC4-4F9A-9265-590E5D807023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2CF902-DA06-4480-BCF2-710C6BF3BF67}" type="pres">
      <dgm:prSet presAssocID="{613E7A67-6CC4-4F9A-9265-590E5D807023}" presName="parentRect" presStyleLbl="alignNode1" presStyleIdx="1" presStyleCnt="2"/>
      <dgm:spPr/>
      <dgm:t>
        <a:bodyPr/>
        <a:lstStyle/>
        <a:p>
          <a:endParaRPr lang="ru-RU"/>
        </a:p>
      </dgm:t>
    </dgm:pt>
    <dgm:pt modelId="{ACB81B5D-00D5-4025-A359-FAD78FF363CE}" type="pres">
      <dgm:prSet presAssocID="{613E7A67-6CC4-4F9A-9265-590E5D807023}" presName="adorn" presStyleLbl="fgAccFollowNode1" presStyleIdx="1" presStyleCnt="2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</dgm:ptLst>
  <dgm:cxnLst>
    <dgm:cxn modelId="{11C280D3-2BEF-4B2C-B645-50684D61F9FD}" srcId="{613E7A67-6CC4-4F9A-9265-590E5D807023}" destId="{8F57833E-A557-4DBE-B41E-59C921C97B19}" srcOrd="0" destOrd="0" parTransId="{D9229056-8B67-4446-A79E-BD287B9A5223}" sibTransId="{8184F387-1E4B-4C61-9971-F67BFDAB48EE}"/>
    <dgm:cxn modelId="{656120B5-1397-4E55-B750-23229D1506C3}" type="presOf" srcId="{0D06ED0C-5925-4C26-AEC8-85721A7E85C0}" destId="{93254F39-34AF-4E13-839B-99028FDFEF74}" srcOrd="0" destOrd="0" presId="urn:microsoft.com/office/officeart/2005/8/layout/bList2#1"/>
    <dgm:cxn modelId="{527AD026-8F76-4922-9DEA-F6CFABB58959}" type="presOf" srcId="{613E7A67-6CC4-4F9A-9265-590E5D807023}" destId="{B07E65E8-0966-4DAF-910C-090078C5D419}" srcOrd="0" destOrd="0" presId="urn:microsoft.com/office/officeart/2005/8/layout/bList2#1"/>
    <dgm:cxn modelId="{DF384A6C-06BC-4096-8AAD-273A800691BF}" type="presOf" srcId="{613E7A67-6CC4-4F9A-9265-590E5D807023}" destId="{7F2CF902-DA06-4480-BCF2-710C6BF3BF67}" srcOrd="1" destOrd="0" presId="urn:microsoft.com/office/officeart/2005/8/layout/bList2#1"/>
    <dgm:cxn modelId="{10DB4864-1B2B-46C3-92BC-CDF98D419F97}" srcId="{0D06ED0C-5925-4C26-AEC8-85721A7E85C0}" destId="{49EEE2A2-F48A-4421-851B-3AEEBAE73C56}" srcOrd="0" destOrd="0" parTransId="{EDF3128D-DC51-4E90-B151-57AAC3BEDF63}" sibTransId="{864175AA-9307-422D-89D6-2555FD37BA39}"/>
    <dgm:cxn modelId="{BD38C487-EE40-4C69-9F0B-FF25084B627E}" type="presOf" srcId="{117F1839-586E-4051-8898-1E92E7E66DC8}" destId="{2D6D0EFE-29B3-46B0-A533-8B42E3FF8479}" srcOrd="0" destOrd="1" presId="urn:microsoft.com/office/officeart/2005/8/layout/bList2#1"/>
    <dgm:cxn modelId="{8C4D4A27-C958-4698-9FC5-BDA3CC2D2244}" srcId="{AD92B63F-8202-4BDF-9C96-1B3122D16DBE}" destId="{0D06ED0C-5925-4C26-AEC8-85721A7E85C0}" srcOrd="0" destOrd="0" parTransId="{E3ED92C3-3F2C-4882-B132-DDE291167B36}" sibTransId="{4F3ECEDE-DF24-4976-A1E9-866450DFA7EC}"/>
    <dgm:cxn modelId="{C8DF8D80-918F-4781-A878-1DAD1411B91C}" type="presOf" srcId="{49EEE2A2-F48A-4421-851B-3AEEBAE73C56}" destId="{D03E5EB2-E471-4ECA-8192-7608F6B419B7}" srcOrd="0" destOrd="0" presId="urn:microsoft.com/office/officeart/2005/8/layout/bList2#1"/>
    <dgm:cxn modelId="{EEC93070-57C7-4E7E-9B33-58E0591510BC}" type="presOf" srcId="{B9B65C80-29D7-4300-A546-6BA7B61AB452}" destId="{D03E5EB2-E471-4ECA-8192-7608F6B419B7}" srcOrd="0" destOrd="1" presId="urn:microsoft.com/office/officeart/2005/8/layout/bList2#1"/>
    <dgm:cxn modelId="{CB1E6449-F4B3-4639-B0F9-F96905FA89A5}" srcId="{613E7A67-6CC4-4F9A-9265-590E5D807023}" destId="{117F1839-586E-4051-8898-1E92E7E66DC8}" srcOrd="1" destOrd="0" parTransId="{E02CCD5A-C533-4371-8850-025464681B6A}" sibTransId="{32956915-C11F-4F0A-867F-B4B22A7CDE9A}"/>
    <dgm:cxn modelId="{51C37F8B-D46B-4C67-893E-D6C65C4F7437}" srcId="{0D06ED0C-5925-4C26-AEC8-85721A7E85C0}" destId="{B9B65C80-29D7-4300-A546-6BA7B61AB452}" srcOrd="1" destOrd="0" parTransId="{544E9912-6423-417C-BD6B-0F63E1884A42}" sibTransId="{EA64F1BC-972D-4E8C-8681-C1691EDE43A1}"/>
    <dgm:cxn modelId="{90A1AFFB-3604-43CE-B887-A7A0DECE79FC}" type="presOf" srcId="{8F57833E-A557-4DBE-B41E-59C921C97B19}" destId="{2D6D0EFE-29B3-46B0-A533-8B42E3FF8479}" srcOrd="0" destOrd="0" presId="urn:microsoft.com/office/officeart/2005/8/layout/bList2#1"/>
    <dgm:cxn modelId="{B8E123E5-C89A-4082-A978-51DD040BD834}" type="presOf" srcId="{4F3ECEDE-DF24-4976-A1E9-866450DFA7EC}" destId="{6007BAAC-EC10-4B78-A49A-1D041057CAFE}" srcOrd="0" destOrd="0" presId="urn:microsoft.com/office/officeart/2005/8/layout/bList2#1"/>
    <dgm:cxn modelId="{391D8F77-0C1F-4EA0-B984-342635C6EE3B}" type="presOf" srcId="{0D06ED0C-5925-4C26-AEC8-85721A7E85C0}" destId="{A54D920F-3687-47D5-B688-73103F507F69}" srcOrd="1" destOrd="0" presId="urn:microsoft.com/office/officeart/2005/8/layout/bList2#1"/>
    <dgm:cxn modelId="{4E321778-7BDC-4DE3-B92A-E05DFEE182C5}" srcId="{AD92B63F-8202-4BDF-9C96-1B3122D16DBE}" destId="{613E7A67-6CC4-4F9A-9265-590E5D807023}" srcOrd="1" destOrd="0" parTransId="{D71C1378-0957-46B6-9878-AC94D11F006E}" sibTransId="{B4056CE6-290E-4E2D-94B7-594C934318E2}"/>
    <dgm:cxn modelId="{B5D013DB-E536-4EF0-B6C8-B91433B3A277}" type="presOf" srcId="{AD92B63F-8202-4BDF-9C96-1B3122D16DBE}" destId="{383E4FCD-2E86-433F-BCE8-E90ADB2E9851}" srcOrd="0" destOrd="0" presId="urn:microsoft.com/office/officeart/2005/8/layout/bList2#1"/>
    <dgm:cxn modelId="{3B6BBE1A-6895-4A8E-972F-2CDC17CA4A58}" type="presParOf" srcId="{383E4FCD-2E86-433F-BCE8-E90ADB2E9851}" destId="{DC438730-9EB5-41EE-80FD-8A7FC474DAAC}" srcOrd="0" destOrd="0" presId="urn:microsoft.com/office/officeart/2005/8/layout/bList2#1"/>
    <dgm:cxn modelId="{9679CD4E-DBD3-4A46-929F-245620DF86AE}" type="presParOf" srcId="{DC438730-9EB5-41EE-80FD-8A7FC474DAAC}" destId="{D03E5EB2-E471-4ECA-8192-7608F6B419B7}" srcOrd="0" destOrd="0" presId="urn:microsoft.com/office/officeart/2005/8/layout/bList2#1"/>
    <dgm:cxn modelId="{E5718B78-00E9-400B-968B-E875F606684E}" type="presParOf" srcId="{DC438730-9EB5-41EE-80FD-8A7FC474DAAC}" destId="{93254F39-34AF-4E13-839B-99028FDFEF74}" srcOrd="1" destOrd="0" presId="urn:microsoft.com/office/officeart/2005/8/layout/bList2#1"/>
    <dgm:cxn modelId="{DC08F7CF-7777-4C7D-8820-D6DB6D5FC478}" type="presParOf" srcId="{DC438730-9EB5-41EE-80FD-8A7FC474DAAC}" destId="{A54D920F-3687-47D5-B688-73103F507F69}" srcOrd="2" destOrd="0" presId="urn:microsoft.com/office/officeart/2005/8/layout/bList2#1"/>
    <dgm:cxn modelId="{72C26894-E196-4F7B-8A11-68C4ABB0ACBE}" type="presParOf" srcId="{DC438730-9EB5-41EE-80FD-8A7FC474DAAC}" destId="{45008385-A101-471C-8D4E-4116756B374E}" srcOrd="3" destOrd="0" presId="urn:microsoft.com/office/officeart/2005/8/layout/bList2#1"/>
    <dgm:cxn modelId="{BF3410E2-B168-4635-97AC-F2AA313FED75}" type="presParOf" srcId="{383E4FCD-2E86-433F-BCE8-E90ADB2E9851}" destId="{6007BAAC-EC10-4B78-A49A-1D041057CAFE}" srcOrd="1" destOrd="0" presId="urn:microsoft.com/office/officeart/2005/8/layout/bList2#1"/>
    <dgm:cxn modelId="{7F41EE51-42BA-4206-B3CB-2351A4C4E3AA}" type="presParOf" srcId="{383E4FCD-2E86-433F-BCE8-E90ADB2E9851}" destId="{7250BA7B-F53C-41C1-969F-0292263CC14E}" srcOrd="2" destOrd="0" presId="urn:microsoft.com/office/officeart/2005/8/layout/bList2#1"/>
    <dgm:cxn modelId="{BCE148B0-77E4-4AB3-9DC2-D3C71362F9DC}" type="presParOf" srcId="{7250BA7B-F53C-41C1-969F-0292263CC14E}" destId="{2D6D0EFE-29B3-46B0-A533-8B42E3FF8479}" srcOrd="0" destOrd="0" presId="urn:microsoft.com/office/officeart/2005/8/layout/bList2#1"/>
    <dgm:cxn modelId="{EE5D8A2C-ED40-4F25-B07B-E0D8B7FBF57F}" type="presParOf" srcId="{7250BA7B-F53C-41C1-969F-0292263CC14E}" destId="{B07E65E8-0966-4DAF-910C-090078C5D419}" srcOrd="1" destOrd="0" presId="urn:microsoft.com/office/officeart/2005/8/layout/bList2#1"/>
    <dgm:cxn modelId="{ABAC7A1D-A933-4A59-BD65-527CF2BBA3E7}" type="presParOf" srcId="{7250BA7B-F53C-41C1-969F-0292263CC14E}" destId="{7F2CF902-DA06-4480-BCF2-710C6BF3BF67}" srcOrd="2" destOrd="0" presId="urn:microsoft.com/office/officeart/2005/8/layout/bList2#1"/>
    <dgm:cxn modelId="{7B7F1B3A-B66F-41CA-85D4-0BDA42D40603}" type="presParOf" srcId="{7250BA7B-F53C-41C1-969F-0292263CC14E}" destId="{ACB81B5D-00D5-4025-A359-FAD78FF363CE}" srcOrd="3" destOrd="0" presId="urn:microsoft.com/office/officeart/2005/8/layout/bList2#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List2#1">
  <dgm:title val=""/>
  <dgm:desc val=""/>
  <dgm:catLst>
    <dgm:cat type="list" pri="7000"/>
    <dgm:cat type="convert" pri="1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14AEA1-B9C1-4C97-9ED9-B070DDFFB9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9809F8-C51D-461E-AF75-BBCA539A1F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0"/>
            <a:ext cx="2057400" cy="5592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33400"/>
            <a:ext cx="6019800" cy="5592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384EA1-F0B5-4744-97C8-9FC124043D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434F14-1208-405D-A0EF-F0D619D73F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FFF3F-7AAD-4395-A12C-F88AF7687D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481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981200"/>
            <a:ext cx="38481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EF6030-89E8-400E-80E7-B7FE0DF37B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C28EFA-4775-4B8A-9DE2-3879C220BC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20A883-0B1F-4A65-B69D-67780A11DB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77B955-4FE9-4DC7-A0FB-27F9200165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265FAA-25D2-4FBA-A461-631464FF7A6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C133C2-1294-4D00-8DAD-01713BC7BC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334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848600" cy="414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F16FFEAD-978B-47B1-8B25-BE191C9806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wmf"/><Relationship Id="rId5" Type="http://schemas.openxmlformats.org/officeDocument/2006/relationships/image" Target="../media/image6.gif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gi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gif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539552" y="979991"/>
            <a:ext cx="8018634" cy="2021408"/>
          </a:xfrm>
        </p:spPr>
        <p:txBody>
          <a:bodyPr/>
          <a:lstStyle/>
          <a:p>
            <a:pPr eaLnBrk="1" hangingPunct="1">
              <a:defRPr/>
            </a:pP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uk-UA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Комп’ютерна </a:t>
            </a:r>
            <a:r>
              <a:rPr lang="ru-RU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графіка</a:t>
            </a:r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 </a:t>
            </a:r>
            <a:r>
              <a:rPr lang="ru-RU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клас</a:t>
            </a:r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ru-RU" sz="5400" dirty="0" smtClean="0"/>
          </a:p>
        </p:txBody>
      </p:sp>
      <p:pic>
        <p:nvPicPr>
          <p:cNvPr id="13314" name="Рисунок 7" descr="children_0127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4750" y="188913"/>
            <a:ext cx="1368425" cy="167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5" name="Рисунок 8" descr="children_0166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850" y="260350"/>
            <a:ext cx="12573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6" name="Подзаголовок 10"/>
          <p:cNvSpPr>
            <a:spLocks noGrp="1"/>
          </p:cNvSpPr>
          <p:nvPr>
            <p:ph type="subTitle" idx="1"/>
          </p:nvPr>
        </p:nvSpPr>
        <p:spPr>
          <a:xfrm>
            <a:off x="5076056" y="3933825"/>
            <a:ext cx="3312368" cy="18002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uk-UA" sz="2000" dirty="0" smtClean="0"/>
              <a:t>Розробила</a:t>
            </a:r>
          </a:p>
          <a:p>
            <a:pPr>
              <a:lnSpc>
                <a:spcPct val="90000"/>
              </a:lnSpc>
            </a:pPr>
            <a:r>
              <a:rPr lang="uk-UA" sz="2000" dirty="0" smtClean="0"/>
              <a:t>Зозуля Тамара Василівна</a:t>
            </a:r>
          </a:p>
          <a:p>
            <a:pPr>
              <a:lnSpc>
                <a:spcPct val="90000"/>
              </a:lnSpc>
            </a:pPr>
            <a:r>
              <a:rPr lang="uk-UA" sz="2000" dirty="0" smtClean="0"/>
              <a:t>Вчитель інформатики </a:t>
            </a:r>
          </a:p>
          <a:p>
            <a:pPr>
              <a:lnSpc>
                <a:spcPct val="90000"/>
              </a:lnSpc>
            </a:pPr>
            <a:r>
              <a:rPr lang="uk-UA" sz="2000" dirty="0" err="1" smtClean="0"/>
              <a:t>В’язівської</a:t>
            </a:r>
            <a:r>
              <a:rPr lang="uk-UA" sz="2000" dirty="0" smtClean="0"/>
              <a:t> ЗОШ І-ІІІ ступенів</a:t>
            </a:r>
            <a:endParaRPr lang="ru-RU" sz="2000" dirty="0" smtClean="0"/>
          </a:p>
        </p:txBody>
      </p:sp>
      <p:pic>
        <p:nvPicPr>
          <p:cNvPr id="12" name="Рисунок 11" descr="Catnip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930447">
            <a:off x="735013" y="3860800"/>
            <a:ext cx="2762250" cy="2071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Рисунок 12" descr="aaa73c9c8e80.gif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43213" y="4797425"/>
            <a:ext cx="1577975" cy="180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2" descr="C:\Program Files\Microsoft Office\MEDIA\CAGCAT10\j0090386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563938" y="188913"/>
            <a:ext cx="2071687" cy="177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2725 -0.00486 L 3.33333E-6 1.11111E-6 " pathEditMode="relative" rAng="0" ptsTypes="AA">
                                      <p:cBhvr>
                                        <p:cTn id="36" dur="2000" spd="-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4" y="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 noGrp="1"/>
          </p:cNvSpPr>
          <p:nvPr>
            <p:ph type="title"/>
          </p:nvPr>
        </p:nvSpPr>
        <p:spPr>
          <a:xfrm>
            <a:off x="971600" y="620688"/>
            <a:ext cx="7813376" cy="1362075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>
              <a:defRPr/>
            </a:pPr>
            <a:r>
              <a:rPr lang="ru-RU" sz="3200" dirty="0" err="1" smtClean="0">
                <a:solidFill>
                  <a:srgbClr val="C00000"/>
                </a:solidFill>
              </a:rPr>
              <a:t>Недоліки</a:t>
            </a:r>
            <a:r>
              <a:rPr lang="ru-RU" sz="3200" dirty="0" smtClean="0">
                <a:solidFill>
                  <a:srgbClr val="C00000"/>
                </a:solidFill>
              </a:rPr>
              <a:t> векторного </a:t>
            </a:r>
            <a:r>
              <a:rPr lang="ru-RU" sz="3200" dirty="0" err="1" smtClean="0">
                <a:solidFill>
                  <a:srgbClr val="C00000"/>
                </a:solidFill>
              </a:rPr>
              <a:t>зображення</a:t>
            </a:r>
            <a:r>
              <a:rPr lang="ru-RU" sz="3200" dirty="0" smtClean="0">
                <a:solidFill>
                  <a:srgbClr val="C00000"/>
                </a:solidFill>
              </a:rPr>
              <a:t>:</a:t>
            </a:r>
            <a:endParaRPr lang="ru-RU" sz="3200" dirty="0">
              <a:solidFill>
                <a:srgbClr val="C00000"/>
              </a:solidFill>
            </a:endParaRPr>
          </a:p>
        </p:txBody>
      </p:sp>
      <p:sp>
        <p:nvSpPr>
          <p:cNvPr id="22532" name="Текст 4"/>
          <p:cNvSpPr>
            <a:spLocks noGrp="1"/>
          </p:cNvSpPr>
          <p:nvPr>
            <p:ph type="body" idx="1"/>
          </p:nvPr>
        </p:nvSpPr>
        <p:spPr>
          <a:xfrm>
            <a:off x="971550" y="2349500"/>
            <a:ext cx="7772400" cy="2232025"/>
          </a:xfrm>
        </p:spPr>
        <p:txBody>
          <a:bodyPr/>
          <a:lstStyle/>
          <a:p>
            <a:pPr algn="ctr"/>
            <a:r>
              <a:rPr lang="uk-UA" sz="2800" b="1" dirty="0" err="1" smtClean="0">
                <a:solidFill>
                  <a:srgbClr val="C00000"/>
                </a:solidFill>
                <a:latin typeface="+mj-lt"/>
              </a:rPr>
              <a:t>“</a:t>
            </a:r>
            <a:r>
              <a:rPr lang="uk-UA" sz="2800" b="1" dirty="0" err="1" smtClean="0">
                <a:solidFill>
                  <a:srgbClr val="C00000"/>
                </a:solidFill>
                <a:latin typeface="+mj-lt"/>
                <a:cs typeface="Times New Roman" pitchFamily="18" charset="0"/>
              </a:rPr>
              <a:t>Неприродність”</a:t>
            </a:r>
            <a:r>
              <a:rPr lang="uk-UA" sz="2800" b="1" dirty="0" smtClean="0">
                <a:solidFill>
                  <a:srgbClr val="C00000"/>
                </a:solidFill>
                <a:latin typeface="+mj-lt"/>
                <a:cs typeface="Times New Roman" pitchFamily="18" charset="0"/>
              </a:rPr>
              <a:t> рисунка. </a:t>
            </a:r>
            <a:endParaRPr lang="en-US" sz="2800" b="1" dirty="0" smtClean="0">
              <a:solidFill>
                <a:srgbClr val="C00000"/>
              </a:solidFill>
              <a:latin typeface="+mj-lt"/>
              <a:cs typeface="Times New Roman" pitchFamily="18" charset="0"/>
            </a:endParaRPr>
          </a:p>
          <a:p>
            <a:r>
              <a:rPr lang="uk-UA" sz="2800" dirty="0" smtClean="0">
                <a:latin typeface="+mj-lt"/>
                <a:cs typeface="Times New Roman" pitchFamily="18" charset="0"/>
              </a:rPr>
              <a:t>Природа уникає прямих ліній. Тому не кожне зображення можна скласти з кіл і відрізків без втрати якості</a:t>
            </a:r>
            <a:endParaRPr lang="ru-RU" sz="2800" dirty="0" smtClean="0">
              <a:latin typeface="+mj-lt"/>
              <a:cs typeface="Times New Roman" pitchFamily="18" charset="0"/>
            </a:endParaRPr>
          </a:p>
        </p:txBody>
      </p:sp>
      <p:pic>
        <p:nvPicPr>
          <p:cNvPr id="22533" name="Рисунок 5" descr="59916066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981075"/>
            <a:ext cx="2139950" cy="235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D:\FOTO\ФОТО\Природа\_imgs\natural_019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9838" y="4508500"/>
            <a:ext cx="1728787" cy="2160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23554" name="Picture 2" descr="D:\FOTO\ФОТО\Тварини\pic040317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84213" y="2133600"/>
            <a:ext cx="3743325" cy="2913063"/>
          </a:xfrm>
        </p:spPr>
      </p:pic>
      <p:pic>
        <p:nvPicPr>
          <p:cNvPr id="23555" name="Picture 3" descr="D:\FOTO\ФОТО\Тварини\Опасные твари - фон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59338" y="2133600"/>
            <a:ext cx="3257550" cy="288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6" name="Рисунок 6" descr="children_0133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11413" y="188913"/>
            <a:ext cx="3810000" cy="170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3375"/>
            <a:ext cx="8229600" cy="863600"/>
          </a:xfrm>
        </p:spPr>
        <p:txBody>
          <a:bodyPr/>
          <a:lstStyle/>
          <a:p>
            <a:pPr>
              <a:defRPr/>
            </a:pP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Формати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графічних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файлів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3" name="Содержимое 3"/>
          <p:cNvGraphicFramePr>
            <a:graphicFrameLocks/>
          </p:cNvGraphicFramePr>
          <p:nvPr/>
        </p:nvGraphicFramePr>
        <p:xfrm>
          <a:off x="467544" y="1124744"/>
          <a:ext cx="8373616" cy="5455920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tableStyleId>{08FB837D-C827-4EFA-A057-4D05807E0F7C}</a:tableStyleId>
              </a:tblPr>
              <a:tblGrid>
                <a:gridCol w="1424658"/>
                <a:gridCol w="2326021"/>
                <a:gridCol w="4622937"/>
              </a:tblGrid>
              <a:tr h="900688">
                <a:tc>
                  <a:txBody>
                    <a:bodyPr/>
                    <a:lstStyle/>
                    <a:p>
                      <a:pPr algn="ctr"/>
                      <a:endParaRPr lang="en-US" sz="2400" b="0" dirty="0" smtClean="0"/>
                    </a:p>
                    <a:p>
                      <a:pPr algn="ctr"/>
                      <a:r>
                        <a:rPr lang="ru-RU" sz="2400" b="0" dirty="0" smtClean="0"/>
                        <a:t>Формат</a:t>
                      </a:r>
                      <a:endParaRPr lang="ru-RU" sz="2400" b="0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err="1" smtClean="0"/>
                        <a:t>Спосіб</a:t>
                      </a:r>
                      <a:r>
                        <a:rPr lang="ru-RU" sz="2400" b="0" dirty="0" smtClean="0"/>
                        <a:t> </a:t>
                      </a:r>
                      <a:r>
                        <a:rPr lang="ru-RU" sz="2400" b="0" dirty="0" err="1" smtClean="0"/>
                        <a:t>зберігання</a:t>
                      </a:r>
                      <a:r>
                        <a:rPr lang="ru-RU" sz="2400" b="0" dirty="0" smtClean="0"/>
                        <a:t> </a:t>
                      </a:r>
                      <a:r>
                        <a:rPr lang="ru-RU" sz="2400" b="0" dirty="0" err="1" smtClean="0"/>
                        <a:t>інформації</a:t>
                      </a:r>
                      <a:endParaRPr lang="ru-RU" sz="2400" b="0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 smtClean="0"/>
                    </a:p>
                    <a:p>
                      <a:pPr algn="ctr"/>
                      <a:r>
                        <a:rPr lang="ru-RU" sz="2400" b="0" dirty="0" smtClean="0"/>
                        <a:t>Сфера </a:t>
                      </a:r>
                      <a:r>
                        <a:rPr lang="ru-RU" sz="2400" b="0" dirty="0" err="1" smtClean="0"/>
                        <a:t>застосування</a:t>
                      </a:r>
                      <a:endParaRPr lang="ru-RU" sz="2400" b="0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</a:tr>
              <a:tr h="7010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.bmp</a:t>
                      </a:r>
                      <a:endParaRPr lang="ru-RU" sz="2400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err="1" smtClean="0"/>
                        <a:t>Растровий</a:t>
                      </a:r>
                      <a:endParaRPr lang="ru-RU" sz="2800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Для </a:t>
                      </a:r>
                      <a:r>
                        <a:rPr lang="ru-RU" sz="2000" dirty="0" err="1" smtClean="0"/>
                        <a:t>обміну</a:t>
                      </a:r>
                      <a:r>
                        <a:rPr lang="ru-RU" sz="2000" dirty="0" smtClean="0"/>
                        <a:t> </a:t>
                      </a:r>
                      <a:r>
                        <a:rPr lang="ru-RU" sz="2000" dirty="0" err="1" smtClean="0"/>
                        <a:t>даними</a:t>
                      </a:r>
                      <a:r>
                        <a:rPr lang="ru-RU" sz="2000" dirty="0" smtClean="0"/>
                        <a:t> з </a:t>
                      </a:r>
                      <a:r>
                        <a:rPr lang="ru-RU" sz="2000" dirty="0" err="1" smtClean="0"/>
                        <a:t>іншими</a:t>
                      </a:r>
                      <a:r>
                        <a:rPr lang="ru-RU" sz="2000" dirty="0" smtClean="0"/>
                        <a:t> </a:t>
                      </a:r>
                      <a:r>
                        <a:rPr lang="ru-RU" sz="2000" dirty="0" err="1" smtClean="0"/>
                        <a:t>програмами</a:t>
                      </a:r>
                      <a:endParaRPr lang="ru-RU" sz="2000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</a:tr>
              <a:tr h="51816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.tiff</a:t>
                      </a:r>
                      <a:endParaRPr lang="ru-RU" sz="2400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err="1" smtClean="0"/>
                        <a:t>Растровий</a:t>
                      </a:r>
                      <a:endParaRPr lang="ru-RU" sz="2800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У </a:t>
                      </a:r>
                      <a:r>
                        <a:rPr lang="ru-RU" sz="2000" dirty="0" err="1" smtClean="0"/>
                        <a:t>видавничих</a:t>
                      </a:r>
                      <a:r>
                        <a:rPr lang="ru-RU" sz="2000" dirty="0" smtClean="0"/>
                        <a:t> системах</a:t>
                      </a:r>
                      <a:endParaRPr lang="ru-RU" sz="2000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</a:tr>
              <a:tr h="7010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.gif</a:t>
                      </a:r>
                      <a:endParaRPr lang="ru-RU" sz="2400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err="1" smtClean="0"/>
                        <a:t>Растровий</a:t>
                      </a:r>
                      <a:endParaRPr lang="ru-RU" sz="2800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Для </a:t>
                      </a:r>
                      <a:r>
                        <a:rPr lang="ru-RU" sz="2000" dirty="0" err="1" smtClean="0"/>
                        <a:t>зберігання</a:t>
                      </a:r>
                      <a:r>
                        <a:rPr lang="ru-RU" sz="2000" dirty="0" smtClean="0"/>
                        <a:t> </a:t>
                      </a:r>
                      <a:r>
                        <a:rPr lang="ru-RU" sz="2000" dirty="0" err="1" smtClean="0"/>
                        <a:t>зображень</a:t>
                      </a:r>
                      <a:r>
                        <a:rPr lang="ru-RU" sz="2000" dirty="0" smtClean="0"/>
                        <a:t> з</a:t>
                      </a:r>
                      <a:r>
                        <a:rPr lang="ru-RU" sz="2000" baseline="0" dirty="0" smtClean="0"/>
                        <a:t> </a:t>
                      </a:r>
                      <a:r>
                        <a:rPr lang="ru-RU" sz="2000" dirty="0" smtClean="0"/>
                        <a:t>невеликою</a:t>
                      </a:r>
                      <a:r>
                        <a:rPr lang="ru-RU" sz="2000" baseline="0" dirty="0" smtClean="0"/>
                        <a:t> </a:t>
                      </a:r>
                      <a:r>
                        <a:rPr lang="ru-RU" sz="2000" dirty="0" err="1" smtClean="0"/>
                        <a:t>кількістю</a:t>
                      </a:r>
                      <a:r>
                        <a:rPr lang="ru-RU" sz="2000" dirty="0" smtClean="0"/>
                        <a:t> </a:t>
                      </a:r>
                      <a:r>
                        <a:rPr lang="ru-RU" sz="2000" dirty="0" err="1" smtClean="0"/>
                        <a:t>кольорів</a:t>
                      </a:r>
                      <a:endParaRPr lang="ru-RU" sz="2000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</a:tr>
              <a:tr h="64437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.jpg</a:t>
                      </a:r>
                      <a:endParaRPr lang="ru-RU" sz="2400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err="1" smtClean="0"/>
                        <a:t>Растровий</a:t>
                      </a:r>
                      <a:endParaRPr lang="ru-RU" sz="2800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Для</a:t>
                      </a:r>
                      <a:r>
                        <a:rPr lang="ru-RU" sz="2000" baseline="0" dirty="0" smtClean="0"/>
                        <a:t> </a:t>
                      </a:r>
                      <a:r>
                        <a:rPr lang="ru-RU" sz="2000" baseline="0" dirty="0" err="1" smtClean="0"/>
                        <a:t>зберігання</a:t>
                      </a:r>
                      <a:r>
                        <a:rPr lang="ru-RU" sz="2000" baseline="0" dirty="0" smtClean="0"/>
                        <a:t> </a:t>
                      </a:r>
                      <a:r>
                        <a:rPr lang="ru-RU" sz="2000" baseline="0" dirty="0" err="1" smtClean="0"/>
                        <a:t>фотографій</a:t>
                      </a:r>
                      <a:r>
                        <a:rPr lang="ru-RU" sz="2000" baseline="0" dirty="0" smtClean="0"/>
                        <a:t>  і </a:t>
                      </a:r>
                      <a:r>
                        <a:rPr lang="ru-RU" sz="2000" baseline="0" dirty="0" err="1" smtClean="0"/>
                        <a:t>ілюстрацій</a:t>
                      </a:r>
                      <a:endParaRPr lang="ru-RU" sz="2000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</a:tr>
              <a:tr h="7010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.</a:t>
                      </a:r>
                      <a:r>
                        <a:rPr lang="en-US" sz="2400" dirty="0" err="1" smtClean="0"/>
                        <a:t>cdr</a:t>
                      </a:r>
                      <a:r>
                        <a:rPr lang="uk-UA" sz="2400" dirty="0" smtClean="0"/>
                        <a:t>, </a:t>
                      </a:r>
                    </a:p>
                  </a:txBody>
                  <a:tcPr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err="1" smtClean="0"/>
                        <a:t>Векторний</a:t>
                      </a:r>
                      <a:endParaRPr lang="ru-RU" sz="2800" dirty="0"/>
                    </a:p>
                  </a:txBody>
                  <a:tcPr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Для </a:t>
                      </a:r>
                      <a:r>
                        <a:rPr lang="ru-RU" sz="2000" dirty="0" err="1" smtClean="0"/>
                        <a:t>зображень</a:t>
                      </a:r>
                      <a:r>
                        <a:rPr lang="ru-RU" sz="2000" dirty="0" smtClean="0"/>
                        <a:t>, </a:t>
                      </a:r>
                      <a:r>
                        <a:rPr lang="ru-RU" sz="2000" dirty="0" err="1" smtClean="0"/>
                        <a:t>створених</a:t>
                      </a:r>
                      <a:r>
                        <a:rPr lang="ru-RU" sz="2000" baseline="0" dirty="0" smtClean="0"/>
                        <a:t> в </a:t>
                      </a:r>
                      <a:r>
                        <a:rPr lang="ru-RU" sz="2000" baseline="0" dirty="0" err="1" smtClean="0"/>
                        <a:t>програмі</a:t>
                      </a:r>
                      <a:r>
                        <a:rPr lang="ru-RU" sz="2000" baseline="0" dirty="0" smtClean="0"/>
                        <a:t> </a:t>
                      </a:r>
                      <a:r>
                        <a:rPr lang="en-US" sz="2000" baseline="0" dirty="0" smtClean="0"/>
                        <a:t>CorelDraw</a:t>
                      </a:r>
                      <a:endParaRPr lang="ru-RU" sz="2000" dirty="0"/>
                    </a:p>
                  </a:txBody>
                  <a:tcPr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</a:tcPr>
                </a:tc>
              </a:tr>
              <a:tr h="9448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400" dirty="0" smtClean="0"/>
                        <a:t>.</a:t>
                      </a:r>
                      <a:r>
                        <a:rPr lang="en-US" sz="2400" dirty="0" err="1" smtClean="0"/>
                        <a:t>dxf</a:t>
                      </a:r>
                      <a:endParaRPr lang="ru-RU" sz="2400" dirty="0" smtClean="0"/>
                    </a:p>
                    <a:p>
                      <a:pPr algn="ctr"/>
                      <a:endParaRPr lang="ru-RU" sz="2400" dirty="0"/>
                    </a:p>
                  </a:txBody>
                  <a:tcP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dirty="0" err="1" smtClean="0"/>
                        <a:t>Векторний</a:t>
                      </a:r>
                      <a:endParaRPr lang="ru-RU" sz="2800" dirty="0" smtClean="0"/>
                    </a:p>
                    <a:p>
                      <a:pPr algn="ctr"/>
                      <a:endParaRPr lang="ru-RU" sz="2800" dirty="0"/>
                    </a:p>
                  </a:txBody>
                  <a:tcP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uk-UA" sz="2000" dirty="0" smtClean="0"/>
                        <a:t>Файли</a:t>
                      </a:r>
                      <a:r>
                        <a:rPr lang="uk-UA" sz="2000" baseline="0" dirty="0" smtClean="0"/>
                        <a:t> пакета інженерної графіки </a:t>
                      </a:r>
                      <a:r>
                        <a:rPr lang="en-US" sz="2000" baseline="0" dirty="0" smtClean="0"/>
                        <a:t>AutoCAD</a:t>
                      </a:r>
                      <a:endParaRPr lang="ru-RU" sz="2000" dirty="0"/>
                    </a:p>
                  </a:txBody>
                  <a:tcP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cell3D prstMaterial="dkEdge">
                      <a:bevel w="25400" h="25400" prst="angle"/>
                      <a:lightRig rig="flood" dir="t"/>
                    </a:cell3D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50913"/>
          </a:xfrm>
        </p:spPr>
        <p:txBody>
          <a:bodyPr/>
          <a:lstStyle/>
          <a:p>
            <a:pPr>
              <a:defRPr/>
            </a:pPr>
            <a:r>
              <a:rPr lang="ru-RU" sz="4400" b="1" dirty="0" err="1" smtClean="0">
                <a:solidFill>
                  <a:schemeClr val="accent6">
                    <a:lumMod val="50000"/>
                  </a:schemeClr>
                </a:solidFill>
              </a:rPr>
              <a:t>Графічні</a:t>
            </a:r>
            <a:r>
              <a:rPr lang="ru-RU" sz="4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4400" b="1" dirty="0" err="1" smtClean="0">
                <a:solidFill>
                  <a:schemeClr val="accent6">
                    <a:lumMod val="50000"/>
                  </a:schemeClr>
                </a:solidFill>
              </a:rPr>
              <a:t>редактори</a:t>
            </a:r>
            <a:endParaRPr lang="ru-RU" sz="4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467544" y="1484785"/>
            <a:ext cx="8229600" cy="172819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514350" indent="-514350" eaLnBrk="0" hangingPunct="0">
              <a:spcBef>
                <a:spcPct val="20000"/>
              </a:spcBef>
              <a:buFontTx/>
              <a:buBlip>
                <a:blip r:embed="rId2"/>
              </a:buBlip>
              <a:defRPr/>
            </a:pPr>
            <a:r>
              <a:rPr lang="ru-RU" sz="3200" b="1" kern="0" dirty="0" err="1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Графічний</a:t>
            </a:r>
            <a:r>
              <a:rPr lang="ru-RU" sz="3200" b="1" kern="0" dirty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редактор – </a:t>
            </a:r>
            <a:r>
              <a:rPr lang="ru-RU" sz="3200" b="1" kern="0" dirty="0" err="1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це</a:t>
            </a:r>
            <a:r>
              <a:rPr lang="ru-RU" sz="3200" b="1" kern="0" dirty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3200" b="1" kern="0" dirty="0" err="1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програма</a:t>
            </a:r>
            <a:r>
              <a:rPr lang="ru-RU" sz="3200" b="1" kern="0" dirty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для </a:t>
            </a:r>
            <a:r>
              <a:rPr lang="ru-RU" sz="3200" b="1" kern="0" dirty="0" err="1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створення</a:t>
            </a:r>
            <a:r>
              <a:rPr lang="ru-RU" sz="3200" b="1" kern="0" dirty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  <a:r>
              <a:rPr lang="ru-RU" sz="3200" b="1" kern="0" dirty="0" err="1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редагування</a:t>
            </a:r>
            <a:r>
              <a:rPr lang="ru-RU" sz="3200" b="1" kern="0" dirty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3200" b="1" kern="0" dirty="0" err="1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і</a:t>
            </a:r>
            <a:r>
              <a:rPr lang="ru-RU" sz="3200" b="1" kern="0" dirty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перегляду </a:t>
            </a:r>
            <a:r>
              <a:rPr lang="ru-RU" sz="3200" b="1" kern="0" dirty="0" err="1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графічних</a:t>
            </a:r>
            <a:r>
              <a:rPr lang="ru-RU" sz="3200" b="1" kern="0" dirty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3200" b="1" kern="0" dirty="0" err="1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зображень</a:t>
            </a:r>
            <a:endParaRPr lang="ru-RU" sz="3200" b="1" kern="0" dirty="0">
              <a:ln w="11430"/>
              <a:solidFill>
                <a:schemeClr val="accent6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5" name="Схема 4"/>
          <p:cNvGraphicFramePr/>
          <p:nvPr/>
        </p:nvGraphicFramePr>
        <p:xfrm>
          <a:off x="1547664" y="2794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400" decel="100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400" decel="100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400" decel="100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400" decel="100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accel="1000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600" accel="1000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400" decel="100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400" decel="100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400" decel="100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400" decel="100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00" accel="1000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00" accel="1000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 animBg="1"/>
      <p:bldGraphic spid="5" grpId="0">
        <p:bldAsOne/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Заголовок 3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3255963"/>
          </a:xfrm>
        </p:spPr>
        <p:txBody>
          <a:bodyPr/>
          <a:lstStyle/>
          <a:p>
            <a:r>
              <a:rPr lang="uk-UA" sz="3200" dirty="0" smtClean="0"/>
              <a:t>Слово </a:t>
            </a:r>
            <a:r>
              <a:rPr lang="uk-UA" sz="3200" dirty="0" err="1" smtClean="0"/>
              <a:t>“редактор”</a:t>
            </a:r>
            <a:r>
              <a:rPr lang="uk-UA" sz="3200" dirty="0" smtClean="0"/>
              <a:t> походить від латинського </a:t>
            </a:r>
            <a:r>
              <a:rPr lang="en-US" sz="3200" dirty="0" err="1" smtClean="0"/>
              <a:t>redactus</a:t>
            </a:r>
            <a:r>
              <a:rPr lang="uk-UA" sz="3200" dirty="0" smtClean="0"/>
              <a:t> – приведений до ладу. Як правило, редактор – це людина, яка здійснює редагування: внесення змін до тексту, зображень, фотографій. </a:t>
            </a:r>
            <a:endParaRPr lang="ru-RU" sz="3200" dirty="0" smtClean="0"/>
          </a:p>
        </p:txBody>
      </p:sp>
      <p:pic>
        <p:nvPicPr>
          <p:cNvPr id="26626" name="Рисунок 4" descr="children_0120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5375" y="3860800"/>
            <a:ext cx="1660525" cy="185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70" name="Picture 22" descr="Новый рисунок (4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1196752"/>
            <a:ext cx="5472608" cy="411290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36104"/>
          </a:xfr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uk-UA" dirty="0" smtClean="0">
                <a:ln>
                  <a:solidFill>
                    <a:schemeClr val="accent1">
                      <a:lumMod val="50000"/>
                    </a:schemeClr>
                  </a:solidFill>
                </a:ln>
              </a:rPr>
              <a:t>Основні елементи вікна </a:t>
            </a:r>
            <a:r>
              <a:rPr lang="en-US" dirty="0" smtClean="0">
                <a:ln>
                  <a:solidFill>
                    <a:schemeClr val="accent1">
                      <a:lumMod val="50000"/>
                    </a:schemeClr>
                  </a:solidFill>
                </a:ln>
              </a:rPr>
              <a:t>Paint</a:t>
            </a:r>
            <a:endParaRPr lang="ru-RU" dirty="0">
              <a:ln>
                <a:solidFill>
                  <a:schemeClr val="accent1">
                    <a:lumMod val="50000"/>
                  </a:schemeClr>
                </a:solidFill>
              </a:ln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 flipV="1">
            <a:off x="1331640" y="1196752"/>
            <a:ext cx="1008112" cy="431800"/>
          </a:xfrm>
          <a:prstGeom prst="straightConnector1">
            <a:avLst/>
          </a:prstGeom>
          <a:ln w="38100"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flipV="1">
            <a:off x="1619250" y="1412776"/>
            <a:ext cx="864518" cy="792262"/>
          </a:xfrm>
          <a:prstGeom prst="straightConnector1">
            <a:avLst/>
          </a:prstGeom>
          <a:ln w="38100"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flipH="1" flipV="1">
            <a:off x="2627784" y="5157192"/>
            <a:ext cx="936104" cy="1008112"/>
          </a:xfrm>
          <a:prstGeom prst="straightConnector1">
            <a:avLst/>
          </a:prstGeom>
          <a:ln w="38100"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971600" y="4797152"/>
            <a:ext cx="935038" cy="288925"/>
          </a:xfrm>
          <a:prstGeom prst="straightConnector1">
            <a:avLst/>
          </a:prstGeom>
          <a:ln w="38100">
            <a:solidFill>
              <a:schemeClr val="bg2">
                <a:lumMod val="1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 flipV="1">
            <a:off x="1187624" y="5157192"/>
            <a:ext cx="792088" cy="358776"/>
          </a:xfrm>
          <a:prstGeom prst="straightConnector1">
            <a:avLst/>
          </a:prstGeom>
          <a:ln w="38100">
            <a:solidFill>
              <a:schemeClr val="bg2">
                <a:lumMod val="1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>
            <a:stCxn id="42" idx="1"/>
          </p:cNvCxnSpPr>
          <p:nvPr/>
        </p:nvCxnSpPr>
        <p:spPr>
          <a:xfrm flipH="1" flipV="1">
            <a:off x="5148065" y="5229200"/>
            <a:ext cx="1656183" cy="544706"/>
          </a:xfrm>
          <a:prstGeom prst="straightConnector1">
            <a:avLst/>
          </a:prstGeom>
          <a:ln w="38100">
            <a:solidFill>
              <a:schemeClr val="bg2">
                <a:lumMod val="1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H="1">
            <a:off x="5076826" y="2204864"/>
            <a:ext cx="2375494" cy="576437"/>
          </a:xfrm>
          <a:prstGeom prst="straightConnector1">
            <a:avLst/>
          </a:prstGeom>
          <a:ln w="38100"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7452320" y="1772816"/>
            <a:ext cx="1405136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uk-UA" dirty="0"/>
              <a:t>Робоча область</a:t>
            </a:r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2987824" y="6165304"/>
            <a:ext cx="2089150" cy="36988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uk-UA" dirty="0"/>
              <a:t>Палітра кольорів</a:t>
            </a:r>
            <a:endParaRPr lang="ru-RU" dirty="0"/>
          </a:p>
        </p:txBody>
      </p:sp>
      <p:sp>
        <p:nvSpPr>
          <p:cNvPr id="42" name="TextBox 41"/>
          <p:cNvSpPr txBox="1"/>
          <p:nvPr/>
        </p:nvSpPr>
        <p:spPr>
          <a:xfrm>
            <a:off x="6804248" y="5589240"/>
            <a:ext cx="1800199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uk-UA" dirty="0"/>
              <a:t>Рядок стану</a:t>
            </a:r>
            <a:endParaRPr lang="ru-RU" dirty="0"/>
          </a:p>
        </p:txBody>
      </p:sp>
      <p:sp>
        <p:nvSpPr>
          <p:cNvPr id="34" name="TextBox 33"/>
          <p:cNvSpPr txBox="1"/>
          <p:nvPr/>
        </p:nvSpPr>
        <p:spPr>
          <a:xfrm>
            <a:off x="179512" y="5301208"/>
            <a:ext cx="1368152" cy="3683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uk-UA" dirty="0"/>
              <a:t>Колір фону</a:t>
            </a:r>
            <a:endParaRPr lang="ru-RU" dirty="0"/>
          </a:p>
        </p:txBody>
      </p:sp>
      <p:sp>
        <p:nvSpPr>
          <p:cNvPr id="29" name="TextBox 28"/>
          <p:cNvSpPr txBox="1"/>
          <p:nvPr/>
        </p:nvSpPr>
        <p:spPr>
          <a:xfrm>
            <a:off x="179512" y="4437112"/>
            <a:ext cx="1224136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uk-UA" dirty="0"/>
              <a:t>Основний колір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179388" y="1989138"/>
            <a:ext cx="1584325" cy="3683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uk-UA" dirty="0"/>
              <a:t>Рядок меню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179388" y="1268413"/>
            <a:ext cx="1512887" cy="64611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uk-UA" dirty="0"/>
              <a:t>Рядок заголовка</a:t>
            </a:r>
            <a:endParaRPr lang="ru-RU" dirty="0"/>
          </a:p>
        </p:txBody>
      </p:sp>
      <p:cxnSp>
        <p:nvCxnSpPr>
          <p:cNvPr id="44" name="Прямая со стрелкой 43"/>
          <p:cNvCxnSpPr/>
          <p:nvPr/>
        </p:nvCxnSpPr>
        <p:spPr>
          <a:xfrm flipV="1">
            <a:off x="1259632" y="2060848"/>
            <a:ext cx="792088" cy="1150864"/>
          </a:xfrm>
          <a:prstGeom prst="straightConnector1">
            <a:avLst/>
          </a:prstGeom>
          <a:ln w="38100">
            <a:solidFill>
              <a:schemeClr val="bg2">
                <a:lumMod val="1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179512" y="2924944"/>
            <a:ext cx="1512887" cy="64611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uk-UA" dirty="0"/>
              <a:t>Панель інструментів</a:t>
            </a:r>
            <a:endParaRPr lang="ru-RU" dirty="0"/>
          </a:p>
        </p:txBody>
      </p:sp>
      <p:cxnSp>
        <p:nvCxnSpPr>
          <p:cNvPr id="48" name="Прямая со стрелкой 47"/>
          <p:cNvCxnSpPr>
            <a:stCxn id="51" idx="3"/>
          </p:cNvCxnSpPr>
          <p:nvPr/>
        </p:nvCxnSpPr>
        <p:spPr>
          <a:xfrm flipV="1">
            <a:off x="1619374" y="2492896"/>
            <a:ext cx="432346" cy="1547193"/>
          </a:xfrm>
          <a:prstGeom prst="straightConnector1">
            <a:avLst/>
          </a:prstGeom>
          <a:ln w="38100">
            <a:solidFill>
              <a:schemeClr val="bg2">
                <a:lumMod val="1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179512" y="3717032"/>
            <a:ext cx="1439862" cy="64611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uk-UA" dirty="0"/>
              <a:t>Додаткова панель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2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500"/>
                            </p:stCondLst>
                            <p:childTnLst>
                              <p:par>
                                <p:cTn id="56" presetID="2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5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7000"/>
                            </p:stCondLst>
                            <p:childTnLst>
                              <p:par>
                                <p:cTn id="66" presetID="2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2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8500"/>
                            </p:stCondLst>
                            <p:childTnLst>
                              <p:par>
                                <p:cTn id="76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000"/>
                            </p:stCondLst>
                            <p:childTnLst>
                              <p:par>
                                <p:cTn id="8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1500"/>
                            </p:stCondLst>
                            <p:childTnLst>
                              <p:par>
                                <p:cTn id="90" presetID="2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2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3000"/>
                            </p:stCondLst>
                            <p:childTnLst>
                              <p:par>
                                <p:cTn id="100" presetID="2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2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00"/>
                                        <p:tgtEl>
                                          <p:spTgt spid="4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2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build="allAtOnce" animBg="1"/>
      <p:bldP spid="24" grpId="0" build="allAtOnce" animBg="1"/>
      <p:bldP spid="42" grpId="0" build="allAtOnce" animBg="1"/>
      <p:bldP spid="34" grpId="0" uiExpand="1" build="allAtOnce" animBg="1"/>
      <p:bldP spid="29" grpId="0" build="allAtOnce" animBg="1"/>
      <p:bldP spid="13" grpId="0" build="allAtOnce" animBg="1"/>
      <p:bldP spid="9" grpId="0" uiExpand="1" build="allAtOnce" animBg="1"/>
      <p:bldP spid="46" grpId="0" build="allAtOnce" animBg="1"/>
      <p:bldP spid="51" grpId="0" build="allAtOnce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b="1" dirty="0" err="1" smtClean="0">
                <a:solidFill>
                  <a:srgbClr val="002060"/>
                </a:solidFill>
                <a:cs typeface="Times New Roman" pitchFamily="18" charset="0"/>
              </a:rPr>
              <a:t>Фізкультхвилинка</a:t>
            </a:r>
            <a:endParaRPr lang="ru-RU" b="1" dirty="0" smtClean="0">
              <a:solidFill>
                <a:srgbClr val="002060"/>
              </a:solidFill>
              <a:cs typeface="Times New Roman" pitchFamily="18" charset="0"/>
            </a:endParaRPr>
          </a:p>
        </p:txBody>
      </p:sp>
      <p:pic>
        <p:nvPicPr>
          <p:cNvPr id="28674" name="Рисунок 5" descr="children_0170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025" y="2924175"/>
            <a:ext cx="1223963" cy="195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Содержимое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uk-UA" dirty="0" smtClean="0">
                <a:solidFill>
                  <a:srgbClr val="003300"/>
                </a:solidFill>
              </a:rPr>
              <a:t>Встаньте, діти, посміхніться,</a:t>
            </a:r>
          </a:p>
          <a:p>
            <a:pPr eaLnBrk="1" hangingPunct="1">
              <a:buFontTx/>
              <a:buNone/>
            </a:pPr>
            <a:r>
              <a:rPr lang="uk-UA" dirty="0" smtClean="0">
                <a:solidFill>
                  <a:srgbClr val="003300"/>
                </a:solidFill>
              </a:rPr>
              <a:t>     Землі нашій уклоніться</a:t>
            </a:r>
          </a:p>
          <a:p>
            <a:pPr eaLnBrk="1" hangingPunct="1">
              <a:buFontTx/>
              <a:buNone/>
            </a:pPr>
            <a:r>
              <a:rPr lang="uk-UA" dirty="0" smtClean="0">
                <a:solidFill>
                  <a:srgbClr val="003300"/>
                </a:solidFill>
              </a:rPr>
              <a:t>        За щасливий день вчорашній.</a:t>
            </a:r>
          </a:p>
          <a:p>
            <a:pPr eaLnBrk="1" hangingPunct="1">
              <a:buFontTx/>
              <a:buNone/>
            </a:pPr>
            <a:r>
              <a:rPr lang="uk-UA" dirty="0" smtClean="0">
                <a:solidFill>
                  <a:srgbClr val="003300"/>
                </a:solidFill>
              </a:rPr>
              <a:t>          Всі до сонця потягніться,</a:t>
            </a:r>
          </a:p>
          <a:p>
            <a:pPr eaLnBrk="1" hangingPunct="1">
              <a:buFontTx/>
              <a:buNone/>
            </a:pPr>
            <a:r>
              <a:rPr lang="uk-UA" dirty="0" smtClean="0">
                <a:solidFill>
                  <a:srgbClr val="003300"/>
                </a:solidFill>
              </a:rPr>
              <a:t>            Вліво, вправо нахиліться,</a:t>
            </a:r>
          </a:p>
          <a:p>
            <a:pPr eaLnBrk="1" hangingPunct="1">
              <a:buFontTx/>
              <a:buNone/>
            </a:pPr>
            <a:r>
              <a:rPr lang="uk-UA" dirty="0" smtClean="0">
                <a:solidFill>
                  <a:srgbClr val="003300"/>
                </a:solidFill>
              </a:rPr>
              <a:t>              Веретенцем покрутіться.</a:t>
            </a:r>
          </a:p>
          <a:p>
            <a:pPr eaLnBrk="1" hangingPunct="1">
              <a:buFontTx/>
              <a:buNone/>
            </a:pPr>
            <a:r>
              <a:rPr lang="uk-UA" dirty="0" smtClean="0">
                <a:solidFill>
                  <a:srgbClr val="003300"/>
                </a:solidFill>
              </a:rPr>
              <a:t>                 Раз присядьте, два присядьте</a:t>
            </a:r>
          </a:p>
          <a:p>
            <a:pPr eaLnBrk="1" hangingPunct="1">
              <a:buFontTx/>
              <a:buNone/>
            </a:pPr>
            <a:r>
              <a:rPr lang="uk-UA" dirty="0" smtClean="0">
                <a:solidFill>
                  <a:srgbClr val="003300"/>
                </a:solidFill>
              </a:rPr>
              <a:t>                   І за парти тихо сядьте.</a:t>
            </a:r>
            <a:endParaRPr lang="ru-RU" dirty="0" smtClean="0">
              <a:solidFill>
                <a:srgbClr val="003300"/>
              </a:solidFill>
            </a:endParaRPr>
          </a:p>
          <a:p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500"/>
                            </p:stCondLst>
                            <p:childTnLst>
                              <p:par>
                                <p:cTn id="3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Список використаної літератури</a:t>
            </a:r>
            <a:endParaRPr lang="ru-RU" dirty="0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0" algn="just"/>
            <a:r>
              <a:rPr lang="uk-UA" sz="18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Морзе Н. В. ,. Барна О. В,. </a:t>
            </a:r>
            <a:r>
              <a:rPr lang="uk-UA" sz="1800" dirty="0" err="1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Вембер</a:t>
            </a:r>
            <a:r>
              <a:rPr lang="uk-UA" sz="18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 В. П,. </a:t>
            </a:r>
            <a:r>
              <a:rPr lang="uk-UA" sz="1800" dirty="0" err="1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Кузьмінська</a:t>
            </a:r>
            <a:r>
              <a:rPr lang="uk-UA" sz="18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 О. Г,. </a:t>
            </a:r>
            <a:r>
              <a:rPr lang="uk-UA" sz="1800" dirty="0" err="1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Саражинська</a:t>
            </a:r>
            <a:r>
              <a:rPr lang="uk-UA" sz="18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 Н. А. Інформатика </a:t>
            </a:r>
            <a:r>
              <a:rPr lang="en-US" sz="18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(</a:t>
            </a:r>
            <a:r>
              <a:rPr lang="uk-UA" sz="18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підручник 5 клас). – К.: Освіта, 2013. – 255 с. </a:t>
            </a:r>
            <a:endParaRPr lang="uk-UA" sz="1800" i="1" dirty="0" smtClean="0">
              <a:solidFill>
                <a:schemeClr val="tx1"/>
              </a:solidFill>
              <a:latin typeface="+mj-lt"/>
              <a:cs typeface="Times New Roman" pitchFamily="18" charset="0"/>
            </a:endParaRPr>
          </a:p>
          <a:p>
            <a:pPr lvl="0" algn="just"/>
            <a:r>
              <a:rPr lang="ru-RU" sz="1800" dirty="0" err="1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Завадський</a:t>
            </a:r>
            <a:r>
              <a:rPr lang="ru-RU" sz="18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 І. О. , </a:t>
            </a:r>
            <a:r>
              <a:rPr lang="ru-RU" sz="1800" dirty="0" err="1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Стеценко</a:t>
            </a:r>
            <a:r>
              <a:rPr lang="ru-RU" sz="18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 І. В. , Левченко О. М. . </a:t>
            </a:r>
            <a:r>
              <a:rPr lang="ru-RU" sz="1800" dirty="0" err="1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Інформатика</a:t>
            </a:r>
            <a:r>
              <a:rPr lang="ru-RU" sz="18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 (</a:t>
            </a:r>
            <a:r>
              <a:rPr lang="ru-RU" sz="1800" dirty="0" err="1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підручник</a:t>
            </a:r>
            <a:r>
              <a:rPr lang="ru-RU" sz="18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 9 </a:t>
            </a:r>
            <a:r>
              <a:rPr lang="ru-RU" sz="1800" dirty="0" err="1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клас</a:t>
            </a:r>
            <a:r>
              <a:rPr lang="ru-RU" sz="18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)</a:t>
            </a:r>
            <a:r>
              <a:rPr lang="uk-UA" sz="18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.</a:t>
            </a:r>
            <a:r>
              <a:rPr lang="en-US" sz="18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 – </a:t>
            </a:r>
            <a:r>
              <a:rPr lang="uk-UA" sz="18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К.: </a:t>
            </a:r>
            <a:r>
              <a:rPr lang="en-US" sz="18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BHV</a:t>
            </a:r>
            <a:r>
              <a:rPr lang="uk-UA" sz="18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. – </a:t>
            </a:r>
            <a:r>
              <a:rPr lang="en-US" sz="18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2009</a:t>
            </a:r>
            <a:r>
              <a:rPr lang="uk-UA" sz="18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. </a:t>
            </a:r>
            <a:r>
              <a:rPr lang="uk-UA" sz="180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– 319 с.</a:t>
            </a:r>
            <a:endParaRPr lang="ru-RU" sz="1800" i="1" dirty="0" smtClean="0">
              <a:solidFill>
                <a:schemeClr val="tx1"/>
              </a:solidFill>
              <a:latin typeface="+mj-lt"/>
              <a:cs typeface="Times New Roman" pitchFamily="18" charset="0"/>
            </a:endParaRPr>
          </a:p>
          <a:p>
            <a:pPr lvl="0" algn="just"/>
            <a:r>
              <a:rPr lang="uk-UA" sz="1800" dirty="0" err="1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Лещук</a:t>
            </a:r>
            <a:r>
              <a:rPr lang="uk-UA" sz="18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 Р. І. , </a:t>
            </a:r>
            <a:r>
              <a:rPr lang="uk-UA" sz="1800" dirty="0" err="1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Лещук</a:t>
            </a:r>
            <a:r>
              <a:rPr lang="uk-UA" sz="18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 І. М. . Усі уроки інформатики. (5 клас). – Х.  Основа, 2013. – 206 с. </a:t>
            </a:r>
            <a:r>
              <a:rPr lang="uk-UA" sz="1800" i="1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(Посібник)</a:t>
            </a:r>
            <a:r>
              <a:rPr lang="uk-UA" sz="18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.</a:t>
            </a:r>
          </a:p>
          <a:p>
            <a:pPr lvl="0" algn="ctr">
              <a:buNone/>
            </a:pPr>
            <a:r>
              <a:rPr lang="ru-RU" sz="1800" dirty="0" err="1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Інтернет-ресурси</a:t>
            </a:r>
            <a:r>
              <a:rPr lang="ru-RU" sz="18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:</a:t>
            </a:r>
          </a:p>
          <a:p>
            <a:pPr lvl="0"/>
            <a:r>
              <a:rPr lang="ru-RU" sz="18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http://mon.gov.ua.</a:t>
            </a:r>
          </a:p>
          <a:p>
            <a:pPr lvl="0"/>
            <a:r>
              <a:rPr lang="ru-RU" sz="18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http://uk.wikipedia.org/wiki </a:t>
            </a:r>
            <a:r>
              <a:rPr lang="ru-RU" sz="1800" i="1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(</a:t>
            </a:r>
            <a:r>
              <a:rPr lang="ru-RU" sz="1800" i="1" dirty="0" err="1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посилання</a:t>
            </a:r>
            <a:r>
              <a:rPr lang="ru-RU" sz="1800" i="1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 на </a:t>
            </a:r>
            <a:r>
              <a:rPr lang="ru-RU" sz="1800" i="1" dirty="0" err="1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сайти</a:t>
            </a:r>
            <a:r>
              <a:rPr lang="ru-RU" sz="1800" i="1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, </a:t>
            </a:r>
            <a:r>
              <a:rPr lang="ru-RU" sz="1800" i="1" dirty="0" err="1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портали</a:t>
            </a:r>
            <a:r>
              <a:rPr lang="ru-RU" sz="1800" i="1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, </a:t>
            </a:r>
            <a:r>
              <a:rPr lang="ru-RU" sz="1800" i="1" dirty="0" err="1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Інтернет-ресурси</a:t>
            </a:r>
            <a:r>
              <a:rPr lang="ru-RU" sz="1800" i="1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).</a:t>
            </a:r>
          </a:p>
          <a:p>
            <a:pPr lvl="0"/>
            <a:endParaRPr lang="uk-UA" sz="1800" dirty="0" smtClean="0">
              <a:solidFill>
                <a:schemeClr val="tx1"/>
              </a:solidFill>
              <a:latin typeface="+mj-lt"/>
              <a:cs typeface="Times New Roman" pitchFamily="18" charset="0"/>
            </a:endParaRPr>
          </a:p>
          <a:p>
            <a:pPr lvl="0"/>
            <a:endPara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  <a:p>
            <a:endParaRPr lang="ru-RU" smtClean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627784" y="908720"/>
            <a:ext cx="3528392" cy="1944216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3">
              <a:hueOff val="0"/>
              <a:satOff val="0"/>
              <a:lumOff val="0"/>
              <a:alphaOff val="0"/>
            </a:schemeClr>
          </a:fillRef>
          <a:effectRef idx="2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err="1" smtClean="0">
                <a:solidFill>
                  <a:schemeClr val="tx1"/>
                </a:solidFill>
              </a:rPr>
              <a:t>Комп’ютерна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графіка</a:t>
            </a: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932040" y="3861048"/>
            <a:ext cx="3240360" cy="1512168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5">
              <a:hueOff val="0"/>
              <a:satOff val="0"/>
              <a:lumOff val="0"/>
              <a:alphaOff val="0"/>
            </a:schemeClr>
          </a:fillRef>
          <a:effectRef idx="1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" name="Скругленный прямоугольник 5"/>
          <p:cNvSpPr/>
          <p:nvPr/>
        </p:nvSpPr>
        <p:spPr>
          <a:xfrm>
            <a:off x="827584" y="3861048"/>
            <a:ext cx="3240360" cy="1512168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5">
              <a:hueOff val="0"/>
              <a:satOff val="0"/>
              <a:lumOff val="0"/>
              <a:alphaOff val="0"/>
            </a:schemeClr>
          </a:fillRef>
          <a:effectRef idx="1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4347" name="TextBox 6"/>
          <p:cNvSpPr txBox="1">
            <a:spLocks noChangeArrowheads="1"/>
          </p:cNvSpPr>
          <p:nvPr/>
        </p:nvSpPr>
        <p:spPr bwMode="auto">
          <a:xfrm>
            <a:off x="1547813" y="4797425"/>
            <a:ext cx="25193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1187450" y="4149725"/>
            <a:ext cx="273647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uk-UA" sz="4800" dirty="0">
                <a:solidFill>
                  <a:schemeClr val="tx2">
                    <a:lumMod val="20000"/>
                    <a:lumOff val="80000"/>
                  </a:schemeClr>
                </a:solidFill>
                <a:latin typeface="+mj-lt"/>
                <a:cs typeface="Times New Roman" pitchFamily="18" charset="0"/>
              </a:rPr>
              <a:t>Растрова</a:t>
            </a:r>
            <a:endParaRPr lang="ru-RU" sz="4800" dirty="0">
              <a:solidFill>
                <a:schemeClr val="tx2">
                  <a:lumMod val="20000"/>
                  <a:lumOff val="80000"/>
                </a:schemeClr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76825" y="4149725"/>
            <a:ext cx="2663825" cy="7683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uk-UA" sz="4400" dirty="0">
                <a:solidFill>
                  <a:schemeClr val="tx2">
                    <a:lumMod val="20000"/>
                    <a:lumOff val="80000"/>
                  </a:schemeClr>
                </a:solidFill>
                <a:latin typeface="+mj-lt"/>
                <a:cs typeface="Times New Roman" pitchFamily="18" charset="0"/>
              </a:rPr>
              <a:t>Векторна</a:t>
            </a:r>
            <a:endParaRPr lang="ru-RU" sz="4400" dirty="0">
              <a:solidFill>
                <a:schemeClr val="tx2">
                  <a:lumMod val="20000"/>
                  <a:lumOff val="80000"/>
                </a:schemeClr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10" name="Левая фигурная скобка 9"/>
          <p:cNvSpPr/>
          <p:nvPr/>
        </p:nvSpPr>
        <p:spPr>
          <a:xfrm rot="5400000">
            <a:off x="3887788" y="1808163"/>
            <a:ext cx="1008062" cy="3097212"/>
          </a:xfrm>
          <a:prstGeom prst="leftBrac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188" y="765175"/>
            <a:ext cx="8137525" cy="1014413"/>
          </a:xfrm>
          <a:prstGeom prst="rect">
            <a:avLst/>
          </a:prstGeom>
        </p:spPr>
        <p:txBody>
          <a:bodyPr>
            <a:spAutoFit/>
          </a:bodyPr>
          <a:lstStyle/>
          <a:p>
            <a:pPr marL="514350" indent="-514350" algn="ctr" fontAlgn="auto">
              <a:spcAft>
                <a:spcPts val="0"/>
              </a:spcAft>
              <a:defRPr/>
            </a:pPr>
            <a:r>
              <a:rPr lang="ru-RU" sz="60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cs typeface="Times New Roman" pitchFamily="18" charset="0"/>
              </a:rPr>
              <a:t>РАСТРОВА </a:t>
            </a:r>
            <a:r>
              <a:rPr lang="ru-RU" sz="6000" b="1" dirty="0" err="1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cs typeface="Times New Roman" pitchFamily="18" charset="0"/>
              </a:rPr>
              <a:t>ГРАФіКА</a:t>
            </a:r>
            <a:endParaRPr lang="ru-RU" sz="6000" b="1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defRPr/>
            </a:pPr>
            <a:r>
              <a:rPr lang="ru-RU" dirty="0" err="1" smtClean="0">
                <a:solidFill>
                  <a:schemeClr val="accent5">
                    <a:lumMod val="50000"/>
                  </a:schemeClr>
                </a:solidFill>
              </a:rPr>
              <a:t>Растрове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5">
                    <a:lumMod val="50000"/>
                  </a:schemeClr>
                </a:solidFill>
              </a:rPr>
              <a:t>зображення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5">
                    <a:lumMod val="50000"/>
                  </a:schemeClr>
                </a:solidFill>
              </a:rPr>
              <a:t>зберігається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5">
                    <a:lumMod val="50000"/>
                  </a:schemeClr>
                </a:solidFill>
              </a:rPr>
              <a:t>з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5">
                    <a:lumMod val="50000"/>
                  </a:schemeClr>
                </a:solidFill>
              </a:rPr>
              <a:t>допомогою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5">
                    <a:lumMod val="50000"/>
                  </a:schemeClr>
                </a:solidFill>
              </a:rPr>
              <a:t>точок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5">
                    <a:lumMod val="50000"/>
                  </a:schemeClr>
                </a:solidFill>
              </a:rPr>
              <a:t>різного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5">
                    <a:lumMod val="50000"/>
                  </a:schemeClr>
                </a:solidFill>
              </a:rPr>
              <a:t>кольору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 (</a:t>
            </a:r>
            <a:r>
              <a:rPr lang="ru-RU" dirty="0" err="1" smtClean="0">
                <a:solidFill>
                  <a:schemeClr val="accent5">
                    <a:lumMod val="50000"/>
                  </a:schemeClr>
                </a:solidFill>
              </a:rPr>
              <a:t>пікселей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), </a:t>
            </a:r>
            <a:r>
              <a:rPr lang="ru-RU" dirty="0" err="1" smtClean="0">
                <a:solidFill>
                  <a:schemeClr val="accent5">
                    <a:lumMod val="50000"/>
                  </a:schemeClr>
                </a:solidFill>
              </a:rPr>
              <a:t>які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5">
                    <a:lumMod val="50000"/>
                  </a:schemeClr>
                </a:solidFill>
              </a:rPr>
              <a:t>утворюють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 рядки </a:t>
            </a:r>
            <a:r>
              <a:rPr lang="ru-RU" dirty="0" err="1" smtClean="0">
                <a:solidFill>
                  <a:schemeClr val="accent5">
                    <a:lumMod val="50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5">
                    <a:lumMod val="50000"/>
                  </a:schemeClr>
                </a:solidFill>
              </a:rPr>
              <a:t>стовпці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.</a:t>
            </a:r>
          </a:p>
          <a:p>
            <a:pPr>
              <a:defRPr/>
            </a:pPr>
            <a:endParaRPr lang="ru-RU" dirty="0"/>
          </a:p>
        </p:txBody>
      </p:sp>
      <p:pic>
        <p:nvPicPr>
          <p:cNvPr id="7" name="Picture 4" descr="рожа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932363" y="2060575"/>
            <a:ext cx="3286125" cy="3286125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08038"/>
          </a:xfrm>
        </p:spPr>
        <p:txBody>
          <a:bodyPr/>
          <a:lstStyle/>
          <a:p>
            <a:pPr>
              <a:defRPr/>
            </a:pPr>
            <a:r>
              <a:rPr lang="ru-RU" sz="3200" b="1" dirty="0" smtClean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РАСТРОВА </a:t>
            </a:r>
            <a:r>
              <a:rPr lang="ru-RU" sz="3200" b="1" dirty="0" err="1" smtClean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ГРАФіКА</a:t>
            </a:r>
            <a:r>
              <a:rPr lang="ru-RU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7" name="Содержимое 2"/>
          <p:cNvSpPr>
            <a:spLocks noGrp="1"/>
          </p:cNvSpPr>
          <p:nvPr>
            <p:ph idx="1"/>
          </p:nvPr>
        </p:nvSpPr>
        <p:spPr>
          <a:xfrm>
            <a:off x="683568" y="1628800"/>
            <a:ext cx="7702624" cy="1656184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514350" indent="-514350">
              <a:buFontTx/>
              <a:buBlip>
                <a:blip r:embed="rId2"/>
              </a:buBlip>
              <a:defRPr/>
            </a:pPr>
            <a:r>
              <a:rPr lang="ru-RU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Піксель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– </a:t>
            </a:r>
            <a:r>
              <a:rPr lang="ru-RU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мінімальна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ділянка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зображення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  <a:r>
              <a:rPr lang="ru-RU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якому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незалежним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чином </a:t>
            </a:r>
            <a:r>
              <a:rPr lang="ru-RU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можна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задати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колір</a:t>
            </a:r>
            <a:endParaRPr lang="ru-RU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55576" y="4437112"/>
            <a:ext cx="3240360" cy="92333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ru-RU" sz="5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Піксель</a:t>
            </a:r>
            <a:endParaRPr lang="ru-RU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graphicFrame>
        <p:nvGraphicFramePr>
          <p:cNvPr id="11" name="Содержимое 9"/>
          <p:cNvGraphicFramePr>
            <a:graphicFrameLocks/>
          </p:cNvGraphicFramePr>
          <p:nvPr/>
        </p:nvGraphicFramePr>
        <p:xfrm>
          <a:off x="4932363" y="3500438"/>
          <a:ext cx="2786088" cy="2560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8261"/>
                <a:gridCol w="348261"/>
                <a:gridCol w="348261"/>
                <a:gridCol w="348261"/>
                <a:gridCol w="348261"/>
                <a:gridCol w="348261"/>
                <a:gridCol w="348261"/>
                <a:gridCol w="348261"/>
              </a:tblGrid>
              <a:tr h="35719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719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719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719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35719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719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719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10" name="Прямая со стрелкой 9"/>
          <p:cNvCxnSpPr/>
          <p:nvPr/>
        </p:nvCxnSpPr>
        <p:spPr>
          <a:xfrm flipV="1">
            <a:off x="3995738" y="4797425"/>
            <a:ext cx="1543050" cy="390525"/>
          </a:xfrm>
          <a:prstGeom prst="straightConnector1">
            <a:avLst/>
          </a:prstGeom>
          <a:ln w="76200"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flipV="1">
            <a:off x="3995738" y="4076700"/>
            <a:ext cx="1571625" cy="1071563"/>
          </a:xfrm>
          <a:prstGeom prst="straightConnector1">
            <a:avLst/>
          </a:prstGeom>
          <a:ln w="76200"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09" name="Группа 3"/>
          <p:cNvGrpSpPr>
            <a:grpSpLocks/>
          </p:cNvGrpSpPr>
          <p:nvPr/>
        </p:nvGrpSpPr>
        <p:grpSpPr bwMode="auto">
          <a:xfrm>
            <a:off x="323850" y="404813"/>
            <a:ext cx="8351838" cy="2087562"/>
            <a:chOff x="-74599" y="0"/>
            <a:chExt cx="8504283" cy="2055765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-74599" y="0"/>
              <a:ext cx="8504283" cy="2055765"/>
            </a:xfrm>
            <a:prstGeom prst="rect">
              <a:avLst/>
            </a:prstGeom>
          </p:spPr>
          <p:style>
            <a:lnRef idx="0">
              <a:schemeClr val="accent5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shade val="80000"/>
                <a:hueOff val="0"/>
                <a:satOff val="0"/>
                <a:lumOff val="0"/>
                <a:alphaOff val="0"/>
              </a:schemeClr>
            </a:fillRef>
            <a:effectRef idx="3">
              <a:schemeClr val="accent5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6" name="Прямоугольник 5"/>
            <p:cNvSpPr/>
            <p:nvPr/>
          </p:nvSpPr>
          <p:spPr>
            <a:xfrm>
              <a:off x="-241" y="0"/>
              <a:ext cx="8429925" cy="198541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  <p:txBody>
            <a:bodyPr lIns="194310" tIns="194310" rIns="194310" bIns="194310" spcCol="1270" anchor="ctr"/>
            <a:lstStyle/>
            <a:p>
              <a:pPr algn="ctr" defTabSz="22669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5100" dirty="0" err="1"/>
                <a:t>Якість</a:t>
              </a:r>
              <a:r>
                <a:rPr lang="ru-RU" sz="5100" dirty="0"/>
                <a:t> растрового </a:t>
              </a:r>
              <a:r>
                <a:rPr lang="ru-RU" sz="5100" dirty="0" err="1"/>
                <a:t>зображення</a:t>
              </a:r>
              <a:r>
                <a:rPr lang="ru-RU" sz="5100" dirty="0"/>
                <a:t> </a:t>
              </a:r>
              <a:r>
                <a:rPr lang="ru-RU" sz="5100" dirty="0" err="1"/>
                <a:t>залежить</a:t>
              </a:r>
              <a:r>
                <a:rPr lang="ru-RU" sz="5100" dirty="0"/>
                <a:t> </a:t>
              </a:r>
              <a:r>
                <a:rPr lang="ru-RU" sz="5100" dirty="0" err="1"/>
                <a:t>від</a:t>
              </a:r>
              <a:r>
                <a:rPr lang="ru-RU" sz="5100" dirty="0"/>
                <a:t>:</a:t>
              </a:r>
            </a:p>
          </p:txBody>
        </p:sp>
      </p:grpSp>
      <p:grpSp>
        <p:nvGrpSpPr>
          <p:cNvPr id="17410" name="Группа 6"/>
          <p:cNvGrpSpPr>
            <a:grpSpLocks/>
          </p:cNvGrpSpPr>
          <p:nvPr/>
        </p:nvGrpSpPr>
        <p:grpSpPr bwMode="auto">
          <a:xfrm>
            <a:off x="468313" y="2492375"/>
            <a:ext cx="4103687" cy="3457575"/>
            <a:chOff x="0" y="1843100"/>
            <a:chExt cx="4214841" cy="3870510"/>
          </a:xfrm>
        </p:grpSpPr>
        <p:sp>
          <p:nvSpPr>
            <p:cNvPr id="8" name="Прямоугольник 7"/>
            <p:cNvSpPr/>
            <p:nvPr/>
          </p:nvSpPr>
          <p:spPr>
            <a:xfrm>
              <a:off x="0" y="1843100"/>
              <a:ext cx="4214841" cy="3870510"/>
            </a:xfrm>
            <a:prstGeom prst="rect">
              <a:avLst/>
            </a:prstGeom>
          </p:spPr>
          <p:style>
            <a:lnRef idx="0">
              <a:schemeClr val="accent5">
                <a:shade val="80000"/>
                <a:hueOff val="0"/>
                <a:satOff val="0"/>
                <a:lumOff val="0"/>
                <a:alphaOff val="0"/>
              </a:schemeClr>
            </a:lnRef>
            <a:fillRef idx="3">
              <a:schemeClr val="lt1">
                <a:hueOff val="0"/>
                <a:satOff val="0"/>
                <a:lumOff val="0"/>
                <a:alphaOff val="0"/>
              </a:schemeClr>
            </a:fillRef>
            <a:effectRef idx="3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Прямоугольник 8"/>
            <p:cNvSpPr/>
            <p:nvPr/>
          </p:nvSpPr>
          <p:spPr>
            <a:xfrm>
              <a:off x="0" y="1843100"/>
              <a:ext cx="4214841" cy="38705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217170" tIns="217170" rIns="217170" bIns="217170" spcCol="1270" anchor="ctr"/>
            <a:lstStyle/>
            <a:p>
              <a:pPr algn="ctr" defTabSz="25336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4800" dirty="0">
                  <a:solidFill>
                    <a:schemeClr val="accent1">
                      <a:lumMod val="75000"/>
                    </a:schemeClr>
                  </a:solidFill>
                </a:rPr>
                <a:t>1. </a:t>
              </a:r>
              <a:r>
                <a:rPr lang="ru-RU" sz="4800" dirty="0" err="1">
                  <a:solidFill>
                    <a:schemeClr val="accent1">
                      <a:lumMod val="75000"/>
                    </a:schemeClr>
                  </a:solidFill>
                </a:rPr>
                <a:t>Розміру</a:t>
              </a:r>
              <a:r>
                <a:rPr lang="ru-RU" sz="4800" dirty="0">
                  <a:solidFill>
                    <a:schemeClr val="accent1">
                      <a:lumMod val="75000"/>
                    </a:schemeClr>
                  </a:solidFill>
                </a:rPr>
                <a:t> </a:t>
              </a:r>
              <a:r>
                <a:rPr lang="ru-RU" sz="4800" dirty="0" err="1">
                  <a:solidFill>
                    <a:schemeClr val="accent1">
                      <a:lumMod val="75000"/>
                    </a:schemeClr>
                  </a:solidFill>
                </a:rPr>
                <a:t>зображення</a:t>
              </a:r>
              <a:endParaRPr lang="ru-RU" sz="4800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grpSp>
        <p:nvGrpSpPr>
          <p:cNvPr id="17411" name="Группа 9"/>
          <p:cNvGrpSpPr>
            <a:grpSpLocks/>
          </p:cNvGrpSpPr>
          <p:nvPr/>
        </p:nvGrpSpPr>
        <p:grpSpPr bwMode="auto">
          <a:xfrm>
            <a:off x="4500563" y="2492375"/>
            <a:ext cx="4103687" cy="3457575"/>
            <a:chOff x="6604156" y="2626227"/>
            <a:chExt cx="4290106" cy="3870510"/>
          </a:xfrm>
        </p:grpSpPr>
        <p:sp>
          <p:nvSpPr>
            <p:cNvPr id="11" name="Прямоугольник 10"/>
            <p:cNvSpPr/>
            <p:nvPr/>
          </p:nvSpPr>
          <p:spPr>
            <a:xfrm>
              <a:off x="6679421" y="2626227"/>
              <a:ext cx="4214841" cy="3870510"/>
            </a:xfrm>
            <a:prstGeom prst="rect">
              <a:avLst/>
            </a:prstGeom>
          </p:spPr>
          <p:style>
            <a:lnRef idx="0">
              <a:schemeClr val="accent5">
                <a:shade val="80000"/>
                <a:hueOff val="0"/>
                <a:satOff val="0"/>
                <a:lumOff val="0"/>
                <a:alphaOff val="0"/>
              </a:schemeClr>
            </a:lnRef>
            <a:fillRef idx="3">
              <a:schemeClr val="lt1">
                <a:hueOff val="0"/>
                <a:satOff val="0"/>
                <a:lumOff val="0"/>
                <a:alphaOff val="0"/>
              </a:schemeClr>
            </a:fillRef>
            <a:effectRef idx="3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Прямоугольник 11"/>
            <p:cNvSpPr/>
            <p:nvPr/>
          </p:nvSpPr>
          <p:spPr>
            <a:xfrm>
              <a:off x="6604156" y="2626227"/>
              <a:ext cx="4290106" cy="38705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217170" tIns="217170" rIns="217170" bIns="217170" spcCol="1270" anchor="ctr"/>
            <a:lstStyle/>
            <a:p>
              <a:pPr algn="ctr" defTabSz="253365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4800" dirty="0">
                <a:solidFill>
                  <a:schemeClr val="accent1">
                    <a:lumMod val="75000"/>
                  </a:schemeClr>
                </a:solidFill>
              </a:endParaRPr>
            </a:p>
            <a:p>
              <a:pPr algn="ctr" defTabSz="25336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4800" dirty="0">
                  <a:solidFill>
                    <a:schemeClr val="accent1">
                      <a:lumMod val="75000"/>
                    </a:schemeClr>
                  </a:solidFill>
                </a:rPr>
                <a:t>2. </a:t>
              </a:r>
              <a:r>
                <a:rPr lang="ru-RU" sz="4800" dirty="0" err="1">
                  <a:solidFill>
                    <a:schemeClr val="accent1">
                      <a:lumMod val="75000"/>
                    </a:schemeClr>
                  </a:solidFill>
                </a:rPr>
                <a:t>Колькості</a:t>
              </a:r>
              <a:r>
                <a:rPr lang="ru-RU" sz="4800" dirty="0">
                  <a:solidFill>
                    <a:schemeClr val="accent1">
                      <a:lumMod val="75000"/>
                    </a:schemeClr>
                  </a:solidFill>
                </a:rPr>
                <a:t> </a:t>
              </a:r>
              <a:r>
                <a:rPr lang="ru-RU" sz="4800" dirty="0" err="1">
                  <a:solidFill>
                    <a:schemeClr val="accent1">
                      <a:lumMod val="75000"/>
                    </a:schemeClr>
                  </a:solidFill>
                </a:rPr>
                <a:t>кольорів</a:t>
              </a:r>
              <a:r>
                <a:rPr lang="ru-RU" sz="4800" dirty="0">
                  <a:solidFill>
                    <a:schemeClr val="accent1">
                      <a:lumMod val="75000"/>
                    </a:schemeClr>
                  </a:solidFill>
                </a:rPr>
                <a:t> у </a:t>
              </a:r>
              <a:r>
                <a:rPr lang="ru-RU" sz="4800" dirty="0" err="1">
                  <a:solidFill>
                    <a:schemeClr val="accent1">
                      <a:lumMod val="75000"/>
                    </a:schemeClr>
                  </a:solidFill>
                </a:rPr>
                <a:t>зображенні</a:t>
              </a:r>
              <a:endParaRPr lang="ru-RU" sz="4800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67544" y="476672"/>
            <a:ext cx="8401080" cy="11430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 eaLnBrk="0" hangingPunct="0">
              <a:defRPr/>
            </a:pPr>
            <a:r>
              <a:rPr lang="ru-RU" sz="4000" kern="0" dirty="0" err="1">
                <a:solidFill>
                  <a:sysClr val="windowText" lastClr="000000"/>
                </a:solidFill>
              </a:rPr>
              <a:t>Недоліки</a:t>
            </a:r>
            <a:r>
              <a:rPr lang="ru-RU" sz="4000" kern="0" dirty="0">
                <a:solidFill>
                  <a:sysClr val="windowText" lastClr="000000"/>
                </a:solidFill>
              </a:rPr>
              <a:t> растрового </a:t>
            </a:r>
            <a:r>
              <a:rPr lang="ru-RU" sz="4000" kern="0" dirty="0" err="1">
                <a:solidFill>
                  <a:sysClr val="windowText" lastClr="000000"/>
                </a:solidFill>
              </a:rPr>
              <a:t>зображення</a:t>
            </a:r>
            <a:r>
              <a:rPr lang="ru-RU" sz="4000" kern="0" dirty="0">
                <a:solidFill>
                  <a:sysClr val="windowText" lastClr="000000"/>
                </a:solidFill>
              </a:rPr>
              <a:t>:</a:t>
            </a:r>
          </a:p>
        </p:txBody>
      </p:sp>
      <p:grpSp>
        <p:nvGrpSpPr>
          <p:cNvPr id="3" name="Группа 2"/>
          <p:cNvGrpSpPr/>
          <p:nvPr/>
        </p:nvGrpSpPr>
        <p:grpSpPr>
          <a:xfrm>
            <a:off x="467544" y="1700808"/>
            <a:ext cx="1415348" cy="2021925"/>
            <a:chOff x="1" y="1008"/>
            <a:chExt cx="1415348" cy="2021925"/>
          </a:xfrm>
          <a:scene3d>
            <a:camera prst="orthographicFront"/>
            <a:lightRig rig="flat" dir="t"/>
          </a:scene3d>
        </p:grpSpPr>
        <p:sp>
          <p:nvSpPr>
            <p:cNvPr id="4" name="Нашивка 3"/>
            <p:cNvSpPr/>
            <p:nvPr/>
          </p:nvSpPr>
          <p:spPr>
            <a:xfrm rot="5400000">
              <a:off x="-303288" y="304297"/>
              <a:ext cx="2021925" cy="1415347"/>
            </a:xfrm>
            <a:prstGeom prst="chevron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</p:sp>
        <p:sp>
          <p:nvSpPr>
            <p:cNvPr id="5" name="Нашивка 4"/>
            <p:cNvSpPr/>
            <p:nvPr/>
          </p:nvSpPr>
          <p:spPr>
            <a:xfrm>
              <a:off x="2" y="708682"/>
              <a:ext cx="1415347" cy="606578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lIns="24765" tIns="24765" rIns="24765" bIns="24765" spcCol="1270" anchor="ctr"/>
            <a:lstStyle/>
            <a:p>
              <a:pPr algn="ctr" defTabSz="17335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3900" dirty="0"/>
                <a:t>1.</a:t>
              </a:r>
            </a:p>
          </p:txBody>
        </p:sp>
      </p:grpSp>
      <p:grpSp>
        <p:nvGrpSpPr>
          <p:cNvPr id="6" name="Группа 5"/>
          <p:cNvGrpSpPr/>
          <p:nvPr/>
        </p:nvGrpSpPr>
        <p:grpSpPr>
          <a:xfrm>
            <a:off x="1835696" y="1700808"/>
            <a:ext cx="5228386" cy="1314251"/>
            <a:chOff x="1415348" y="1008"/>
            <a:chExt cx="5228386" cy="1314251"/>
          </a:xfrm>
          <a:scene3d>
            <a:camera prst="orthographicFront"/>
            <a:lightRig rig="flat" dir="t"/>
          </a:scene3d>
        </p:grpSpPr>
        <p:sp>
          <p:nvSpPr>
            <p:cNvPr id="7" name="Прямоугольник с двумя скругленными соседними углами 6"/>
            <p:cNvSpPr/>
            <p:nvPr/>
          </p:nvSpPr>
          <p:spPr>
            <a:xfrm rot="5400000">
              <a:off x="3372415" y="-1956059"/>
              <a:ext cx="1314251" cy="5228386"/>
            </a:xfrm>
            <a:prstGeom prst="round2SameRect">
              <a:avLst/>
            </a:prstGeom>
            <a:sp3d extrusionH="12700" prstMaterial="plastic">
              <a:bevelT w="50800" h="50800"/>
            </a:sp3d>
          </p:spPr>
          <p:style>
            <a:lnRef idx="1">
              <a:schemeClr val="accent5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" name="Прямоугольник 7"/>
            <p:cNvSpPr/>
            <p:nvPr/>
          </p:nvSpPr>
          <p:spPr>
            <a:xfrm>
              <a:off x="1415348" y="65164"/>
              <a:ext cx="5164230" cy="118593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277368" tIns="24765" rIns="24765" bIns="24765" spcCol="1270" anchor="ctr"/>
            <a:lstStyle/>
            <a:p>
              <a:pPr marL="285750" lvl="1" indent="-285750" defTabSz="1733550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ru-RU" sz="3900" dirty="0"/>
                <a:t>Великий </a:t>
              </a:r>
              <a:r>
                <a:rPr lang="ru-RU" sz="3900" dirty="0" err="1"/>
                <a:t>об’єм</a:t>
              </a:r>
              <a:endParaRPr lang="ru-RU" sz="3900" dirty="0"/>
            </a:p>
          </p:txBody>
        </p:sp>
      </p:grpSp>
      <p:grpSp>
        <p:nvGrpSpPr>
          <p:cNvPr id="9" name="Группа 8"/>
          <p:cNvGrpSpPr/>
          <p:nvPr/>
        </p:nvGrpSpPr>
        <p:grpSpPr>
          <a:xfrm>
            <a:off x="467544" y="3068960"/>
            <a:ext cx="1415348" cy="2021925"/>
            <a:chOff x="1" y="1734691"/>
            <a:chExt cx="1415348" cy="2021925"/>
          </a:xfrm>
          <a:scene3d>
            <a:camera prst="orthographicFront"/>
            <a:lightRig rig="flat" dir="t"/>
          </a:scene3d>
        </p:grpSpPr>
        <p:sp>
          <p:nvSpPr>
            <p:cNvPr id="10" name="Нашивка 9"/>
            <p:cNvSpPr/>
            <p:nvPr/>
          </p:nvSpPr>
          <p:spPr>
            <a:xfrm rot="5400000">
              <a:off x="-303288" y="2037980"/>
              <a:ext cx="2021925" cy="1415347"/>
            </a:xfrm>
            <a:prstGeom prst="chevron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</p:sp>
        <p:sp>
          <p:nvSpPr>
            <p:cNvPr id="11" name="Нашивка 4"/>
            <p:cNvSpPr/>
            <p:nvPr/>
          </p:nvSpPr>
          <p:spPr>
            <a:xfrm>
              <a:off x="2" y="2442365"/>
              <a:ext cx="1415347" cy="606578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lIns="24765" tIns="24765" rIns="24765" bIns="24765" spcCol="1270" anchor="ctr"/>
            <a:lstStyle/>
            <a:p>
              <a:pPr algn="ctr" defTabSz="17335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3900" dirty="0"/>
                <a:t>2.</a:t>
              </a:r>
            </a:p>
          </p:txBody>
        </p:sp>
      </p:grpSp>
      <p:grpSp>
        <p:nvGrpSpPr>
          <p:cNvPr id="12" name="Группа 11"/>
          <p:cNvGrpSpPr/>
          <p:nvPr/>
        </p:nvGrpSpPr>
        <p:grpSpPr>
          <a:xfrm>
            <a:off x="1835694" y="3068960"/>
            <a:ext cx="5184576" cy="1368151"/>
            <a:chOff x="1415346" y="1302643"/>
            <a:chExt cx="5228386" cy="1880041"/>
          </a:xfrm>
          <a:scene3d>
            <a:camera prst="orthographicFront"/>
            <a:lightRig rig="flat" dir="t"/>
          </a:scene3d>
        </p:grpSpPr>
        <p:sp>
          <p:nvSpPr>
            <p:cNvPr id="13" name="Прямоугольник с двумя скругленными соседними углами 12"/>
            <p:cNvSpPr/>
            <p:nvPr/>
          </p:nvSpPr>
          <p:spPr>
            <a:xfrm rot="5400000">
              <a:off x="3089519" y="-371529"/>
              <a:ext cx="1880040" cy="5228386"/>
            </a:xfrm>
            <a:prstGeom prst="round2SameRect">
              <a:avLst/>
            </a:prstGeom>
            <a:sp3d extrusionH="12700" prstMaterial="plastic">
              <a:bevelT w="50800" h="50800"/>
            </a:sp3d>
          </p:spPr>
          <p:style>
            <a:lnRef idx="1">
              <a:schemeClr val="accent5">
                <a:hueOff val="-9933876"/>
                <a:satOff val="39811"/>
                <a:lumOff val="8628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Прямоугольник 13"/>
            <p:cNvSpPr/>
            <p:nvPr/>
          </p:nvSpPr>
          <p:spPr>
            <a:xfrm>
              <a:off x="1415348" y="1302643"/>
              <a:ext cx="5164230" cy="1682144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277368" tIns="24765" rIns="24765" bIns="24765" spcCol="1270" anchor="ctr"/>
            <a:lstStyle/>
            <a:p>
              <a:pPr marL="285750" lvl="1" indent="-285750" defTabSz="1733550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ru-RU" sz="3900" dirty="0" err="1"/>
                <a:t>Чутливість</a:t>
              </a:r>
              <a:r>
                <a:rPr lang="ru-RU" sz="3900" dirty="0"/>
                <a:t>  до </a:t>
              </a:r>
              <a:r>
                <a:rPr lang="ru-RU" sz="3900" dirty="0" err="1"/>
                <a:t>масштабування</a:t>
              </a:r>
              <a:endParaRPr lang="ru-RU" sz="3900" dirty="0"/>
            </a:p>
          </p:txBody>
        </p:sp>
      </p:grpSp>
      <p:pic>
        <p:nvPicPr>
          <p:cNvPr id="17" name="Picture 2" descr="D:\FOTO\ФОТО\Тварини\Животные\_imgs\Anim 00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975" y="4437063"/>
            <a:ext cx="2087563" cy="198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 descr="C:\Documents and Settings\Admin\Рабочий стол\Anim 00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00563" y="4437063"/>
            <a:ext cx="1943100" cy="198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7" dur="2000" fill="hold"/>
                                        <p:tgtEl>
                                          <p:spTgt spid="307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2"/>
          <p:cNvSpPr txBox="1">
            <a:spLocks/>
          </p:cNvSpPr>
          <p:nvPr/>
        </p:nvSpPr>
        <p:spPr>
          <a:xfrm>
            <a:off x="539552" y="548680"/>
            <a:ext cx="8229600" cy="11430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514350" indent="-514350" algn="ctr" fontAlgn="auto">
              <a:spcAft>
                <a:spcPts val="0"/>
              </a:spcAft>
              <a:defRPr/>
            </a:pPr>
            <a:r>
              <a:rPr lang="ru-RU" sz="6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ВЕКТОРНА </a:t>
            </a:r>
            <a:r>
              <a:rPr lang="ru-RU" sz="60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ГРАФіКА</a:t>
            </a:r>
            <a:endParaRPr lang="ru-RU" sz="6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11188" y="2133600"/>
            <a:ext cx="3529012" cy="31083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ru-RU" sz="2800" dirty="0">
                <a:latin typeface="+mj-lt"/>
              </a:rPr>
              <a:t> </a:t>
            </a:r>
            <a:r>
              <a:rPr lang="ru-RU" sz="2800" dirty="0" err="1">
                <a:solidFill>
                  <a:schemeClr val="accent1">
                    <a:lumMod val="75000"/>
                  </a:schemeClr>
                </a:solidFill>
                <a:latin typeface="+mj-lt"/>
              </a:rPr>
              <a:t>Векторна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 </a:t>
            </a:r>
            <a:r>
              <a:rPr lang="ru-RU" sz="2800" dirty="0" err="1">
                <a:solidFill>
                  <a:schemeClr val="accent1">
                    <a:lumMod val="75000"/>
                  </a:schemeClr>
                </a:solidFill>
                <a:latin typeface="+mj-lt"/>
              </a:rPr>
              <a:t>графіка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 </a:t>
            </a:r>
            <a:r>
              <a:rPr lang="ru-RU" sz="2800" dirty="0" err="1">
                <a:solidFill>
                  <a:schemeClr val="accent1">
                    <a:lumMod val="75000"/>
                  </a:schemeClr>
                </a:solidFill>
                <a:latin typeface="+mj-lt"/>
              </a:rPr>
              <a:t>застосовується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 для </a:t>
            </a:r>
            <a:r>
              <a:rPr lang="ru-RU" sz="2800" dirty="0" err="1">
                <a:solidFill>
                  <a:schemeClr val="accent1">
                    <a:lumMod val="75000"/>
                  </a:schemeClr>
                </a:solidFill>
                <a:latin typeface="+mj-lt"/>
              </a:rPr>
              <a:t>зберігання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 </a:t>
            </a:r>
            <a:r>
              <a:rPr lang="ru-RU" sz="2800" dirty="0" err="1">
                <a:solidFill>
                  <a:schemeClr val="accent1">
                    <a:lumMod val="75000"/>
                  </a:schemeClr>
                </a:solidFill>
                <a:latin typeface="+mj-lt"/>
              </a:rPr>
              <a:t>високоточних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 </a:t>
            </a:r>
            <a:r>
              <a:rPr lang="ru-RU" sz="2800" dirty="0" err="1">
                <a:solidFill>
                  <a:schemeClr val="accent1">
                    <a:lumMod val="75000"/>
                  </a:schemeClr>
                </a:solidFill>
                <a:latin typeface="+mj-lt"/>
              </a:rPr>
              <a:t>графічних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 </a:t>
            </a:r>
            <a:r>
              <a:rPr lang="ru-RU" sz="2800" dirty="0" err="1">
                <a:solidFill>
                  <a:schemeClr val="accent1">
                    <a:lumMod val="75000"/>
                  </a:schemeClr>
                </a:solidFill>
                <a:latin typeface="+mj-lt"/>
              </a:rPr>
              <a:t>об’єктів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 (схем, </a:t>
            </a:r>
            <a:r>
              <a:rPr lang="ru-RU" sz="2800" dirty="0" err="1">
                <a:solidFill>
                  <a:schemeClr val="accent1">
                    <a:lumMod val="75000"/>
                  </a:schemeClr>
                </a:solidFill>
                <a:latin typeface="+mj-lt"/>
              </a:rPr>
              <a:t>креслень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 </a:t>
            </a:r>
            <a:r>
              <a:rPr lang="ru-RU" sz="2800" dirty="0" err="1">
                <a:solidFill>
                  <a:schemeClr val="accent1">
                    <a:lumMod val="75000"/>
                  </a:schemeClr>
                </a:solidFill>
                <a:latin typeface="+mj-lt"/>
              </a:rPr>
              <a:t>і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 т.д.)</a:t>
            </a:r>
          </a:p>
        </p:txBody>
      </p:sp>
      <p:graphicFrame>
        <p:nvGraphicFramePr>
          <p:cNvPr id="4" name="Содержимое 4"/>
          <p:cNvGraphicFramePr>
            <a:graphicFrameLocks/>
          </p:cNvGraphicFramePr>
          <p:nvPr/>
        </p:nvGraphicFramePr>
        <p:xfrm>
          <a:off x="4140200" y="1844675"/>
          <a:ext cx="4643438" cy="4143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 txBox="1">
            <a:spLocks noGrp="1"/>
          </p:cNvSpPr>
          <p:nvPr>
            <p:ph type="title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514350" indent="-514350" eaLnBrk="1" fontAlgn="auto" hangingPunct="1">
              <a:spcAft>
                <a:spcPts val="0"/>
              </a:spcAft>
              <a:defRPr/>
            </a:pPr>
            <a:r>
              <a:rPr lang="ru-RU" sz="6000" b="1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ВЕКТОРНА </a:t>
            </a:r>
            <a:r>
              <a:rPr lang="ru-RU" sz="6000" b="1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ГРАФіКА</a:t>
            </a:r>
            <a:endParaRPr lang="ru-RU" sz="6000" b="1" kern="120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8313" y="1916113"/>
            <a:ext cx="8424862" cy="138588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ru-RU" sz="2800" dirty="0" err="1">
                <a:latin typeface="+mj-lt"/>
              </a:rPr>
              <a:t>Векторні</a:t>
            </a:r>
            <a:r>
              <a:rPr lang="ru-RU" sz="2800" dirty="0">
                <a:latin typeface="+mj-lt"/>
              </a:rPr>
              <a:t> </a:t>
            </a:r>
            <a:r>
              <a:rPr lang="ru-RU" sz="2800" dirty="0" err="1">
                <a:latin typeface="+mj-lt"/>
              </a:rPr>
              <a:t>зображення</a:t>
            </a:r>
            <a:r>
              <a:rPr lang="ru-RU" sz="2800" dirty="0">
                <a:latin typeface="+mj-lt"/>
              </a:rPr>
              <a:t> </a:t>
            </a:r>
            <a:r>
              <a:rPr lang="ru-RU" sz="2800" dirty="0" err="1">
                <a:latin typeface="+mj-lt"/>
              </a:rPr>
              <a:t>формуються</a:t>
            </a:r>
            <a:r>
              <a:rPr lang="ru-RU" sz="2800" dirty="0">
                <a:latin typeface="+mj-lt"/>
              </a:rPr>
              <a:t> </a:t>
            </a:r>
            <a:r>
              <a:rPr lang="ru-RU" sz="2800" dirty="0" err="1">
                <a:latin typeface="+mj-lt"/>
              </a:rPr>
              <a:t>з</a:t>
            </a:r>
            <a:r>
              <a:rPr lang="ru-RU" sz="2800" dirty="0">
                <a:latin typeface="+mj-lt"/>
              </a:rPr>
              <a:t> </a:t>
            </a:r>
            <a:r>
              <a:rPr lang="ru-RU" sz="2800" dirty="0" err="1">
                <a:latin typeface="+mj-lt"/>
              </a:rPr>
              <a:t>графічних</a:t>
            </a:r>
            <a:r>
              <a:rPr lang="ru-RU" sz="2800" dirty="0">
                <a:latin typeface="+mj-lt"/>
              </a:rPr>
              <a:t> </a:t>
            </a:r>
            <a:r>
              <a:rPr lang="ru-RU" sz="2800" dirty="0" err="1">
                <a:latin typeface="+mj-lt"/>
              </a:rPr>
              <a:t>примітивів</a:t>
            </a:r>
            <a:r>
              <a:rPr lang="ru-RU" sz="2800" dirty="0">
                <a:latin typeface="+mj-lt"/>
              </a:rPr>
              <a:t> (</a:t>
            </a:r>
            <a:r>
              <a:rPr lang="ru-RU" sz="2800" dirty="0" err="1">
                <a:latin typeface="+mj-lt"/>
              </a:rPr>
              <a:t>точок</a:t>
            </a:r>
            <a:r>
              <a:rPr lang="ru-RU" sz="2800" dirty="0">
                <a:latin typeface="+mj-lt"/>
              </a:rPr>
              <a:t>,  </a:t>
            </a:r>
            <a:r>
              <a:rPr lang="ru-RU" sz="2800" dirty="0" err="1">
                <a:latin typeface="+mj-lt"/>
              </a:rPr>
              <a:t>прямих</a:t>
            </a:r>
            <a:r>
              <a:rPr lang="ru-RU" sz="2800" dirty="0">
                <a:latin typeface="+mj-lt"/>
              </a:rPr>
              <a:t> </a:t>
            </a:r>
            <a:r>
              <a:rPr lang="ru-RU" sz="2800" dirty="0" err="1">
                <a:latin typeface="+mj-lt"/>
              </a:rPr>
              <a:t>ліній</a:t>
            </a:r>
            <a:r>
              <a:rPr lang="ru-RU" sz="2800" dirty="0">
                <a:latin typeface="+mj-lt"/>
              </a:rPr>
              <a:t>, </a:t>
            </a:r>
            <a:r>
              <a:rPr lang="ru-RU" sz="2800" dirty="0" err="1">
                <a:latin typeface="+mj-lt"/>
              </a:rPr>
              <a:t>кіл</a:t>
            </a:r>
            <a:r>
              <a:rPr lang="ru-RU" sz="2800" dirty="0">
                <a:latin typeface="+mj-lt"/>
              </a:rPr>
              <a:t>, </a:t>
            </a:r>
            <a:r>
              <a:rPr lang="ru-RU" sz="2800" dirty="0" err="1">
                <a:latin typeface="+mj-lt"/>
              </a:rPr>
              <a:t>прямокутників</a:t>
            </a:r>
            <a:r>
              <a:rPr lang="ru-RU" sz="2800" dirty="0">
                <a:latin typeface="+mj-lt"/>
              </a:rPr>
              <a:t> </a:t>
            </a:r>
            <a:r>
              <a:rPr lang="ru-RU" sz="2800" dirty="0" err="1">
                <a:latin typeface="+mj-lt"/>
              </a:rPr>
              <a:t>і</a:t>
            </a:r>
            <a:r>
              <a:rPr lang="ru-RU" sz="2800" dirty="0">
                <a:latin typeface="+mj-lt"/>
              </a:rPr>
              <a:t> т.д.)</a:t>
            </a:r>
          </a:p>
        </p:txBody>
      </p:sp>
      <p:grpSp>
        <p:nvGrpSpPr>
          <p:cNvPr id="6" name="Группа 5"/>
          <p:cNvGrpSpPr>
            <a:grpSpLocks/>
          </p:cNvGrpSpPr>
          <p:nvPr/>
        </p:nvGrpSpPr>
        <p:grpSpPr bwMode="auto">
          <a:xfrm>
            <a:off x="755650" y="3500438"/>
            <a:ext cx="2786063" cy="2573337"/>
            <a:chOff x="1142182" y="3644108"/>
            <a:chExt cx="2786876" cy="2572562"/>
          </a:xfrm>
        </p:grpSpPr>
        <p:cxnSp>
          <p:nvCxnSpPr>
            <p:cNvPr id="7" name="Прямая со стрелкой 6"/>
            <p:cNvCxnSpPr/>
            <p:nvPr/>
          </p:nvCxnSpPr>
          <p:spPr>
            <a:xfrm>
              <a:off x="1570932" y="4786764"/>
              <a:ext cx="1857917" cy="1587"/>
            </a:xfrm>
            <a:prstGeom prst="straightConnector1">
              <a:avLst/>
            </a:prstGeom>
            <a:ln w="635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 стрелкой 7"/>
            <p:cNvCxnSpPr/>
            <p:nvPr/>
          </p:nvCxnSpPr>
          <p:spPr>
            <a:xfrm rot="5400000" flipH="1" flipV="1">
              <a:off x="-142512" y="4928802"/>
              <a:ext cx="2570975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 стрелкой 8"/>
            <p:cNvCxnSpPr/>
            <p:nvPr/>
          </p:nvCxnSpPr>
          <p:spPr>
            <a:xfrm>
              <a:off x="1143770" y="6215083"/>
              <a:ext cx="2785288" cy="1587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484" name="Прямоугольник 9"/>
          <p:cNvSpPr>
            <a:spLocks noChangeArrowheads="1"/>
          </p:cNvSpPr>
          <p:nvPr/>
        </p:nvSpPr>
        <p:spPr bwMode="auto">
          <a:xfrm>
            <a:off x="900113" y="4076700"/>
            <a:ext cx="863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 (2;5)</a:t>
            </a:r>
            <a:endParaRPr lang="ru-RU"/>
          </a:p>
        </p:txBody>
      </p:sp>
      <p:sp>
        <p:nvSpPr>
          <p:cNvPr id="20485" name="Прямоугольник 10"/>
          <p:cNvSpPr>
            <a:spLocks noChangeArrowheads="1"/>
          </p:cNvSpPr>
          <p:nvPr/>
        </p:nvSpPr>
        <p:spPr bwMode="auto">
          <a:xfrm>
            <a:off x="2339975" y="4076700"/>
            <a:ext cx="8763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B (8;5)</a:t>
            </a:r>
            <a:endParaRPr lang="ru-RU"/>
          </a:p>
        </p:txBody>
      </p:sp>
      <p:sp>
        <p:nvSpPr>
          <p:cNvPr id="20486" name="Прямоугольник 11"/>
          <p:cNvSpPr>
            <a:spLocks noChangeArrowheads="1"/>
          </p:cNvSpPr>
          <p:nvPr/>
        </p:nvSpPr>
        <p:spPr bwMode="auto">
          <a:xfrm>
            <a:off x="900113" y="3357563"/>
            <a:ext cx="33813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Y</a:t>
            </a:r>
          </a:p>
        </p:txBody>
      </p:sp>
      <p:sp>
        <p:nvSpPr>
          <p:cNvPr id="20487" name="Прямоугольник 13"/>
          <p:cNvSpPr>
            <a:spLocks noChangeArrowheads="1"/>
          </p:cNvSpPr>
          <p:nvPr/>
        </p:nvSpPr>
        <p:spPr bwMode="auto">
          <a:xfrm flipV="1">
            <a:off x="3203575" y="5516563"/>
            <a:ext cx="3857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X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>
              <a:defRPr/>
            </a:pPr>
            <a:r>
              <a:rPr lang="ru-RU" dirty="0" err="1" smtClean="0">
                <a:solidFill>
                  <a:schemeClr val="tx1"/>
                </a:solidFill>
              </a:rPr>
              <a:t>Переваги</a:t>
            </a:r>
            <a:r>
              <a:rPr lang="ru-RU" dirty="0" smtClean="0">
                <a:solidFill>
                  <a:schemeClr val="tx1"/>
                </a:solidFill>
              </a:rPr>
              <a:t> векторного </a:t>
            </a:r>
            <a:r>
              <a:rPr lang="ru-RU" dirty="0" err="1" smtClean="0">
                <a:solidFill>
                  <a:schemeClr val="tx1"/>
                </a:solidFill>
              </a:rPr>
              <a:t>зображення</a:t>
            </a:r>
            <a:r>
              <a:rPr lang="ru-RU" dirty="0" smtClean="0">
                <a:solidFill>
                  <a:schemeClr val="tx1"/>
                </a:solidFill>
              </a:rPr>
              <a:t>:</a:t>
            </a:r>
            <a:endParaRPr lang="ru-RU" dirty="0">
              <a:solidFill>
                <a:schemeClr val="tx1"/>
              </a:solidFill>
            </a:endParaRPr>
          </a:p>
        </p:txBody>
      </p:sp>
      <p:grpSp>
        <p:nvGrpSpPr>
          <p:cNvPr id="4" name="Группа 3"/>
          <p:cNvGrpSpPr/>
          <p:nvPr/>
        </p:nvGrpSpPr>
        <p:grpSpPr>
          <a:xfrm>
            <a:off x="611560" y="1916832"/>
            <a:ext cx="1152692" cy="1646701"/>
            <a:chOff x="0" y="494"/>
            <a:chExt cx="1152692" cy="1646701"/>
          </a:xfrm>
          <a:scene3d>
            <a:camera prst="orthographicFront"/>
            <a:lightRig rig="flat" dir="t"/>
          </a:scene3d>
        </p:grpSpPr>
        <p:sp>
          <p:nvSpPr>
            <p:cNvPr id="5" name="Нашивка 4"/>
            <p:cNvSpPr/>
            <p:nvPr/>
          </p:nvSpPr>
          <p:spPr>
            <a:xfrm rot="5400000">
              <a:off x="-247005" y="247499"/>
              <a:ext cx="1646701" cy="1152691"/>
            </a:xfrm>
            <a:prstGeom prst="chevron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</p:sp>
        <p:sp>
          <p:nvSpPr>
            <p:cNvPr id="6" name="Нашивка 4"/>
            <p:cNvSpPr/>
            <p:nvPr/>
          </p:nvSpPr>
          <p:spPr>
            <a:xfrm>
              <a:off x="1" y="576840"/>
              <a:ext cx="1152691" cy="49401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lIns="20320" tIns="20320" rIns="20320" bIns="20320" spcCol="1270" anchor="ctr"/>
            <a:lstStyle/>
            <a:p>
              <a:pPr algn="ctr" defTabSz="14224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3200" dirty="0"/>
                <a:t>1.</a:t>
              </a:r>
            </a:p>
          </p:txBody>
        </p:sp>
      </p:grpSp>
      <p:grpSp>
        <p:nvGrpSpPr>
          <p:cNvPr id="7" name="Группа 6"/>
          <p:cNvGrpSpPr/>
          <p:nvPr/>
        </p:nvGrpSpPr>
        <p:grpSpPr>
          <a:xfrm>
            <a:off x="683568" y="3501008"/>
            <a:ext cx="1152692" cy="1646701"/>
            <a:chOff x="0" y="1353200"/>
            <a:chExt cx="1152692" cy="1646701"/>
          </a:xfrm>
          <a:scene3d>
            <a:camera prst="orthographicFront"/>
            <a:lightRig rig="flat" dir="t"/>
          </a:scene3d>
        </p:grpSpPr>
        <p:sp>
          <p:nvSpPr>
            <p:cNvPr id="8" name="Нашивка 7"/>
            <p:cNvSpPr/>
            <p:nvPr/>
          </p:nvSpPr>
          <p:spPr>
            <a:xfrm rot="5400000">
              <a:off x="-247005" y="1600205"/>
              <a:ext cx="1646701" cy="1152691"/>
            </a:xfrm>
            <a:prstGeom prst="chevron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</p:sp>
        <p:sp>
          <p:nvSpPr>
            <p:cNvPr id="9" name="Нашивка 4"/>
            <p:cNvSpPr/>
            <p:nvPr/>
          </p:nvSpPr>
          <p:spPr>
            <a:xfrm>
              <a:off x="1" y="1929546"/>
              <a:ext cx="1152691" cy="49401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lIns="20320" tIns="20320" rIns="20320" bIns="20320" spcCol="1270" anchor="ctr"/>
            <a:lstStyle/>
            <a:p>
              <a:pPr algn="ctr" defTabSz="14224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3200" dirty="0"/>
                <a:t>2.</a:t>
              </a:r>
            </a:p>
          </p:txBody>
        </p:sp>
      </p:grpSp>
      <p:grpSp>
        <p:nvGrpSpPr>
          <p:cNvPr id="10" name="Группа 9"/>
          <p:cNvGrpSpPr/>
          <p:nvPr/>
        </p:nvGrpSpPr>
        <p:grpSpPr>
          <a:xfrm>
            <a:off x="1763688" y="1916832"/>
            <a:ext cx="7134116" cy="1070356"/>
            <a:chOff x="1152691" y="495"/>
            <a:chExt cx="7134116" cy="1070356"/>
          </a:xfrm>
          <a:scene3d>
            <a:camera prst="orthographicFront"/>
            <a:lightRig rig="flat" dir="t"/>
          </a:scene3d>
        </p:grpSpPr>
        <p:sp>
          <p:nvSpPr>
            <p:cNvPr id="11" name="Прямоугольник с двумя скругленными соседними углами 10"/>
            <p:cNvSpPr/>
            <p:nvPr/>
          </p:nvSpPr>
          <p:spPr>
            <a:xfrm rot="5400000">
              <a:off x="4184571" y="-3031385"/>
              <a:ext cx="1070356" cy="7134116"/>
            </a:xfrm>
            <a:prstGeom prst="round2SameRect">
              <a:avLst/>
            </a:prstGeom>
            <a:sp3d extrusionH="12700" prstMaterial="plastic">
              <a:bevelT w="50800" h="50800"/>
            </a:sp3d>
          </p:spPr>
          <p:style>
            <a:lnRef idx="1">
              <a:schemeClr val="accent5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Прямоугольник 11"/>
            <p:cNvSpPr/>
            <p:nvPr/>
          </p:nvSpPr>
          <p:spPr>
            <a:xfrm>
              <a:off x="1152691" y="52745"/>
              <a:ext cx="7081866" cy="96585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256032" tIns="22860" rIns="22860" bIns="22860" spcCol="1270" anchor="ctr"/>
            <a:lstStyle/>
            <a:p>
              <a:pPr marL="285750" lvl="1" indent="-285750" defTabSz="1600200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ru-RU" sz="3600" dirty="0"/>
                <a:t>Невеликий </a:t>
              </a:r>
              <a:r>
                <a:rPr lang="ru-RU" sz="3600" dirty="0" err="1"/>
                <a:t>об’єм</a:t>
              </a:r>
              <a:endParaRPr lang="ru-RU" sz="3600" dirty="0"/>
            </a:p>
          </p:txBody>
        </p:sp>
      </p:grpSp>
      <p:grpSp>
        <p:nvGrpSpPr>
          <p:cNvPr id="16" name="Группа 15"/>
          <p:cNvGrpSpPr/>
          <p:nvPr/>
        </p:nvGrpSpPr>
        <p:grpSpPr>
          <a:xfrm>
            <a:off x="1835696" y="3501008"/>
            <a:ext cx="7128792" cy="1152128"/>
            <a:chOff x="1809258" y="2032393"/>
            <a:chExt cx="7236296" cy="1079505"/>
          </a:xfrm>
          <a:scene3d>
            <a:camera prst="orthographicFront"/>
            <a:lightRig rig="flat" dir="t"/>
          </a:scene3d>
        </p:grpSpPr>
        <p:sp>
          <p:nvSpPr>
            <p:cNvPr id="17" name="Прямоугольник с двумя скругленными соседними углами 16"/>
            <p:cNvSpPr/>
            <p:nvPr/>
          </p:nvSpPr>
          <p:spPr>
            <a:xfrm rot="5400000">
              <a:off x="4887653" y="-1046002"/>
              <a:ext cx="1079505" cy="7236296"/>
            </a:xfrm>
            <a:prstGeom prst="round2SameRect">
              <a:avLst/>
            </a:prstGeom>
            <a:sp3d extrusionH="12700" prstMaterial="plastic">
              <a:bevelT w="50800" h="50800"/>
            </a:sp3d>
          </p:spPr>
          <p:style>
            <a:lnRef idx="1">
              <a:schemeClr val="accent5">
                <a:hueOff val="-9933876"/>
                <a:satOff val="39811"/>
                <a:lumOff val="8628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Прямоугольник 17"/>
            <p:cNvSpPr/>
            <p:nvPr/>
          </p:nvSpPr>
          <p:spPr>
            <a:xfrm>
              <a:off x="1911437" y="2032394"/>
              <a:ext cx="7081866" cy="96585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256032" tIns="22860" rIns="22860" bIns="22860" spcCol="1270" anchor="ctr"/>
            <a:lstStyle/>
            <a:p>
              <a:pPr marL="742950" lvl="2" indent="-285750" defTabSz="1600200">
                <a:lnSpc>
                  <a:spcPct val="90000"/>
                </a:lnSpc>
                <a:spcAft>
                  <a:spcPct val="15000"/>
                </a:spcAft>
                <a:defRPr/>
              </a:pPr>
              <a:r>
                <a:rPr lang="ru-RU" sz="3600" dirty="0" err="1"/>
                <a:t>Масштабування</a:t>
              </a:r>
              <a:r>
                <a:rPr lang="ru-RU" sz="3600" dirty="0"/>
                <a:t> без </a:t>
              </a:r>
              <a:r>
                <a:rPr lang="ru-RU" sz="3600" dirty="0" err="1"/>
                <a:t>втрати</a:t>
              </a:r>
              <a:r>
                <a:rPr lang="ru-RU" sz="3600" dirty="0"/>
                <a:t> </a:t>
              </a:r>
              <a:r>
                <a:rPr lang="ru-RU" sz="3600" dirty="0" err="1"/>
                <a:t>якості</a:t>
              </a:r>
              <a:endParaRPr lang="ru-RU" sz="3600" dirty="0"/>
            </a:p>
          </p:txBody>
        </p:sp>
      </p:grpSp>
      <p:pic>
        <p:nvPicPr>
          <p:cNvPr id="19" name="Picture 2" descr="C:\Program Files\Microsoft Office\MEDIA\CAGCAT10\j0299587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4438" y="4797425"/>
            <a:ext cx="1150937" cy="1149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Стрелка вправо 19"/>
          <p:cNvSpPr/>
          <p:nvPr/>
        </p:nvSpPr>
        <p:spPr>
          <a:xfrm>
            <a:off x="3779838" y="5157788"/>
            <a:ext cx="1928812" cy="500062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21" name="Picture 2" descr="C:\Program Files\Microsoft Office\MEDIA\CAGCAT10\j0299587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5963" y="4724400"/>
            <a:ext cx="1789112" cy="178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theme/theme1.xml><?xml version="1.0" encoding="utf-8"?>
<a:theme xmlns:a="http://schemas.openxmlformats.org/drawingml/2006/main" name="10069046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 Them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5A867B"/>
        </a:dk2>
        <a:lt2>
          <a:srgbClr val="B7D760"/>
        </a:lt2>
        <a:accent1>
          <a:srgbClr val="F1F3CF"/>
        </a:accent1>
        <a:accent2>
          <a:srgbClr val="E9CC7A"/>
        </a:accent2>
        <a:accent3>
          <a:srgbClr val="FFFFFF"/>
        </a:accent3>
        <a:accent4>
          <a:srgbClr val="000000"/>
        </a:accent4>
        <a:accent5>
          <a:srgbClr val="F7F8E4"/>
        </a:accent5>
        <a:accent6>
          <a:srgbClr val="D3B96E"/>
        </a:accent6>
        <a:hlink>
          <a:srgbClr val="D1B4C8"/>
        </a:hlink>
        <a:folHlink>
          <a:srgbClr val="96C8D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10069046</Template>
  <TotalTime>490</TotalTime>
  <Words>485</Words>
  <Application>Microsoft Office PowerPoint</Application>
  <PresentationFormat>Экран (4:3)</PresentationFormat>
  <Paragraphs>98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10069046</vt:lpstr>
      <vt:lpstr>   Комп’ютерна графіка 5 клас </vt:lpstr>
      <vt:lpstr> Комп’ютерна графіка </vt:lpstr>
      <vt:lpstr>Слайд 3</vt:lpstr>
      <vt:lpstr>  РАСТРОВА ГРАФіКА </vt:lpstr>
      <vt:lpstr>Слайд 5</vt:lpstr>
      <vt:lpstr>Слайд 6</vt:lpstr>
      <vt:lpstr>Слайд 7</vt:lpstr>
      <vt:lpstr>ВЕКТОРНА ГРАФіКА</vt:lpstr>
      <vt:lpstr>Переваги векторного зображення:</vt:lpstr>
      <vt:lpstr>Недоліки векторного зображення:</vt:lpstr>
      <vt:lpstr>Слайд 11</vt:lpstr>
      <vt:lpstr>Формати графічних файлів</vt:lpstr>
      <vt:lpstr>Графічні редактори</vt:lpstr>
      <vt:lpstr>Слово “редактор” походить від латинського redactus – приведений до ладу. Як правило, редактор – це людина, яка здійснює редагування: внесення змін до тексту, зображень, фотографій. </vt:lpstr>
      <vt:lpstr>Основні елементи вікна Paint</vt:lpstr>
      <vt:lpstr>Фізкультхвилинка</vt:lpstr>
      <vt:lpstr>Список використаної літератури</vt:lpstr>
    </vt:vector>
  </TitlesOfParts>
  <Company>URTISI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RePack by SPecialiST</cp:lastModifiedBy>
  <cp:revision>62</cp:revision>
  <dcterms:created xsi:type="dcterms:W3CDTF">2011-08-18T13:52:20Z</dcterms:created>
  <dcterms:modified xsi:type="dcterms:W3CDTF">2014-02-05T17:10:32Z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TC100690461049</vt:lpwstr>
  </property>
</Properties>
</file>