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79" autoAdjust="0"/>
    <p:restoredTop sz="96491" autoAdjust="0"/>
  </p:normalViewPr>
  <p:slideViewPr>
    <p:cSldViewPr>
      <p:cViewPr varScale="1">
        <p:scale>
          <a:sx n="89" d="100"/>
          <a:sy n="89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E5E5-819F-4AB0-B12B-ADF39FC25C88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7DFF-8C5D-4503-8FF0-03221C162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E42AE-AAB7-44DC-965D-B56FF3B44606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8170D-DB24-4CC6-8416-1BFB28384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9365A-2EF6-46A7-9E94-CC2394350C08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14944-19FB-447B-860D-4017E2446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E0BA3-1ED0-4E38-B0FD-3962ADF7785C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AC906-B40F-4D3D-B49F-0E8A3FEA8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65882-5B02-4C63-9CDB-5E31C5D0A80B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B9A32-9127-4234-9CB7-FCE27E762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232AC-2A1B-402F-B7FF-F404FCF8CE04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68E7E-CE88-4E49-BC72-6DA73444C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AF709-CB86-4FBC-9F8D-34125F5F01B7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7391B-FCF5-4932-8D72-7C14DE28F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160FE-EBEA-48BD-8D74-CC1F755E01F7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47EDC-1D9C-4B0E-BD66-69631FFFF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A8FDD-977D-48E1-9736-CC633589E8D4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1EDD6-E667-46EE-9F45-3797C7470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4F03D-5265-43E9-8F82-EDFDDE65BE24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9249A-BE5D-4339-81A6-1D10190E2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A0D5B-F961-42B2-9504-3BB43CA4FF41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76AB8-2A14-422D-B2E3-3970110C0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D98803-7BC2-427A-AF5A-31318D990B0F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FED2EC-BD3C-40B9-8F13-5DE42B1F8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76672"/>
            <a:ext cx="8286776" cy="17543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Інструменти для створення графічних об’єктів. Палітра </a:t>
            </a:r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кольорів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 клас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Program Files\Microsoft Office\MEDIA\CAGCAT10\j0090386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204864"/>
            <a:ext cx="269875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atni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30447">
            <a:off x="735013" y="3357563"/>
            <a:ext cx="2762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716016" y="4509120"/>
            <a:ext cx="3850705" cy="1932235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Розробила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Зозуля Тамара </a:t>
            </a:r>
            <a:r>
              <a:rPr lang="ru-RU" b="1" dirty="0" err="1" smtClean="0">
                <a:solidFill>
                  <a:srgbClr val="C00000"/>
                </a:solidFill>
              </a:rPr>
              <a:t>Василівна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Вчитель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інформатики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В’язівської</a:t>
            </a:r>
            <a:r>
              <a:rPr lang="ru-RU" b="1" dirty="0" smtClean="0">
                <a:solidFill>
                  <a:srgbClr val="C00000"/>
                </a:solidFill>
              </a:rPr>
              <a:t> ЗОШ І-ІІІ </a:t>
            </a:r>
            <a:r>
              <a:rPr lang="ru-RU" b="1" dirty="0" err="1" smtClean="0">
                <a:solidFill>
                  <a:srgbClr val="C00000"/>
                </a:solidFill>
              </a:rPr>
              <a:t>ступенів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0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1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59338" y="2174875"/>
            <a:ext cx="3827462" cy="11826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Лінія</a:t>
            </a:r>
            <a:r>
              <a:rPr lang="uk-UA" dirty="0" smtClean="0"/>
              <a:t> – інструмент для креслення прямих ліній</a:t>
            </a:r>
            <a:endParaRPr lang="ru-RU" dirty="0"/>
          </a:p>
        </p:txBody>
      </p:sp>
      <p:pic>
        <p:nvPicPr>
          <p:cNvPr id="22533" name="Picture 3" descr="C:\Documents and Settings\Admin\Рабочий стол\Копия vgb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18000" contrast="18000"/>
          </a:blip>
          <a:srcRect t="1551"/>
          <a:stretch>
            <a:fillRect/>
          </a:stretch>
        </p:blipFill>
        <p:spPr>
          <a:xfrm>
            <a:off x="3563938" y="1484784"/>
            <a:ext cx="1223962" cy="4565179"/>
          </a:xfrm>
        </p:spPr>
      </p:pic>
      <p:cxnSp>
        <p:nvCxnSpPr>
          <p:cNvPr id="9" name="Прямая со стрелкой 8"/>
          <p:cNvCxnSpPr/>
          <p:nvPr/>
        </p:nvCxnSpPr>
        <p:spPr>
          <a:xfrm>
            <a:off x="2555875" y="3933825"/>
            <a:ext cx="1152525" cy="574675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58888" y="3573463"/>
            <a:ext cx="1296987" cy="6461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/>
              <a:t>Лінія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4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32363" y="2174875"/>
            <a:ext cx="3754437" cy="39512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Прямокутник </a:t>
            </a:r>
            <a:r>
              <a:rPr lang="uk-UA" dirty="0" smtClean="0"/>
              <a:t>– засіб для рисування прямокутників з різним методом заповнення: </a:t>
            </a:r>
            <a:r>
              <a:rPr lang="uk-UA" i="1" dirty="0" smtClean="0">
                <a:solidFill>
                  <a:schemeClr val="accent4">
                    <a:lumMod val="75000"/>
                  </a:schemeClr>
                </a:solidFill>
              </a:rPr>
              <a:t>без заповнення</a:t>
            </a:r>
            <a:r>
              <a:rPr lang="uk-UA" dirty="0" smtClean="0"/>
              <a:t> (малюється тільки рамка), </a:t>
            </a:r>
            <a:r>
              <a:rPr lang="uk-UA" i="1" dirty="0" smtClean="0">
                <a:solidFill>
                  <a:schemeClr val="accent4">
                    <a:lumMod val="75000"/>
                  </a:schemeClr>
                </a:solidFill>
              </a:rPr>
              <a:t>заповнення фоновим кольором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uk-UA" dirty="0" smtClean="0"/>
              <a:t>і </a:t>
            </a:r>
            <a:r>
              <a:rPr lang="uk-UA" i="1" dirty="0" smtClean="0">
                <a:solidFill>
                  <a:schemeClr val="accent4">
                    <a:lumMod val="75000"/>
                  </a:schemeClr>
                </a:solidFill>
              </a:rPr>
              <a:t>заповнення основним кольором.</a:t>
            </a: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3557" name="Picture 3" descr="C:\Documents and Settings\Admin\Рабочий стол\Копия vgb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18000" contrast="24000"/>
          </a:blip>
          <a:srcRect t="1509"/>
          <a:stretch>
            <a:fillRect/>
          </a:stretch>
        </p:blipFill>
        <p:spPr>
          <a:xfrm>
            <a:off x="3492500" y="1484784"/>
            <a:ext cx="1257300" cy="4693766"/>
          </a:xfrm>
        </p:spPr>
      </p:pic>
      <p:cxnSp>
        <p:nvCxnSpPr>
          <p:cNvPr id="9" name="Прямая со стрелкой 8"/>
          <p:cNvCxnSpPr/>
          <p:nvPr/>
        </p:nvCxnSpPr>
        <p:spPr>
          <a:xfrm>
            <a:off x="2771775" y="4652963"/>
            <a:ext cx="936625" cy="43180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7950" y="4149725"/>
            <a:ext cx="2879725" cy="6461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/>
              <a:t>Прямокутник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78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79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03800" y="2174875"/>
            <a:ext cx="3889375" cy="17589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Многокутник</a:t>
            </a:r>
            <a:r>
              <a:rPr lang="uk-UA" dirty="0" smtClean="0"/>
              <a:t> – інструмент для рисування довільних многокутників</a:t>
            </a:r>
            <a:endParaRPr lang="ru-RU" dirty="0"/>
          </a:p>
        </p:txBody>
      </p:sp>
      <p:pic>
        <p:nvPicPr>
          <p:cNvPr id="24581" name="Picture 3" descr="C:\Documents and Settings\Admin\Рабочий стол\Копия vgb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18000" contrast="30000"/>
          </a:blip>
          <a:srcRect t="1457"/>
          <a:stretch>
            <a:fillRect/>
          </a:stretch>
        </p:blipFill>
        <p:spPr>
          <a:xfrm>
            <a:off x="3530216" y="1412776"/>
            <a:ext cx="1292609" cy="4824537"/>
          </a:xfrm>
        </p:spPr>
      </p:pic>
      <p:cxnSp>
        <p:nvCxnSpPr>
          <p:cNvPr id="9" name="Прямая со стрелкой 8"/>
          <p:cNvCxnSpPr/>
          <p:nvPr/>
        </p:nvCxnSpPr>
        <p:spPr>
          <a:xfrm>
            <a:off x="2124075" y="4581525"/>
            <a:ext cx="2160588" cy="719138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9388" y="3933825"/>
            <a:ext cx="2879725" cy="6461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/>
              <a:t>Многокутник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2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3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59338" y="2174875"/>
            <a:ext cx="3827462" cy="21177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Заливка</a:t>
            </a:r>
            <a:r>
              <a:rPr lang="uk-UA" dirty="0" smtClean="0"/>
              <a:t> – для фарбування замкненої області робочого поля основним або фоновим кольором.</a:t>
            </a:r>
            <a:endParaRPr lang="ru-RU" dirty="0"/>
          </a:p>
        </p:txBody>
      </p:sp>
      <p:pic>
        <p:nvPicPr>
          <p:cNvPr id="25605" name="Picture 3" descr="C:\Documents and Settings\Admin\Рабочий стол\Копия vgb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24000" contrast="12000"/>
          </a:blip>
          <a:srcRect t="1525"/>
          <a:stretch>
            <a:fillRect/>
          </a:stretch>
        </p:blipFill>
        <p:spPr>
          <a:xfrm>
            <a:off x="3492500" y="1556792"/>
            <a:ext cx="1257300" cy="4680496"/>
          </a:xfrm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2051050" y="2492375"/>
            <a:ext cx="2160588" cy="649288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3850" y="2924175"/>
            <a:ext cx="1908175" cy="6477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/>
              <a:t>Заливка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6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7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32363" y="2174875"/>
            <a:ext cx="3754437" cy="23336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Вибір кольору </a:t>
            </a:r>
            <a:r>
              <a:rPr lang="uk-UA" dirty="0" smtClean="0"/>
              <a:t>– дозволяє вибрати основний або фоновий колір не з палітри, а безпосередньо з рисунка. </a:t>
            </a:r>
            <a:endParaRPr lang="ru-RU" dirty="0"/>
          </a:p>
        </p:txBody>
      </p:sp>
      <p:pic>
        <p:nvPicPr>
          <p:cNvPr id="26629" name="Picture 3" descr="C:\Documents and Settings\Admin\Рабочий стол\Копия vgb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18000" contrast="30000"/>
          </a:blip>
          <a:srcRect t="1602"/>
          <a:stretch>
            <a:fillRect/>
          </a:stretch>
        </p:blipFill>
        <p:spPr>
          <a:xfrm>
            <a:off x="3635375" y="1700808"/>
            <a:ext cx="1187450" cy="4422180"/>
          </a:xfrm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2555875" y="3068638"/>
            <a:ext cx="1295400" cy="21590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8313" y="2636838"/>
            <a:ext cx="2087562" cy="17541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/>
              <a:t>Вибір кольору (піпетка)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0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1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03800" y="1557338"/>
            <a:ext cx="3683000" cy="280828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Використовується для роботи з фрагментами рисунка. Виділену частину рисунка можна копіювати, відобразити, повернути, змінити її розміри тощо.</a:t>
            </a:r>
            <a:endParaRPr lang="ru-RU" dirty="0"/>
          </a:p>
        </p:txBody>
      </p:sp>
      <p:pic>
        <p:nvPicPr>
          <p:cNvPr id="27653" name="Picture 3" descr="C:\Documents and Settings\Admin\Рабочий стол\Копия vgb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24000" contrast="24000"/>
          </a:blip>
          <a:srcRect t="1425"/>
          <a:stretch>
            <a:fillRect/>
          </a:stretch>
        </p:blipFill>
        <p:spPr>
          <a:xfrm>
            <a:off x="3492500" y="1268760"/>
            <a:ext cx="1330325" cy="4966940"/>
          </a:xfrm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2268538" y="1628775"/>
            <a:ext cx="1439862" cy="57626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268538" y="1773238"/>
            <a:ext cx="1943100" cy="431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7950" y="1268413"/>
            <a:ext cx="2592388" cy="20621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/>
              <a:t>Виділення прямокутної або довільної області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4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48263" y="2174875"/>
            <a:ext cx="3538537" cy="3951288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Масштаб</a:t>
            </a:r>
            <a:r>
              <a:rPr lang="uk-UA" dirty="0" smtClean="0"/>
              <a:t> – для перегляду рисунка у збільшеному вигляді, щоб намалювати дрібні деталі.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solidFill>
                  <a:schemeClr val="tx1"/>
                </a:solidFill>
              </a:rPr>
              <a:t>Текст </a:t>
            </a:r>
            <a:r>
              <a:rPr lang="uk-UA" dirty="0" smtClean="0"/>
              <a:t>– для введення текстових написів.</a:t>
            </a:r>
            <a:endParaRPr lang="ru-RU" dirty="0"/>
          </a:p>
        </p:txBody>
      </p:sp>
      <p:pic>
        <p:nvPicPr>
          <p:cNvPr id="28677" name="Picture 3" descr="C:\Documents and Settings\Admin\Рабочий стол\Копия vgb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24000" contrast="18000"/>
          </a:blip>
          <a:srcRect t="1511"/>
          <a:stretch>
            <a:fillRect/>
          </a:stretch>
        </p:blipFill>
        <p:spPr>
          <a:xfrm>
            <a:off x="3563888" y="1340768"/>
            <a:ext cx="1258888" cy="4693667"/>
          </a:xfrm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2987675" y="2708275"/>
            <a:ext cx="1439863" cy="360363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124075" y="3933825"/>
            <a:ext cx="2232025" cy="574675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5650" y="2636838"/>
            <a:ext cx="2232025" cy="6461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/>
              <a:t>Масштаб</a:t>
            </a:r>
            <a:endParaRPr lang="ru-RU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468313" y="4076700"/>
            <a:ext cx="1655762" cy="6461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/>
              <a:t>Текст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Documents and Settings\Admin\Рабочий стол\Копия (2) vgb.tif"/>
          <p:cNvPicPr>
            <a:picLocks noChangeAspect="1" noChangeArrowheads="1"/>
          </p:cNvPicPr>
          <p:nvPr/>
        </p:nvPicPr>
        <p:blipFill>
          <a:blip r:embed="rId2" cstate="print">
            <a:lum bright="24000" contrast="24000"/>
          </a:blip>
          <a:srcRect/>
          <a:stretch>
            <a:fillRect/>
          </a:stretch>
        </p:blipFill>
        <p:spPr bwMode="auto">
          <a:xfrm>
            <a:off x="2700338" y="1916113"/>
            <a:ext cx="502761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113587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Палітра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1619250" y="2276475"/>
            <a:ext cx="1223963" cy="288925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1979613" y="2565400"/>
            <a:ext cx="1008062" cy="935038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9388" y="2205038"/>
            <a:ext cx="2016125" cy="8302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Основний колір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50825" y="3357563"/>
            <a:ext cx="1728788" cy="4603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Колір фону</a:t>
            </a:r>
            <a:endParaRPr lang="ru-RU" sz="24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5651500" y="2565400"/>
            <a:ext cx="1368425" cy="1223963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32588" y="3789363"/>
            <a:ext cx="2087562" cy="4619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Вибір кольору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9366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Зміна кольорів палітри</a:t>
            </a:r>
            <a:endParaRPr lang="ru-RU" dirty="0"/>
          </a:p>
        </p:txBody>
      </p:sp>
      <p:pic>
        <p:nvPicPr>
          <p:cNvPr id="30722" name="Picture 2" descr="C:\Documents and Settings\Admin\Рабочий стол\sde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2000" contrast="12000"/>
          </a:blip>
          <a:srcRect/>
          <a:stretch>
            <a:fillRect/>
          </a:stretch>
        </p:blipFill>
        <p:spPr>
          <a:xfrm>
            <a:off x="1258888" y="1125538"/>
            <a:ext cx="5726112" cy="3521075"/>
          </a:xfrm>
        </p:spPr>
      </p:pic>
      <p:sp>
        <p:nvSpPr>
          <p:cNvPr id="5" name="TextBox 4"/>
          <p:cNvSpPr txBox="1"/>
          <p:nvPr/>
        </p:nvSpPr>
        <p:spPr>
          <a:xfrm>
            <a:off x="250825" y="4724400"/>
            <a:ext cx="8497888" cy="19399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Якщо потрібного кольору немає в палітрі, то його можна додати замінивши один з наявних. Для зміни кольору палітри слід вибрати його, клацнувши по ньому мишею, а потім виконати команду </a:t>
            </a:r>
            <a:r>
              <a:rPr lang="uk-UA" sz="2400" b="1" i="1" dirty="0"/>
              <a:t>Кольори         Змінити палітру.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995738" y="6092825"/>
            <a:ext cx="504825" cy="0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uk-UA" sz="4000" dirty="0" smtClean="0"/>
              <a:t>Список використаної літератури</a:t>
            </a:r>
            <a:br>
              <a:rPr lang="uk-UA" sz="4000" dirty="0" smtClean="0"/>
            </a:br>
            <a:endParaRPr lang="ru-RU" sz="4000" dirty="0" smtClean="0"/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29809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sz="1600" dirty="0" smtClean="0"/>
              <a:t>Морзе Н. В. ,. </a:t>
            </a:r>
            <a:r>
              <a:rPr lang="ru-RU" sz="1600" dirty="0" err="1" smtClean="0"/>
              <a:t>Барна</a:t>
            </a:r>
            <a:r>
              <a:rPr lang="ru-RU" sz="1600" dirty="0" smtClean="0"/>
              <a:t> О. В,. </a:t>
            </a:r>
            <a:r>
              <a:rPr lang="ru-RU" sz="1600" dirty="0" err="1" smtClean="0"/>
              <a:t>Вембер</a:t>
            </a:r>
            <a:r>
              <a:rPr lang="ru-RU" sz="1600" dirty="0" smtClean="0"/>
              <a:t> В. П,. </a:t>
            </a:r>
            <a:r>
              <a:rPr lang="ru-RU" sz="1600" dirty="0" err="1" smtClean="0"/>
              <a:t>Кузьмінська</a:t>
            </a:r>
            <a:r>
              <a:rPr lang="ru-RU" sz="1600" dirty="0" smtClean="0"/>
              <a:t> О. Г,. </a:t>
            </a:r>
            <a:r>
              <a:rPr lang="ru-RU" sz="1600" dirty="0" err="1" smtClean="0"/>
              <a:t>Саражинська</a:t>
            </a:r>
            <a:r>
              <a:rPr lang="ru-RU" sz="1600" dirty="0" smtClean="0"/>
              <a:t> Н. А. </a:t>
            </a:r>
            <a:r>
              <a:rPr lang="ru-RU" sz="1600" dirty="0" err="1" smtClean="0"/>
              <a:t>Інформатика</a:t>
            </a:r>
            <a:r>
              <a:rPr lang="ru-RU" sz="1600" dirty="0" smtClean="0"/>
              <a:t> (</a:t>
            </a:r>
            <a:r>
              <a:rPr lang="ru-RU" sz="1600" dirty="0" err="1" smtClean="0"/>
              <a:t>підручник</a:t>
            </a:r>
            <a:r>
              <a:rPr lang="ru-RU" sz="1600" dirty="0" smtClean="0"/>
              <a:t> 5 </a:t>
            </a:r>
            <a:r>
              <a:rPr lang="ru-RU" sz="1600" dirty="0" err="1" smtClean="0"/>
              <a:t>клас</a:t>
            </a:r>
            <a:r>
              <a:rPr lang="ru-RU" sz="1600" dirty="0" smtClean="0"/>
              <a:t>). – К.: </a:t>
            </a:r>
            <a:r>
              <a:rPr lang="ru-RU" sz="1600" dirty="0" err="1" smtClean="0"/>
              <a:t>Освіта</a:t>
            </a:r>
            <a:r>
              <a:rPr lang="ru-RU" sz="1600" dirty="0" smtClean="0"/>
              <a:t>, 2013. – 255 с. </a:t>
            </a:r>
          </a:p>
          <a:p>
            <a:pPr eaLnBrk="1" hangingPunct="1"/>
            <a:r>
              <a:rPr lang="ru-RU" sz="1600" dirty="0" err="1" smtClean="0"/>
              <a:t>Завадський</a:t>
            </a:r>
            <a:r>
              <a:rPr lang="ru-RU" sz="1600" dirty="0" smtClean="0"/>
              <a:t> І. О. , </a:t>
            </a:r>
            <a:r>
              <a:rPr lang="ru-RU" sz="1600" dirty="0" err="1" smtClean="0"/>
              <a:t>Стеценко</a:t>
            </a:r>
            <a:r>
              <a:rPr lang="ru-RU" sz="1600" dirty="0" smtClean="0"/>
              <a:t> І. В. , Левченко О. М. . </a:t>
            </a:r>
            <a:r>
              <a:rPr lang="ru-RU" sz="1600" dirty="0" err="1" smtClean="0"/>
              <a:t>Інформатика</a:t>
            </a:r>
            <a:r>
              <a:rPr lang="ru-RU" sz="1600" dirty="0" smtClean="0"/>
              <a:t> (</a:t>
            </a:r>
            <a:r>
              <a:rPr lang="ru-RU" sz="1600" dirty="0" err="1" smtClean="0"/>
              <a:t>підручник</a:t>
            </a:r>
            <a:r>
              <a:rPr lang="ru-RU" sz="1600" dirty="0" smtClean="0"/>
              <a:t> 9 </a:t>
            </a:r>
            <a:r>
              <a:rPr lang="ru-RU" sz="1600" dirty="0" err="1" smtClean="0"/>
              <a:t>клас</a:t>
            </a:r>
            <a:r>
              <a:rPr lang="ru-RU" sz="1600" dirty="0" smtClean="0"/>
              <a:t>).  - К.: В</a:t>
            </a:r>
            <a:r>
              <a:rPr lang="en-US" sz="1600" dirty="0" smtClean="0"/>
              <a:t>HV</a:t>
            </a:r>
            <a:r>
              <a:rPr lang="uk-UA" sz="1600" dirty="0" smtClean="0"/>
              <a:t>. </a:t>
            </a:r>
            <a:r>
              <a:rPr lang="uk-UA" sz="1600" dirty="0" smtClean="0"/>
              <a:t>- </a:t>
            </a:r>
            <a:r>
              <a:rPr lang="en-US" sz="1600" dirty="0" smtClean="0"/>
              <a:t> 2009</a:t>
            </a:r>
            <a:r>
              <a:rPr lang="uk-UA" sz="1600" dirty="0" smtClean="0"/>
              <a:t>. </a:t>
            </a:r>
            <a:r>
              <a:rPr lang="uk-UA" sz="1600" smtClean="0"/>
              <a:t>– 319 с.</a:t>
            </a:r>
            <a:endParaRPr lang="ru-RU" sz="1600" dirty="0" smtClean="0"/>
          </a:p>
          <a:p>
            <a:pPr eaLnBrk="1" hangingPunct="1"/>
            <a:r>
              <a:rPr lang="ru-RU" sz="1600" dirty="0" err="1" smtClean="0"/>
              <a:t>Лещук</a:t>
            </a:r>
            <a:r>
              <a:rPr lang="ru-RU" sz="1600" dirty="0" smtClean="0"/>
              <a:t> Р. І. , </a:t>
            </a:r>
            <a:r>
              <a:rPr lang="ru-RU" sz="1600" dirty="0" err="1" smtClean="0"/>
              <a:t>Лещук</a:t>
            </a:r>
            <a:r>
              <a:rPr lang="ru-RU" sz="1600" dirty="0" smtClean="0"/>
              <a:t> І. М. . </a:t>
            </a:r>
            <a:r>
              <a:rPr lang="ru-RU" sz="1600" dirty="0" err="1" smtClean="0"/>
              <a:t>Усі</a:t>
            </a:r>
            <a:r>
              <a:rPr lang="ru-RU" sz="1600" dirty="0" smtClean="0"/>
              <a:t> уроки </a:t>
            </a:r>
            <a:r>
              <a:rPr lang="ru-RU" sz="1600" dirty="0" err="1" smtClean="0"/>
              <a:t>інформатики</a:t>
            </a:r>
            <a:r>
              <a:rPr lang="ru-RU" sz="1600" dirty="0" smtClean="0"/>
              <a:t>. (5 </a:t>
            </a:r>
            <a:r>
              <a:rPr lang="ru-RU" sz="1600" dirty="0" err="1" smtClean="0"/>
              <a:t>клас</a:t>
            </a:r>
            <a:r>
              <a:rPr lang="ru-RU" sz="1600" dirty="0" smtClean="0"/>
              <a:t>). – Х.  Основа, 2013. – 206 с. </a:t>
            </a:r>
            <a:r>
              <a:rPr lang="ru-RU" sz="1600" dirty="0" smtClean="0"/>
              <a:t>(</a:t>
            </a:r>
            <a:r>
              <a:rPr lang="uk-UA" sz="1600" dirty="0" err="1" smtClean="0"/>
              <a:t>п</a:t>
            </a:r>
            <a:r>
              <a:rPr lang="ru-RU" sz="1600" dirty="0" err="1" smtClean="0"/>
              <a:t>осібник</a:t>
            </a:r>
            <a:r>
              <a:rPr lang="ru-RU" sz="1600" dirty="0" smtClean="0"/>
              <a:t>).</a:t>
            </a:r>
          </a:p>
          <a:p>
            <a:pPr algn="ctr" eaLnBrk="1" hangingPunct="1">
              <a:buNone/>
            </a:pPr>
            <a:r>
              <a:rPr lang="ru-RU" sz="1600" dirty="0" err="1" smtClean="0"/>
              <a:t>Інтернет-ресурси</a:t>
            </a:r>
            <a:r>
              <a:rPr lang="ru-RU" sz="1600" dirty="0" smtClean="0"/>
              <a:t>:</a:t>
            </a:r>
          </a:p>
          <a:p>
            <a:pPr eaLnBrk="1" hangingPunct="1"/>
            <a:r>
              <a:rPr lang="en-US" sz="1600" dirty="0" smtClean="0"/>
              <a:t>http://mon.gov.ua.</a:t>
            </a:r>
          </a:p>
          <a:p>
            <a:pPr eaLnBrk="1" hangingPunct="1"/>
            <a:r>
              <a:rPr lang="en-US" sz="1600" dirty="0" smtClean="0"/>
              <a:t>http://uk.wikipedia.org/wiki (</a:t>
            </a:r>
            <a:r>
              <a:rPr lang="ru-RU" sz="1600" dirty="0" err="1" smtClean="0"/>
              <a:t>посилання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сайти</a:t>
            </a:r>
            <a:r>
              <a:rPr lang="ru-RU" sz="1600" dirty="0" smtClean="0"/>
              <a:t>, </a:t>
            </a:r>
            <a:r>
              <a:rPr lang="ru-RU" sz="1600" dirty="0" err="1" smtClean="0"/>
              <a:t>портали</a:t>
            </a:r>
            <a:r>
              <a:rPr lang="ru-RU" sz="1600" dirty="0" smtClean="0"/>
              <a:t>, </a:t>
            </a:r>
            <a:r>
              <a:rPr lang="ru-RU" sz="1600" dirty="0" err="1" smtClean="0"/>
              <a:t>Інтернет-ресурси</a:t>
            </a:r>
            <a:r>
              <a:rPr lang="ru-RU" sz="1600" dirty="0" smtClean="0"/>
              <a:t>).</a:t>
            </a:r>
          </a:p>
          <a:p>
            <a:pPr eaLnBrk="1" hangingPunct="1"/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0113" y="1773238"/>
            <a:ext cx="6923087" cy="388778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600" dirty="0" smtClean="0">
                <a:cs typeface="Times New Roman" pitchFamily="18" charset="0"/>
              </a:rPr>
              <a:t>Що таке графіка?</a:t>
            </a:r>
            <a:endParaRPr lang="ru-RU" sz="3600" dirty="0" smtClean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600" dirty="0" smtClean="0">
                <a:cs typeface="Times New Roman" pitchFamily="18" charset="0"/>
              </a:rPr>
              <a:t>Що таке комп’ютерна графіка?</a:t>
            </a:r>
            <a:endParaRPr lang="ru-RU" sz="3600" dirty="0" smtClean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600" dirty="0" smtClean="0">
                <a:cs typeface="Times New Roman" pitchFamily="18" charset="0"/>
              </a:rPr>
              <a:t>Які види комп’ютерної графіки ви знаєте?</a:t>
            </a:r>
            <a:endParaRPr lang="ru-RU" sz="3600" dirty="0" smtClean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600" dirty="0" smtClean="0">
                <a:cs typeface="Times New Roman" pitchFamily="18" charset="0"/>
              </a:rPr>
              <a:t>Які особливості має растрова графіка?</a:t>
            </a:r>
            <a:endParaRPr lang="ru-RU" sz="3600" dirty="0" smtClean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WordArt 3"/>
          <p:cNvSpPr>
            <a:spLocks noChangeArrowheads="1" noChangeShapeType="1" noTextEdit="1"/>
          </p:cNvSpPr>
          <p:nvPr/>
        </p:nvSpPr>
        <p:spPr bwMode="auto">
          <a:xfrm>
            <a:off x="971550" y="260350"/>
            <a:ext cx="684081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j-lt"/>
                <a:cs typeface="Arial"/>
              </a:rPr>
              <a:t>Запитання</a:t>
            </a:r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j-lt"/>
                <a:cs typeface="Arial"/>
              </a:rPr>
              <a:t> до </a:t>
            </a:r>
            <a:r>
              <a:rPr lang="ru-RU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j-lt"/>
                <a:cs typeface="Arial"/>
              </a:rPr>
              <a:t>класу</a:t>
            </a:r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: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550" y="981075"/>
            <a:ext cx="6965950" cy="45243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200" dirty="0">
                <a:cs typeface="Times New Roman" pitchFamily="18" charset="0"/>
              </a:rPr>
              <a:t>Що таке </a:t>
            </a:r>
            <a:r>
              <a:rPr lang="uk-UA" sz="3200" dirty="0" err="1">
                <a:cs typeface="Times New Roman" pitchFamily="18" charset="0"/>
              </a:rPr>
              <a:t>піксель</a:t>
            </a:r>
            <a:r>
              <a:rPr lang="uk-UA" sz="3200" dirty="0">
                <a:cs typeface="Times New Roman" pitchFamily="18" charset="0"/>
              </a:rPr>
              <a:t>?</a:t>
            </a:r>
            <a:endParaRPr lang="ru-RU" sz="3200" dirty="0"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200" dirty="0">
                <a:cs typeface="Times New Roman" pitchFamily="18" charset="0"/>
              </a:rPr>
              <a:t>Які особливості має векторна графіка?</a:t>
            </a:r>
            <a:endParaRPr lang="ru-RU" sz="3200" dirty="0"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200" dirty="0">
                <a:cs typeface="Times New Roman" pitchFamily="18" charset="0"/>
              </a:rPr>
              <a:t>Як завантажити графічний редактор </a:t>
            </a:r>
            <a:r>
              <a:rPr lang="fr-FR" sz="3200" dirty="0">
                <a:cs typeface="Times New Roman" pitchFamily="18" charset="0"/>
              </a:rPr>
              <a:t>Paint?</a:t>
            </a:r>
            <a:endParaRPr lang="ru-RU" sz="3200" dirty="0"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200" dirty="0">
                <a:cs typeface="Times New Roman" pitchFamily="18" charset="0"/>
              </a:rPr>
              <a:t>Які дії може виконувати програма </a:t>
            </a:r>
            <a:r>
              <a:rPr lang="fr-FR" sz="3200" dirty="0">
                <a:cs typeface="Times New Roman" pitchFamily="18" charset="0"/>
              </a:rPr>
              <a:t>Paint?</a:t>
            </a:r>
            <a:endParaRPr lang="ru-RU" sz="3200" dirty="0"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200" dirty="0">
                <a:cs typeface="Times New Roman" pitchFamily="18" charset="0"/>
              </a:rPr>
              <a:t>Які ви знаєте розширення графічних файлів?</a:t>
            </a:r>
            <a:endParaRPr lang="ru-RU" sz="32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4213" y="620713"/>
            <a:ext cx="76327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dirty="0">
                <a:latin typeface="Calibri" pitchFamily="34" charset="0"/>
              </a:rPr>
              <a:t>Для відкриття </a:t>
            </a:r>
            <a:r>
              <a:rPr lang="uk-UA" sz="3200" dirty="0" err="1">
                <a:latin typeface="Calibri" pitchFamily="34" charset="0"/>
              </a:rPr>
              <a:t>файла</a:t>
            </a:r>
            <a:r>
              <a:rPr lang="uk-UA" sz="3200" dirty="0">
                <a:latin typeface="Calibri" pitchFamily="34" charset="0"/>
              </a:rPr>
              <a:t> використовують команду  </a:t>
            </a:r>
            <a:r>
              <a:rPr lang="uk-UA" sz="3200" i="1" dirty="0">
                <a:latin typeface="Calibri" pitchFamily="34" charset="0"/>
              </a:rPr>
              <a:t>Файл</a:t>
            </a:r>
            <a:endParaRPr lang="ru-RU" sz="3200" i="1" dirty="0">
              <a:latin typeface="Calibri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419475" y="1412875"/>
            <a:ext cx="720725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205038"/>
            <a:ext cx="2365375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692275" y="2924175"/>
            <a:ext cx="2374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692275" y="3141663"/>
            <a:ext cx="2374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067175" y="2924175"/>
            <a:ext cx="0" cy="217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692275" y="2924175"/>
            <a:ext cx="0" cy="217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40200" y="1125538"/>
            <a:ext cx="2808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i="1" dirty="0">
                <a:latin typeface="Calibri" pitchFamily="34" charset="0"/>
              </a:rPr>
              <a:t>Відкрити</a:t>
            </a:r>
            <a:endParaRPr lang="ru-RU" sz="3200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Інструменти для створення графічних об’єктів</a:t>
            </a:r>
            <a:endParaRPr lang="ru-RU" dirty="0"/>
          </a:p>
        </p:txBody>
      </p:sp>
      <p:pic>
        <p:nvPicPr>
          <p:cNvPr id="17412" name="Picture 3" descr="C:\Documents and Settings\Admin\Рабочий стол\Копия vgb.tif"/>
          <p:cNvPicPr>
            <a:picLocks noChangeAspect="1" noChangeArrowheads="1"/>
          </p:cNvPicPr>
          <p:nvPr/>
        </p:nvPicPr>
        <p:blipFill>
          <a:blip r:embed="rId2" cstate="print">
            <a:lum bright="24000" contrast="24000"/>
          </a:blip>
          <a:srcRect t="1636"/>
          <a:stretch>
            <a:fillRect/>
          </a:stretch>
        </p:blipFill>
        <p:spPr bwMode="auto">
          <a:xfrm>
            <a:off x="3708400" y="1772816"/>
            <a:ext cx="1169988" cy="436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4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5" name="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6" name="Текст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5004048" y="2174875"/>
            <a:ext cx="3682752" cy="21177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Олівець</a:t>
            </a:r>
            <a:r>
              <a:rPr lang="uk-UA" dirty="0" smtClean="0"/>
              <a:t> – інструмент для рисування довільних ліній. Товщину лінії попередньо вибирають на панелі інструментів</a:t>
            </a:r>
            <a:endParaRPr lang="ru-RU" dirty="0"/>
          </a:p>
        </p:txBody>
      </p:sp>
      <p:pic>
        <p:nvPicPr>
          <p:cNvPr id="18438" name="Picture 3" descr="C:\Documents and Settings\Admin\Рабочий стол\Копия vgb.tif"/>
          <p:cNvPicPr>
            <a:picLocks noChangeAspect="1" noChangeArrowheads="1"/>
          </p:cNvPicPr>
          <p:nvPr/>
        </p:nvPicPr>
        <p:blipFill>
          <a:blip r:embed="rId2" cstate="print">
            <a:lum bright="24000" contrast="24000"/>
          </a:blip>
          <a:srcRect t="1623"/>
          <a:stretch>
            <a:fillRect/>
          </a:stretch>
        </p:blipFill>
        <p:spPr bwMode="auto">
          <a:xfrm>
            <a:off x="3491880" y="1628800"/>
            <a:ext cx="1169988" cy="436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>
            <a:off x="2483768" y="3284984"/>
            <a:ext cx="1223962" cy="215900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1560" y="2852936"/>
            <a:ext cx="2016224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Олівець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58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59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59338" y="2174875"/>
            <a:ext cx="3827462" cy="20462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Ластик</a:t>
            </a:r>
            <a:r>
              <a:rPr lang="uk-UA" dirty="0" smtClean="0"/>
              <a:t> – стирає зображення, замінюючи його кольором фону. </a:t>
            </a:r>
            <a:endParaRPr lang="ru-RU" dirty="0"/>
          </a:p>
        </p:txBody>
      </p:sp>
      <p:pic>
        <p:nvPicPr>
          <p:cNvPr id="19461" name="Picture 3" descr="C:\Documents and Settings\Admin\Рабочий стол\Копия vgb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24000" contrast="18000"/>
          </a:blip>
          <a:srcRect t="1591"/>
          <a:stretch>
            <a:fillRect/>
          </a:stretch>
        </p:blipFill>
        <p:spPr>
          <a:xfrm>
            <a:off x="3419474" y="1628800"/>
            <a:ext cx="1224533" cy="4421163"/>
          </a:xfrm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1835150" y="2492375"/>
            <a:ext cx="1728788" cy="649288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0825" y="2852738"/>
            <a:ext cx="1728788" cy="6461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/>
              <a:t>Ластик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2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3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32363" y="2174875"/>
            <a:ext cx="3754437" cy="24780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Пензель</a:t>
            </a:r>
            <a:r>
              <a:rPr lang="uk-UA" dirty="0" smtClean="0"/>
              <a:t> – призначений для рисування широких ліній. Ширину і форму пензля вибирають на панелі параметрів інструмента</a:t>
            </a:r>
            <a:endParaRPr lang="ru-RU" dirty="0"/>
          </a:p>
        </p:txBody>
      </p:sp>
      <p:pic>
        <p:nvPicPr>
          <p:cNvPr id="20485" name="Picture 3" descr="C:\Documents and Settings\Admin\Рабочий стол\Копия vgb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18000" contrast="30000"/>
          </a:blip>
          <a:srcRect t="1562"/>
          <a:stretch>
            <a:fillRect/>
          </a:stretch>
        </p:blipFill>
        <p:spPr>
          <a:xfrm>
            <a:off x="3563888" y="1556792"/>
            <a:ext cx="1216025" cy="4536504"/>
          </a:xfrm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2411413" y="3860800"/>
            <a:ext cx="1873250" cy="360363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1188" y="3933825"/>
            <a:ext cx="1873250" cy="6461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/>
              <a:t>Пензель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6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7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87900" y="2174875"/>
            <a:ext cx="3898900" cy="21177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Розпилювач </a:t>
            </a:r>
            <a:r>
              <a:rPr lang="uk-UA" dirty="0" smtClean="0"/>
              <a:t>– засіб для рисування </a:t>
            </a:r>
            <a:r>
              <a:rPr lang="uk-UA" dirty="0" err="1" smtClean="0"/>
              <a:t>“розпиленням</a:t>
            </a:r>
            <a:r>
              <a:rPr lang="uk-UA" dirty="0" smtClean="0"/>
              <a:t> </a:t>
            </a:r>
            <a:r>
              <a:rPr lang="uk-UA" dirty="0" err="1" smtClean="0"/>
              <a:t>фарби”</a:t>
            </a:r>
            <a:r>
              <a:rPr lang="uk-UA" dirty="0" smtClean="0"/>
              <a:t>. Розмір плями вибирають на панелі параметрів інструмента</a:t>
            </a:r>
            <a:endParaRPr lang="ru-RU" dirty="0"/>
          </a:p>
        </p:txBody>
      </p:sp>
      <p:pic>
        <p:nvPicPr>
          <p:cNvPr id="21509" name="Picture 3" descr="C:\Documents and Settings\Admin\Рабочий стол\Копия vgb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18000" contrast="36000"/>
          </a:blip>
          <a:srcRect t="1474"/>
          <a:stretch>
            <a:fillRect/>
          </a:stretch>
        </p:blipFill>
        <p:spPr>
          <a:xfrm>
            <a:off x="3419475" y="1340768"/>
            <a:ext cx="1296988" cy="4837782"/>
          </a:xfrm>
        </p:spPr>
      </p:pic>
      <p:cxnSp>
        <p:nvCxnSpPr>
          <p:cNvPr id="8" name="Прямая со стрелкой 7"/>
          <p:cNvCxnSpPr/>
          <p:nvPr/>
        </p:nvCxnSpPr>
        <p:spPr>
          <a:xfrm>
            <a:off x="2484438" y="3357563"/>
            <a:ext cx="1150937" cy="503237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9388" y="2924175"/>
            <a:ext cx="2305050" cy="5857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/>
              <a:t>Розпилювач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</TotalTime>
  <Words>464</Words>
  <Application>Microsoft Office PowerPoint</Application>
  <PresentationFormat>Экран (4:3)</PresentationFormat>
  <Paragraphs>57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Інструменти для створення графічних об’єктів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Палітра</vt:lpstr>
      <vt:lpstr>Зміна кольорів палітри</vt:lpstr>
      <vt:lpstr>Список використаної літератури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Растровая и векторная графика</dc:title>
  <dc:creator>сережа</dc:creator>
  <cp:lastModifiedBy>RePack by SPecialiST</cp:lastModifiedBy>
  <cp:revision>114</cp:revision>
  <dcterms:created xsi:type="dcterms:W3CDTF">2008-12-15T13:15:06Z</dcterms:created>
  <dcterms:modified xsi:type="dcterms:W3CDTF">2014-02-05T17:06:00Z</dcterms:modified>
</cp:coreProperties>
</file>