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C6F2A-11EC-4F22-8D09-9AA2363155E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786D86-90C5-4A0D-ADC3-190525916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7867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7030A0"/>
                </a:solidFill>
              </a:rPr>
              <a:t>Презентація до уроку  (</a:t>
            </a:r>
            <a:r>
              <a:rPr lang="en-US" sz="3200" b="1" i="1" u="sng" dirty="0" smtClean="0">
                <a:solidFill>
                  <a:srgbClr val="7030A0"/>
                </a:solidFill>
              </a:rPr>
              <a:t>7</a:t>
            </a:r>
            <a:r>
              <a:rPr lang="uk-UA" sz="3200" b="1" i="1" u="sng" dirty="0" smtClean="0">
                <a:solidFill>
                  <a:srgbClr val="7030A0"/>
                </a:solidFill>
              </a:rPr>
              <a:t> клас)</a:t>
            </a:r>
            <a:r>
              <a:rPr lang="uk-UA" b="1" i="1" dirty="0" smtClean="0">
                <a:solidFill>
                  <a:srgbClr val="7030A0"/>
                </a:solidFill>
              </a:rPr>
              <a:t/>
            </a:r>
            <a:br>
              <a:rPr lang="uk-UA" b="1" i="1" dirty="0" smtClean="0">
                <a:solidFill>
                  <a:srgbClr val="7030A0"/>
                </a:solidFill>
              </a:rPr>
            </a:br>
            <a:endParaRPr lang="uk-UA" b="1" i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uk-UA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500702"/>
            <a:ext cx="62551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Підготувала </a:t>
            </a:r>
            <a:r>
              <a:rPr lang="uk-UA" sz="2400" b="1" dirty="0" smtClean="0">
                <a:solidFill>
                  <a:srgbClr val="C00000"/>
                </a:solidFill>
              </a:rPr>
              <a:t>Михайлова Людмила Олексіївна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вчитель Хутірської ЗОШ І-ІІІ ступенів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Черкаської районної ради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85794"/>
            <a:ext cx="721383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“Різні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стильові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особливості шрифтової грамоти. </a:t>
            </a:r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Графіті</a:t>
            </a:r>
            <a:r>
              <a:rPr lang="uk-UA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5715040" cy="2286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1142984"/>
            <a:ext cx="73423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Дикий”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стиль характеризується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сплетінням букв різних форм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використанням розривів шрифту,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введенням стрілок та інших сплетінь,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 великої кількості кольорів.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Шрифтовий рисунок неможливо прочитати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42852"/>
            <a:ext cx="3034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Дикий”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286544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928670"/>
            <a:ext cx="84449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Ознакою ХХІ ст.. стала поява стилю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 якого робить композиції об’ємними,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тривимірність елементів надає їм динамізму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багатопланості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Він вимагає від автора розвиненої просторової уяви 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знань законів перспективи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побудови композиції , світлотіні.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42852"/>
            <a:ext cx="130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3-D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876"/>
            <a:ext cx="5786478" cy="2928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928662" y="5500702"/>
            <a:ext cx="857256" cy="571504"/>
          </a:xfrm>
          <a:prstGeom prst="lightningBol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flipV="1">
            <a:off x="2857488" y="5500702"/>
            <a:ext cx="1000132" cy="571504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5286380" y="5643578"/>
            <a:ext cx="857256" cy="571504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715272" y="5500702"/>
            <a:ext cx="500066" cy="642942"/>
          </a:xfrm>
          <a:prstGeom prst="flowChartPunchedTap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000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1. </a:t>
            </a:r>
            <a:r>
              <a:rPr lang="uk-UA" sz="2000" dirty="0"/>
              <a:t>В</a:t>
            </a:r>
            <a:r>
              <a:rPr lang="uk-UA" sz="2000" dirty="0" smtClean="0"/>
              <a:t>ибрати </a:t>
            </a:r>
            <a:r>
              <a:rPr lang="uk-UA" sz="2000" dirty="0"/>
              <a:t>форму, в яку буде вписана </a:t>
            </a:r>
            <a:r>
              <a:rPr lang="uk-UA" sz="2000" dirty="0" smtClean="0"/>
              <a:t>композиція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00024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2. </a:t>
            </a:r>
            <a:r>
              <a:rPr lang="uk-UA" sz="2000" dirty="0"/>
              <a:t>О</a:t>
            </a:r>
            <a:r>
              <a:rPr lang="uk-UA" sz="2000" dirty="0" smtClean="0"/>
              <a:t>брати </a:t>
            </a:r>
            <a:r>
              <a:rPr lang="uk-UA" sz="2000" dirty="0"/>
              <a:t>певний стиль виконання шрифтової </a:t>
            </a:r>
            <a:r>
              <a:rPr lang="uk-UA" sz="2000" dirty="0" smtClean="0"/>
              <a:t>композиції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27860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3</a:t>
            </a:r>
            <a:r>
              <a:rPr lang="uk-UA" sz="2000" dirty="0" smtClean="0"/>
              <a:t>. </a:t>
            </a:r>
            <a:r>
              <a:rPr lang="uk-UA" sz="2000" dirty="0"/>
              <a:t>В</a:t>
            </a:r>
            <a:r>
              <a:rPr lang="uk-UA" sz="2000" dirty="0" smtClean="0"/>
              <a:t>изначитися</a:t>
            </a:r>
            <a:r>
              <a:rPr lang="uk-UA" sz="2000" dirty="0"/>
              <a:t>, яким чином заповнити вибрану форму даним типом </a:t>
            </a:r>
            <a:r>
              <a:rPr lang="uk-UA" sz="2000" dirty="0" err="1" smtClean="0"/>
              <a:t>шрифта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572000" y="2928934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4.Проробити основні деталі і елементи композиції.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3857628"/>
            <a:ext cx="266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</a:t>
            </a:r>
            <a:r>
              <a:rPr lang="uk-UA" sz="2000" dirty="0" smtClean="0"/>
              <a:t>. </a:t>
            </a:r>
            <a:r>
              <a:rPr lang="uk-UA" sz="2000" dirty="0"/>
              <a:t>П</a:t>
            </a:r>
            <a:r>
              <a:rPr lang="uk-UA" sz="2000" dirty="0" smtClean="0"/>
              <a:t>ідібрати кольори.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4357694"/>
            <a:ext cx="6628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Елементи шрифтів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85784" y="285728"/>
            <a:ext cx="9193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Порядок виконання роботи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Рисунок 25" descr="Копия 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29057" y="1142985"/>
            <a:ext cx="114300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Копия 14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3571876"/>
            <a:ext cx="100488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28604"/>
            <a:ext cx="474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Зразки  робіт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143272" cy="2928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4000528" cy="2143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00174"/>
            <a:ext cx="1981200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071834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3071834" cy="2181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2969260" cy="2162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43380"/>
            <a:ext cx="3076575" cy="2238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a35c3ab32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7166"/>
            <a:ext cx="1333500" cy="13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005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- </a:t>
            </a:r>
            <a:r>
              <a:rPr lang="uk-UA" sz="4400" dirty="0" smtClean="0"/>
              <a:t>Які роботи сподобалися? Чому?</a:t>
            </a:r>
            <a:br>
              <a:rPr lang="uk-UA" sz="4400" dirty="0" smtClean="0"/>
            </a:br>
            <a:r>
              <a:rPr lang="uk-UA" sz="4400" dirty="0" smtClean="0"/>
              <a:t>- Які не сподобалися? Чому?</a:t>
            </a:r>
            <a:br>
              <a:rPr lang="uk-UA" sz="4400" dirty="0" smtClean="0"/>
            </a:br>
            <a:r>
              <a:rPr lang="uk-UA" sz="4400" dirty="0" smtClean="0"/>
              <a:t>- Який стиль найбільше вразив?</a:t>
            </a:r>
            <a:br>
              <a:rPr lang="uk-UA" sz="4400" dirty="0" smtClean="0"/>
            </a:br>
            <a:r>
              <a:rPr lang="uk-UA" sz="4400" dirty="0" smtClean="0"/>
              <a:t>- Хто такі </a:t>
            </a:r>
            <a:r>
              <a:rPr lang="uk-UA" sz="4400" dirty="0" err="1" smtClean="0"/>
              <a:t>бомбісти</a:t>
            </a:r>
            <a:r>
              <a:rPr lang="uk-UA" sz="4400" dirty="0" smtClean="0"/>
              <a:t>?</a:t>
            </a:r>
            <a:br>
              <a:rPr lang="uk-UA" sz="4400" dirty="0" smtClean="0"/>
            </a:br>
            <a:r>
              <a:rPr lang="uk-UA" sz="4400" dirty="0" smtClean="0"/>
              <a:t>- Хто такі </a:t>
            </a:r>
            <a:r>
              <a:rPr lang="uk-UA" sz="4400" dirty="0" err="1" smtClean="0"/>
              <a:t>райтери</a:t>
            </a:r>
            <a:r>
              <a:rPr lang="uk-UA" sz="4400" dirty="0" smtClean="0"/>
              <a:t>?</a:t>
            </a:r>
            <a:endParaRPr lang="ru-RU" sz="4400" dirty="0"/>
          </a:p>
        </p:txBody>
      </p:sp>
      <p:pic>
        <p:nvPicPr>
          <p:cNvPr id="3" name="Рисунок 2" descr="отккрытая книг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4"/>
            <a:ext cx="2362200" cy="140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н19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00438"/>
            <a:ext cx="5214974" cy="26765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2779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Успіхів у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своренні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рафіті!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?id=59595987&amp;tov=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1495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571480"/>
            <a:ext cx="79506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2563"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Список в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икористаних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2000" b="1" dirty="0">
              <a:cs typeface="Arial" charset="0"/>
            </a:endParaRPr>
          </a:p>
          <a:p>
            <a:pPr indent="182563" eaLnBrk="0" hangingPunct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Т.Є.Рубля, С.І.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Федун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Уроки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образотворчого мистецтва 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класі: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eaLnBrk="0" hangingPunct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Методичний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посібник–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Вінниця., 2006.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с., іл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Марчук Ж.С.. Чарівний пензлик: Авторські уроки 5-7 класи.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Ранок,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2005.- 189с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іл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Л.В.. Образотворче мистецтво 5 клас: плани-конспекти.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Ранок, 2006.- 139с., іл.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ердюк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І.І. Образотворче мистецтво 6 клас: Тематичне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розробки уроків, майстер-клас. – Основа, 2006.- 256с., іл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2563" algn="ctr" eaLnBrk="0" hangingPunct="0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cs typeface="Arial" charset="0"/>
            </a:endParaRPr>
          </a:p>
          <a:p>
            <a:pPr lvl="0" indent="2667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interesno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fbmy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http:www.notatka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http:www.wikipedia.org/wiki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osnova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http:www.teacher.at.ua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indent="2667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http:www.openclass.ru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2857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7030A0"/>
                </a:solidFill>
              </a:rPr>
              <a:t>Тема уроку</a:t>
            </a:r>
            <a:r>
              <a:rPr lang="uk-UA" b="1" i="1" dirty="0" smtClean="0">
                <a:solidFill>
                  <a:srgbClr val="7030A0"/>
                </a:solidFill>
              </a:rPr>
              <a:t/>
            </a:r>
            <a:br>
              <a:rPr lang="uk-UA" b="1" i="1" dirty="0" smtClean="0">
                <a:solidFill>
                  <a:srgbClr val="7030A0"/>
                </a:solidFill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735811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“Різні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стильові особливості шрифтової </a:t>
            </a:r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грамоти.Графіті”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6000792" cy="271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4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FF0000"/>
                </a:solidFill>
              </a:rPr>
              <a:t>МЕКСИКА. </a:t>
            </a:r>
            <a:r>
              <a:rPr lang="uk-UA" dirty="0" smtClean="0"/>
              <a:t>За часів революції на стінах будинків з’являються заклики до повстань, історії народних месників, сюжети з легенд, національні зображення, якими багата мексиканська земля. Це стало поштовхом до виникнення </a:t>
            </a:r>
            <a:r>
              <a:rPr lang="uk-UA" b="1" i="1" dirty="0" smtClean="0">
                <a:solidFill>
                  <a:srgbClr val="FF0000"/>
                </a:solidFill>
              </a:rPr>
              <a:t>,, </a:t>
            </a:r>
            <a:r>
              <a:rPr lang="uk-UA" b="1" i="1" dirty="0" err="1" smtClean="0">
                <a:solidFill>
                  <a:srgbClr val="FF0000"/>
                </a:solidFill>
              </a:rPr>
              <a:t>муралізму</a:t>
            </a:r>
            <a:r>
              <a:rPr lang="uk-UA" b="1" i="1" dirty="0" smtClean="0">
                <a:solidFill>
                  <a:srgbClr val="FF0000"/>
                </a:solidFill>
              </a:rPr>
              <a:t> ”</a:t>
            </a:r>
            <a:r>
              <a:rPr lang="uk-UA" dirty="0" smtClean="0"/>
              <a:t>– напрямку мистецтва, назва якого походить від іспанського слова </a:t>
            </a:r>
            <a:r>
              <a:rPr lang="uk-UA" dirty="0" smtClean="0">
                <a:solidFill>
                  <a:srgbClr val="FF0000"/>
                </a:solidFill>
              </a:rPr>
              <a:t>,,</a:t>
            </a:r>
            <a:r>
              <a:rPr lang="uk-UA" dirty="0" err="1" smtClean="0">
                <a:solidFill>
                  <a:srgbClr val="FF0000"/>
                </a:solidFill>
              </a:rPr>
              <a:t>mur”</a:t>
            </a:r>
            <a:r>
              <a:rPr lang="uk-UA" dirty="0" err="1" smtClean="0"/>
              <a:t>–</a:t>
            </a:r>
            <a:r>
              <a:rPr lang="uk-UA" dirty="0" smtClean="0"/>
              <a:t> стіна. Яскравими представниками </a:t>
            </a:r>
            <a:r>
              <a:rPr lang="uk-UA" dirty="0" err="1" smtClean="0"/>
              <a:t>муралізму</a:t>
            </a:r>
            <a:r>
              <a:rPr lang="uk-UA" dirty="0" smtClean="0"/>
              <a:t> стали відомі мексиканські художники </a:t>
            </a:r>
            <a:r>
              <a:rPr lang="uk-UA" dirty="0" smtClean="0">
                <a:solidFill>
                  <a:srgbClr val="FF0000"/>
                </a:solidFill>
              </a:rPr>
              <a:t>Дієго </a:t>
            </a:r>
            <a:r>
              <a:rPr lang="uk-UA" dirty="0" err="1" smtClean="0">
                <a:solidFill>
                  <a:srgbClr val="FF0000"/>
                </a:solidFill>
              </a:rPr>
              <a:t>Рівера</a:t>
            </a:r>
            <a:r>
              <a:rPr lang="uk-UA" dirty="0" smtClean="0">
                <a:solidFill>
                  <a:srgbClr val="FF0000"/>
                </a:solidFill>
              </a:rPr>
              <a:t> та Давид </a:t>
            </a:r>
            <a:r>
              <a:rPr lang="uk-UA" dirty="0" err="1" smtClean="0">
                <a:solidFill>
                  <a:srgbClr val="FF0000"/>
                </a:solidFill>
              </a:rPr>
              <a:t>Сікейрос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8909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 виникнення графіті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AN00790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857760"/>
            <a:ext cx="1400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143372" y="428604"/>
            <a:ext cx="4543428" cy="5591196"/>
          </a:xfrm>
        </p:spPr>
        <p:txBody>
          <a:bodyPr/>
          <a:lstStyle/>
          <a:p>
            <a:r>
              <a:rPr lang="uk-UA" sz="2000" dirty="0" smtClean="0"/>
              <a:t>Незграбні, зухвалі, </a:t>
            </a:r>
            <a:r>
              <a:rPr lang="uk-UA" sz="2000" dirty="0" err="1" smtClean="0"/>
              <a:t>недолужі</a:t>
            </a:r>
            <a:r>
              <a:rPr lang="uk-UA" sz="2000" dirty="0" smtClean="0"/>
              <a:t> надписи на стінах, які дратували суспільство. Їхні автори здобули зневажливої назви –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бомбісти</a:t>
            </a:r>
            <a:r>
              <a:rPr lang="uk-UA" sz="2000" b="1" i="1" dirty="0" smtClean="0"/>
              <a:t>.</a:t>
            </a:r>
            <a:r>
              <a:rPr lang="uk-UA" sz="2000" dirty="0" smtClean="0"/>
              <a:t> Ця назва засвідчувала, що вони по-справжньому ,,</a:t>
            </a:r>
            <a:r>
              <a:rPr lang="uk-UA" sz="2000" dirty="0" err="1" smtClean="0"/>
              <a:t>вбивали’’</a:t>
            </a:r>
            <a:r>
              <a:rPr lang="uk-UA" sz="2000" dirty="0" smtClean="0"/>
              <a:t> міста, наносячи на стіни будинків так звані ,</a:t>
            </a:r>
            <a:r>
              <a:rPr lang="uk-UA" sz="2000" b="1" i="1" dirty="0" smtClean="0"/>
              <a:t>,</a:t>
            </a:r>
            <a:r>
              <a:rPr lang="uk-UA" sz="2000" b="1" i="1" dirty="0" err="1" smtClean="0">
                <a:solidFill>
                  <a:srgbClr val="FF0000"/>
                </a:solidFill>
              </a:rPr>
              <a:t>теги</a:t>
            </a:r>
            <a:r>
              <a:rPr lang="uk-UA" sz="2000" b="1" i="1" dirty="0" err="1" smtClean="0"/>
              <a:t>”</a:t>
            </a:r>
            <a:r>
              <a:rPr lang="uk-UA" sz="2000" dirty="0" smtClean="0"/>
              <a:t> - підписи, автографи. </a:t>
            </a:r>
            <a:r>
              <a:rPr lang="uk-UA" sz="2000" dirty="0" err="1" smtClean="0"/>
              <a:t>Бомбісти</a:t>
            </a:r>
            <a:r>
              <a:rPr lang="uk-UA" sz="2000" dirty="0" smtClean="0"/>
              <a:t> мали на меті позначити своїми тегами-автографами якнайбільшу територію. Аналоги ми можемо бачити і на стінах будинків наших міст, які ,,</a:t>
            </a:r>
            <a:r>
              <a:rPr lang="uk-UA" sz="2000" dirty="0" err="1" smtClean="0"/>
              <a:t>прикрашені”</a:t>
            </a:r>
            <a:r>
              <a:rPr lang="uk-UA" sz="2000" dirty="0" smtClean="0"/>
              <a:t> місцевими  </a:t>
            </a:r>
            <a:r>
              <a:rPr lang="uk-UA" sz="2000" dirty="0" err="1" smtClean="0"/>
              <a:t>бомбістами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143272" cy="23574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3214710" cy="24288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500042"/>
            <a:ext cx="4257676" cy="551975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Суттєво вирізняються роботи, автори яких вводили елементи композиції та колористики. Їхні роботи виділяються цілісністю, єдністю лінії, кольору та техніки виконання. На противагу  ,,</a:t>
            </a:r>
            <a:r>
              <a:rPr lang="uk-UA" sz="2000" dirty="0" err="1" smtClean="0"/>
              <a:t>бомбістам”</a:t>
            </a:r>
            <a:r>
              <a:rPr lang="uk-UA" sz="2000" dirty="0" smtClean="0"/>
              <a:t> їх назвали  - </a:t>
            </a:r>
            <a:r>
              <a:rPr lang="uk-UA" sz="2000" dirty="0" smtClean="0">
                <a:solidFill>
                  <a:srgbClr val="FF0000"/>
                </a:solidFill>
              </a:rPr>
              <a:t>,,</a:t>
            </a:r>
            <a:r>
              <a:rPr lang="uk-UA" sz="2000" dirty="0" err="1" smtClean="0">
                <a:solidFill>
                  <a:srgbClr val="FF0000"/>
                </a:solidFill>
              </a:rPr>
              <a:t>райтерами”</a:t>
            </a:r>
            <a:r>
              <a:rPr lang="uk-UA" sz="2000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143272" cy="171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3071834" cy="1943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4429156" cy="171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786190"/>
            <a:ext cx="3429024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571480"/>
            <a:ext cx="7392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СТИЛІ  ТА  НАПРЯМКИ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571612"/>
            <a:ext cx="88061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Основними напрямками визнають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шрифтов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сюжетні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композиції, де шрифтові визначаються формою літер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способом їх єднання, а сюжетні – зображенням реальних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або вигаданих персонажів, які прийнято називати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керексами”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923" y="3786190"/>
            <a:ext cx="2345647" cy="20717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14752"/>
            <a:ext cx="4714908" cy="2143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357166"/>
            <a:ext cx="6743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СТИЛІ: “БРОДВЕЙ”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214422"/>
            <a:ext cx="88978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Стилю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Бродвей”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притаманне використання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композиції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блоків величезних друкованих літер,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 у двох кольорах.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357982" cy="30003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357166"/>
            <a:ext cx="2578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“БАБЛ”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1285860"/>
            <a:ext cx="63275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тиль написання,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коли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літер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заокруглювалася, ставала дутою,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схожою на бульку.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Кольори передбачалися контрастні.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6215106" cy="2928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906" y="3357562"/>
            <a:ext cx="6897864" cy="22145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Прямоугольник 6"/>
          <p:cNvSpPr/>
          <p:nvPr/>
        </p:nvSpPr>
        <p:spPr>
          <a:xfrm>
            <a:off x="2571736" y="428604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TROW UP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285860"/>
            <a:ext cx="8533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TROW UP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означає прийом швидкого нанесення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,,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кусків”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допомогою валика, між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571868" y="2071678"/>
            <a:ext cx="3547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якими є інтервал.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606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- Які роботи сподобалися? Чому? - Які не сподобалися? Чому? - Який стиль найбільше вразив? - Хто такі бомбісти? - Хто такі райтери?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вчитель</cp:lastModifiedBy>
  <cp:revision>18</cp:revision>
  <dcterms:created xsi:type="dcterms:W3CDTF">2012-03-22T20:56:06Z</dcterms:created>
  <dcterms:modified xsi:type="dcterms:W3CDTF">2014-01-27T07:51:05Z</dcterms:modified>
</cp:coreProperties>
</file>