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300" r:id="rId2"/>
    <p:sldId id="262" r:id="rId3"/>
    <p:sldId id="265" r:id="rId4"/>
    <p:sldId id="294" r:id="rId5"/>
    <p:sldId id="270" r:id="rId6"/>
    <p:sldId id="295" r:id="rId7"/>
    <p:sldId id="274" r:id="rId8"/>
    <p:sldId id="296" r:id="rId9"/>
    <p:sldId id="301" r:id="rId10"/>
    <p:sldId id="278" r:id="rId11"/>
    <p:sldId id="297" r:id="rId12"/>
    <p:sldId id="302" r:id="rId13"/>
    <p:sldId id="298" r:id="rId14"/>
    <p:sldId id="299" r:id="rId15"/>
    <p:sldId id="286" r:id="rId16"/>
    <p:sldId id="288" r:id="rId17"/>
    <p:sldId id="292" r:id="rId18"/>
    <p:sldId id="303" r:id="rId19"/>
    <p:sldId id="304" r:id="rId20"/>
    <p:sldId id="305" r:id="rId21"/>
    <p:sldId id="306" r:id="rId22"/>
    <p:sldId id="307" r:id="rId23"/>
    <p:sldId id="308" r:id="rId24"/>
    <p:sldId id="309" r:id="rId25"/>
    <p:sldId id="310" r:id="rId26"/>
    <p:sldId id="313" r:id="rId27"/>
    <p:sldId id="314" r:id="rId28"/>
    <p:sldId id="315" r:id="rId2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00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4" autoAdjust="0"/>
    <p:restoredTop sz="94709" autoAdjust="0"/>
  </p:normalViewPr>
  <p:slideViewPr>
    <p:cSldViewPr>
      <p:cViewPr>
        <p:scale>
          <a:sx n="62" d="100"/>
          <a:sy n="62" d="100"/>
        </p:scale>
        <p:origin x="-492" y="-4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45BDD216-0806-41E7-8215-D611DA08CAA9}" type="datetimeFigureOut">
              <a:rPr lang="ru-RU"/>
              <a:pPr>
                <a:defRPr/>
              </a:pPr>
              <a:t>23.02.2014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B11EBF66-31E4-4F66-92EE-4FCB702FD4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3ED7E53-CC5C-4E16-AA49-1CC44FF9C868}" type="slidenum">
              <a:rPr lang="ru-RU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  <p:sp>
        <p:nvSpPr>
          <p:cNvPr id="3379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6618787-D60A-414A-896C-E641411CA214}" type="slidenum">
              <a:rPr lang="ru-RU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  <p:sp>
        <p:nvSpPr>
          <p:cNvPr id="3584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5336D7D-EAF9-45F1-A40D-16ABE25686D9}" type="slidenum">
              <a:rPr lang="ru-RU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  <p:sp>
        <p:nvSpPr>
          <p:cNvPr id="3891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29B121C-918F-4F8B-8DD2-69ED081354B8}" type="slidenum">
              <a:rPr lang="ru-RU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  <p:sp>
        <p:nvSpPr>
          <p:cNvPr id="4096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356B63A-9DBD-4AD9-9EBE-66FD3F9BC1A3}" type="slidenum">
              <a:rPr lang="ru-RU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  <p:sp>
        <p:nvSpPr>
          <p:cNvPr id="4301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B4C9EC8-23C7-4B74-844E-F820FBE51C74}" type="slidenum">
              <a:rPr lang="ru-RU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  <p:sp>
        <p:nvSpPr>
          <p:cNvPr id="4505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DE60AD8-5D9F-4CC5-9805-D1BA4B49A51F}" type="slidenum">
              <a:rPr lang="ru-RU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  <p:sp>
        <p:nvSpPr>
          <p:cNvPr id="4710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FFA18FD-E5A4-4189-A800-D8DADCA8EAF4}" type="slidenum">
              <a:rPr lang="ru-RU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  <p:sp>
        <p:nvSpPr>
          <p:cNvPr id="1741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1BB544C-C870-472B-AB4C-96EF675A99A7}" type="slidenum">
              <a:rPr lang="ru-RU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  <p:sp>
        <p:nvSpPr>
          <p:cNvPr id="1945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845603E-1A39-4AB7-9975-78C1A1A23298}" type="slidenum">
              <a:rPr lang="ru-RU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  <p:sp>
        <p:nvSpPr>
          <p:cNvPr id="2150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D7569BB-F01E-4B46-84EB-2B50CC2FB2F8}" type="slidenum">
              <a:rPr lang="ru-RU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  <p:sp>
        <p:nvSpPr>
          <p:cNvPr id="2355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5407F96-15BC-44E0-AAC2-CC12194E9787}" type="slidenum">
              <a:rPr lang="ru-RU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  <p:sp>
        <p:nvSpPr>
          <p:cNvPr id="2560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77D9D17-077D-47B7-8D7F-4258A6BB2D94}" type="slidenum">
              <a:rPr lang="ru-RU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765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C63484F-F34B-4C13-B3A4-7A734F9D49B2}" type="slidenum">
              <a:rPr lang="ru-RU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  <p:sp>
        <p:nvSpPr>
          <p:cNvPr id="2969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159256A-4B4A-4222-9842-3776423DAA6C}" type="slidenum">
              <a:rPr lang="ru-RU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  <p:sp>
        <p:nvSpPr>
          <p:cNvPr id="3174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CC9E0B3-DB58-464A-9990-F77AE05E7663}" type="slidenum">
              <a:rPr lang="ru-RU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C636A3-7D2E-4CFD-B63B-3B0BEF8D756F}" type="datetimeFigureOut">
              <a:rPr lang="ru-RU"/>
              <a:pPr>
                <a:defRPr/>
              </a:pPr>
              <a:t>23.02.2014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2AA5E5-5C8A-4618-9F4E-F49B5497D6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3A2C0F-053B-444B-9BED-F36836BF7BAE}" type="datetimeFigureOut">
              <a:rPr lang="ru-RU"/>
              <a:pPr>
                <a:defRPr/>
              </a:pPr>
              <a:t>23.02.2014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7F6304-BC0B-4BF5-9BE4-3AA19F052E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46412D-6E7A-4DB8-9DD6-B217712F2C2B}" type="datetimeFigureOut">
              <a:rPr lang="ru-RU"/>
              <a:pPr>
                <a:defRPr/>
              </a:pPr>
              <a:t>23.02.2014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452453-1A1F-4BAF-84AD-D8A02B2526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39CC1A-12A5-4A29-88E5-A49C527E9BDF}" type="datetimeFigureOut">
              <a:rPr lang="ru-RU"/>
              <a:pPr>
                <a:defRPr/>
              </a:pPr>
              <a:t>23.02.2014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32727B-2534-4841-BED5-FAE7A2914D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76083C-555D-4F5D-A6EF-8748D92F255D}" type="datetimeFigureOut">
              <a:rPr lang="ru-RU"/>
              <a:pPr>
                <a:defRPr/>
              </a:pPr>
              <a:t>23.02.2014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EE44C9-C109-4EAC-80DC-08E43CE12D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D9E01A-FA30-4260-A5AB-63198C642740}" type="datetimeFigureOut">
              <a:rPr lang="ru-RU"/>
              <a:pPr>
                <a:defRPr/>
              </a:pPr>
              <a:t>23.02.2014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8A7E6C-4105-452E-9D12-B74E790F3B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475106-4B9E-4C5D-A602-79BAF1658BB7}" type="datetimeFigureOut">
              <a:rPr lang="ru-RU"/>
              <a:pPr>
                <a:defRPr/>
              </a:pPr>
              <a:t>23.02.2014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5F9056-EF4C-46E2-8965-3CFF974033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E2FD7B-987F-4EEE-9592-5D2497B9602D}" type="datetimeFigureOut">
              <a:rPr lang="ru-RU"/>
              <a:pPr>
                <a:defRPr/>
              </a:pPr>
              <a:t>23.02.2014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785D91-0878-4942-A4DB-F474D29F61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DD894B-D1F8-41C1-882E-F99D29DBB639}" type="datetimeFigureOut">
              <a:rPr lang="ru-RU"/>
              <a:pPr>
                <a:defRPr/>
              </a:pPr>
              <a:t>23.02.2014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68BF86-0B96-4DD7-8A08-B8DD52F7A1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2D5AAC-45F6-4B1B-8171-E134A66B6935}" type="datetimeFigureOut">
              <a:rPr lang="ru-RU"/>
              <a:pPr>
                <a:defRPr/>
              </a:pPr>
              <a:t>23.02.2014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3E272E-5589-4949-B1D5-04A4FC90E7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928A5F-CBE6-4115-BAD1-47955523A477}" type="datetimeFigureOut">
              <a:rPr lang="ru-RU"/>
              <a:pPr>
                <a:defRPr/>
              </a:pPr>
              <a:t>23.02.2014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A8ECBC-FE00-4C29-B032-7DE83DC1BA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200A446-4023-41C4-A5A7-FF818044FB37}" type="datetimeFigureOut">
              <a:rPr lang="ru-RU"/>
              <a:pPr>
                <a:defRPr/>
              </a:pPr>
              <a:t>23.02.2014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3126B4B-06C2-4B22-A6B6-B5D066820F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http://rebus1.com/pictures/ua/34.jpg" TargetMode="External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5" Type="http://schemas.openxmlformats.org/officeDocument/2006/relationships/image" Target="http://rebus1.com/pictures/r.gif" TargetMode="External"/><Relationship Id="rId4" Type="http://schemas.openxmlformats.org/officeDocument/2006/relationships/image" Target="../media/image3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http://rebus1.com/pictures/622.jpg" TargetMode="External"/><Relationship Id="rId3" Type="http://schemas.openxmlformats.org/officeDocument/2006/relationships/image" Target="http://rebus1.com/pictures/ja.gif" TargetMode="External"/><Relationship Id="rId7" Type="http://schemas.openxmlformats.org/officeDocument/2006/relationships/image" Target="http://rebus1.com/pictures/ua/4.jpg" TargetMode="External"/><Relationship Id="rId12" Type="http://schemas.openxmlformats.org/officeDocument/2006/relationships/image" Target="../media/image45.jpeg"/><Relationship Id="rId17" Type="http://schemas.openxmlformats.org/officeDocument/2006/relationships/image" Target="http://rebus1.com/pictures/280.jpg" TargetMode="External"/><Relationship Id="rId2" Type="http://schemas.openxmlformats.org/officeDocument/2006/relationships/image" Target="../media/image40.png"/><Relationship Id="rId16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11" Type="http://schemas.openxmlformats.org/officeDocument/2006/relationships/image" Target="http://rebus1.com/pictures/465.jpg" TargetMode="External"/><Relationship Id="rId5" Type="http://schemas.openxmlformats.org/officeDocument/2006/relationships/image" Target="http://rebus1.com/pictures/b.gif" TargetMode="External"/><Relationship Id="rId15" Type="http://schemas.openxmlformats.org/officeDocument/2006/relationships/image" Target="http://rebus1.com/pictures/etc/direct.gif" TargetMode="External"/><Relationship Id="rId10" Type="http://schemas.openxmlformats.org/officeDocument/2006/relationships/image" Target="../media/image44.jpeg"/><Relationship Id="rId4" Type="http://schemas.openxmlformats.org/officeDocument/2006/relationships/image" Target="../media/image41.png"/><Relationship Id="rId9" Type="http://schemas.openxmlformats.org/officeDocument/2006/relationships/image" Target="http://rebus1.com/pictures/o.gif" TargetMode="External"/><Relationship Id="rId14" Type="http://schemas.openxmlformats.org/officeDocument/2006/relationships/image" Target="../media/image4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http://rebus1.com/pictures/o.gif" TargetMode="External"/><Relationship Id="rId3" Type="http://schemas.openxmlformats.org/officeDocument/2006/relationships/image" Target="http://rebus1.com/pictures/u.gif" TargetMode="External"/><Relationship Id="rId7" Type="http://schemas.openxmlformats.org/officeDocument/2006/relationships/image" Target="http://rebus1.com/pictures/etc/direct.gif" TargetMode="External"/><Relationship Id="rId12" Type="http://schemas.openxmlformats.org/officeDocument/2006/relationships/image" Target="../media/image43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11" Type="http://schemas.openxmlformats.org/officeDocument/2006/relationships/image" Target="http://rebus1.com/pictures/799.jpg" TargetMode="External"/><Relationship Id="rId5" Type="http://schemas.openxmlformats.org/officeDocument/2006/relationships/image" Target="http://rebus1.com/pictures/309.jpg" TargetMode="External"/><Relationship Id="rId10" Type="http://schemas.openxmlformats.org/officeDocument/2006/relationships/image" Target="../media/image51.jpeg"/><Relationship Id="rId4" Type="http://schemas.openxmlformats.org/officeDocument/2006/relationships/image" Target="../media/image49.jpeg"/><Relationship Id="rId9" Type="http://schemas.openxmlformats.org/officeDocument/2006/relationships/image" Target="http://rebus1.com/pictures/a.gif" TargetMode="Externa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13" Type="http://schemas.openxmlformats.org/officeDocument/2006/relationships/image" Target="http://rebus1.com/pictures/546.jpg" TargetMode="External"/><Relationship Id="rId3" Type="http://schemas.openxmlformats.org/officeDocument/2006/relationships/image" Target="http://rebus1.com/pictures/456.jpg" TargetMode="External"/><Relationship Id="rId7" Type="http://schemas.openxmlformats.org/officeDocument/2006/relationships/image" Target="http://rebus1.com/pictures/790.jpg" TargetMode="External"/><Relationship Id="rId12" Type="http://schemas.openxmlformats.org/officeDocument/2006/relationships/image" Target="../media/image55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jpeg"/><Relationship Id="rId11" Type="http://schemas.openxmlformats.org/officeDocument/2006/relationships/image" Target="http://rebus1.com/pictures/o.gif" TargetMode="External"/><Relationship Id="rId5" Type="http://schemas.openxmlformats.org/officeDocument/2006/relationships/image" Target="http://rebus1.com/pictures/etc/direct.gif" TargetMode="External"/><Relationship Id="rId10" Type="http://schemas.openxmlformats.org/officeDocument/2006/relationships/image" Target="../media/image43.png"/><Relationship Id="rId4" Type="http://schemas.openxmlformats.org/officeDocument/2006/relationships/image" Target="../media/image46.png"/><Relationship Id="rId9" Type="http://schemas.openxmlformats.org/officeDocument/2006/relationships/image" Target="http://rebus1.com/pictures/343.jpg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gif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gif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gif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gif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gif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matematikamoysu.wordpress.com/%D0%B0%D0%BD%D1%96%D0%BC%D0%B0%D1%86%D1%96%D1%8F/" TargetMode="External"/><Relationship Id="rId2" Type="http://schemas.openxmlformats.org/officeDocument/2006/relationships/hyperlink" Target="https://www.google.com.ua/search?q=&#1110;&#1083;&#1102;&#1089;&#1090;&#1088;&#1072;&#1094;&#1110;&#1111;+&#1076;&#1086;+&#1090;&#1074;&#1086;&#1088;&#1110;&#1074;+&#1096;&#1077;&#1074;&#1095;&#1077;&#1085;&#1082;&#1072;&amp;newwindow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prezentacii.com/animacii-dlya-prezentaciy.html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gif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85750"/>
            <a:ext cx="9144000" cy="2928938"/>
          </a:xfrm>
        </p:spPr>
        <p:txBody>
          <a:bodyPr/>
          <a:lstStyle/>
          <a:p>
            <a:pPr eaLnBrk="1" hangingPunct="1">
              <a:defRPr/>
            </a:pPr>
            <a:r>
              <a:rPr lang="uk-UA" sz="4800" dirty="0" smtClean="0">
                <a:solidFill>
                  <a:schemeClr val="accent1">
                    <a:lumMod val="75000"/>
                  </a:schemeClr>
                </a:solidFill>
              </a:rPr>
              <a:t>Рід іменників (повторення). </a:t>
            </a:r>
            <a:br>
              <a:rPr lang="uk-UA" sz="48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uk-UA" sz="4800" dirty="0" smtClean="0">
                <a:solidFill>
                  <a:schemeClr val="accent1">
                    <a:lumMod val="75000"/>
                  </a:schemeClr>
                </a:solidFill>
              </a:rPr>
              <a:t>Іменники спільного роду</a:t>
            </a:r>
            <a:endParaRPr lang="ru-RU" sz="4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33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48038" y="3141663"/>
            <a:ext cx="5357812" cy="2928937"/>
          </a:xfrm>
        </p:spPr>
        <p:txBody>
          <a:bodyPr/>
          <a:lstStyle/>
          <a:p>
            <a:pPr algn="r" eaLnBrk="1" hangingPunct="1"/>
            <a:r>
              <a:rPr lang="uk-UA" sz="1800" i="1" smtClean="0">
                <a:solidFill>
                  <a:schemeClr val="tx1"/>
                </a:solidFill>
              </a:rPr>
              <a:t>Підготувала:</a:t>
            </a:r>
          </a:p>
          <a:p>
            <a:pPr algn="r" eaLnBrk="1" hangingPunct="1"/>
            <a:r>
              <a:rPr lang="uk-UA" sz="2800" b="1" i="1" smtClean="0">
                <a:solidFill>
                  <a:schemeClr val="tx1"/>
                </a:solidFill>
              </a:rPr>
              <a:t>Коломієць  </a:t>
            </a:r>
          </a:p>
          <a:p>
            <a:pPr algn="r" eaLnBrk="1" hangingPunct="1"/>
            <a:r>
              <a:rPr lang="uk-UA" sz="2800" b="1" i="1" smtClean="0">
                <a:solidFill>
                  <a:schemeClr val="tx1"/>
                </a:solidFill>
              </a:rPr>
              <a:t>Лариса Степанівна </a:t>
            </a:r>
          </a:p>
          <a:p>
            <a:pPr algn="r" eaLnBrk="1" hangingPunct="1"/>
            <a:r>
              <a:rPr lang="uk-UA" sz="1800" i="1" smtClean="0">
                <a:solidFill>
                  <a:schemeClr val="tx1"/>
                </a:solidFill>
              </a:rPr>
              <a:t>вчитель української мови та літератури </a:t>
            </a:r>
          </a:p>
          <a:p>
            <a:pPr algn="r" eaLnBrk="1" hangingPunct="1"/>
            <a:r>
              <a:rPr lang="uk-UA" sz="1800" i="1" smtClean="0">
                <a:solidFill>
                  <a:schemeClr val="tx1"/>
                </a:solidFill>
              </a:rPr>
              <a:t>Лисянського навчально – виховного комплексу “Загальноосвітня школа </a:t>
            </a:r>
          </a:p>
          <a:p>
            <a:pPr algn="r" eaLnBrk="1" hangingPunct="1"/>
            <a:r>
              <a:rPr lang="en-US" sz="1800" i="1" smtClean="0">
                <a:solidFill>
                  <a:schemeClr val="tx1"/>
                </a:solidFill>
              </a:rPr>
              <a:t>I – III </a:t>
            </a:r>
            <a:r>
              <a:rPr lang="uk-UA" sz="1800" i="1" smtClean="0">
                <a:solidFill>
                  <a:schemeClr val="tx1"/>
                </a:solidFill>
              </a:rPr>
              <a:t>ступенів  №1 – гімназія”</a:t>
            </a:r>
          </a:p>
          <a:p>
            <a:pPr algn="r" eaLnBrk="1" hangingPunct="1"/>
            <a:r>
              <a:rPr lang="uk-UA" sz="1800" i="1" smtClean="0">
                <a:solidFill>
                  <a:schemeClr val="tx1"/>
                </a:solidFill>
              </a:rPr>
              <a:t> Лисянської районної ради Черкаської області </a:t>
            </a:r>
            <a:endParaRPr lang="ru-RU" sz="1800" i="1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313" y="0"/>
            <a:ext cx="8715375" cy="6643688"/>
          </a:xfrm>
          <a:ln>
            <a:solidFill>
              <a:srgbClr val="FFFF00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sz="3200" dirty="0" smtClean="0">
                <a:solidFill>
                  <a:schemeClr val="accent1">
                    <a:lumMod val="50000"/>
                  </a:schemeClr>
                </a:solidFill>
              </a:rPr>
              <a:t>Із поданого уривка виписати іменники: </a:t>
            </a:r>
            <a:r>
              <a:rPr lang="uk-UA" sz="3200" dirty="0" smtClean="0"/>
              <a:t/>
            </a:r>
            <a:br>
              <a:rPr lang="uk-UA" sz="3200" dirty="0" smtClean="0"/>
            </a:br>
            <a:r>
              <a:rPr lang="uk-UA" sz="3200" dirty="0" smtClean="0">
                <a:solidFill>
                  <a:schemeClr val="accent1">
                    <a:lumMod val="50000"/>
                  </a:schemeClr>
                </a:solidFill>
              </a:rPr>
              <a:t>1 група – </a:t>
            </a:r>
            <a:r>
              <a:rPr lang="uk-UA" sz="3200" dirty="0" smtClean="0">
                <a:solidFill>
                  <a:srgbClr val="0000CC"/>
                </a:solidFill>
              </a:rPr>
              <a:t>чоловічого роду,</a:t>
            </a:r>
            <a:r>
              <a:rPr lang="uk-UA" sz="3200" dirty="0" smtClean="0"/>
              <a:t> </a:t>
            </a:r>
            <a:br>
              <a:rPr lang="uk-UA" sz="3200" dirty="0" smtClean="0"/>
            </a:br>
            <a:r>
              <a:rPr lang="uk-UA" sz="3200" dirty="0" smtClean="0">
                <a:solidFill>
                  <a:schemeClr val="accent1">
                    <a:lumMod val="50000"/>
                  </a:schemeClr>
                </a:solidFill>
              </a:rPr>
              <a:t>2 група – </a:t>
            </a:r>
            <a:r>
              <a:rPr lang="uk-UA" sz="3200" dirty="0" smtClean="0">
                <a:solidFill>
                  <a:srgbClr val="FF0000"/>
                </a:solidFill>
              </a:rPr>
              <a:t>жіночого роду,</a:t>
            </a:r>
            <a:r>
              <a:rPr lang="uk-UA" sz="3200" dirty="0" smtClean="0"/>
              <a:t/>
            </a:r>
            <a:br>
              <a:rPr lang="uk-UA" sz="3200" dirty="0" smtClean="0"/>
            </a:br>
            <a:r>
              <a:rPr lang="uk-UA" sz="3200" dirty="0" smtClean="0">
                <a:solidFill>
                  <a:schemeClr val="accent1">
                    <a:lumMod val="50000"/>
                  </a:schemeClr>
                </a:solidFill>
              </a:rPr>
              <a:t>3 група – </a:t>
            </a:r>
            <a:r>
              <a:rPr lang="uk-UA" sz="3200" dirty="0" smtClean="0">
                <a:solidFill>
                  <a:srgbClr val="FFFF00"/>
                </a:solidFill>
              </a:rPr>
              <a:t>середнього роду  </a:t>
            </a:r>
            <a:endParaRPr lang="ru-RU" sz="3200" dirty="0">
              <a:solidFill>
                <a:srgbClr val="FFFF00"/>
              </a:solidFill>
            </a:endParaRPr>
          </a:p>
        </p:txBody>
      </p:sp>
      <p:pic>
        <p:nvPicPr>
          <p:cNvPr id="3" name="Рисунок 2" descr="робота в парах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00037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Волна 3"/>
          <p:cNvSpPr/>
          <p:nvPr/>
        </p:nvSpPr>
        <p:spPr>
          <a:xfrm>
            <a:off x="3071813" y="285750"/>
            <a:ext cx="5857875" cy="1485900"/>
          </a:xfrm>
          <a:prstGeom prst="wave">
            <a:avLst>
              <a:gd name="adj1" fmla="val 12500"/>
              <a:gd name="adj2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40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Попрацюймо в групах</a:t>
            </a:r>
            <a:endParaRPr lang="ru-RU" sz="4000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2" descr="http://dobro-biblio.ucoz.ru/_pu/3/4620168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71500" y="214313"/>
            <a:ext cx="7572375" cy="6186487"/>
          </a:xfrm>
          <a:prstGeom prst="rect">
            <a:avLst/>
          </a:prstGeom>
          <a:ln>
            <a:noFill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uk-UA" sz="44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Чумак іде, подивиться</a:t>
            </a:r>
            <a:br>
              <a:rPr lang="uk-UA" sz="44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uk-UA" sz="44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Та й голову схилить,</a:t>
            </a:r>
            <a:br>
              <a:rPr lang="uk-UA" sz="44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uk-UA" sz="44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Чабан вранці з сопілкою, </a:t>
            </a:r>
            <a:br>
              <a:rPr lang="uk-UA" sz="44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uk-UA" sz="44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Сяде на могилі,</a:t>
            </a:r>
            <a:br>
              <a:rPr lang="uk-UA" sz="44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uk-UA" sz="44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Подивиться – серце ниє:</a:t>
            </a:r>
            <a:br>
              <a:rPr lang="uk-UA" sz="44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uk-UA" sz="44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кругом ні билини! </a:t>
            </a:r>
            <a:br>
              <a:rPr lang="uk-UA" sz="44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uk-UA" sz="44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Одна, </a:t>
            </a:r>
            <a:r>
              <a:rPr lang="uk-UA" sz="4400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одна</a:t>
            </a:r>
            <a:r>
              <a:rPr lang="uk-UA" sz="44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, як сирота</a:t>
            </a:r>
            <a:br>
              <a:rPr lang="uk-UA" sz="44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uk-UA" sz="44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На чужині, гине. </a:t>
            </a:r>
            <a:br>
              <a:rPr lang="uk-UA" sz="44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uk-UA" sz="44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                    </a:t>
            </a:r>
            <a:r>
              <a:rPr lang="uk-UA" sz="2800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“Тополя”</a:t>
            </a:r>
            <a:r>
              <a:rPr lang="uk-UA" sz="28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Т.Г.Шевченко</a:t>
            </a:r>
            <a:endParaRPr lang="ru-RU" sz="44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684213" y="836613"/>
            <a:ext cx="1584325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684213" y="2205038"/>
            <a:ext cx="1439862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1908175" y="1484313"/>
            <a:ext cx="1306503" cy="1586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000496" y="2143116"/>
            <a:ext cx="178595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2357422" y="2857496"/>
            <a:ext cx="157163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2786050" y="4214818"/>
            <a:ext cx="157163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1428728" y="5500702"/>
            <a:ext cx="150019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3786182" y="3500438"/>
            <a:ext cx="1143008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539750" y="908050"/>
            <a:ext cx="2952750" cy="15843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2400" dirty="0"/>
              <a:t>1.</a:t>
            </a:r>
            <a:r>
              <a:rPr lang="uk-UA" dirty="0"/>
              <a:t>Вид меблів у вигляді</a:t>
            </a:r>
          </a:p>
          <a:p>
            <a:pPr algn="ctr">
              <a:defRPr/>
            </a:pPr>
            <a:r>
              <a:rPr lang="uk-UA" dirty="0"/>
              <a:t>горизонтально укріпленої </a:t>
            </a:r>
          </a:p>
          <a:p>
            <a:pPr algn="ctr">
              <a:defRPr/>
            </a:pPr>
            <a:r>
              <a:rPr lang="uk-UA" dirty="0"/>
              <a:t>на 4 ніжки широкої дошки.</a:t>
            </a: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39750" y="908050"/>
            <a:ext cx="2952750" cy="15843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2400" dirty="0"/>
              <a:t>2.</a:t>
            </a:r>
            <a:r>
              <a:rPr lang="uk-UA" dirty="0"/>
              <a:t>Матеріал для писання, друку,</a:t>
            </a:r>
            <a:r>
              <a:rPr lang="ru-RU" dirty="0"/>
              <a:t> </a:t>
            </a:r>
            <a:r>
              <a:rPr lang="ru-RU" dirty="0" err="1"/>
              <a:t>малювання</a:t>
            </a:r>
            <a:r>
              <a:rPr lang="ru-RU" dirty="0"/>
              <a:t>, </a:t>
            </a:r>
            <a:r>
              <a:rPr lang="ru-RU" dirty="0" err="1"/>
              <a:t>виготовлений</a:t>
            </a:r>
            <a:r>
              <a:rPr lang="ru-RU" dirty="0"/>
              <a:t> 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dirty="0" err="1"/>
              <a:t>ганчіркової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деревної</a:t>
            </a:r>
            <a:r>
              <a:rPr lang="ru-RU" dirty="0"/>
              <a:t> </a:t>
            </a:r>
            <a:r>
              <a:rPr lang="ru-RU" dirty="0" err="1"/>
              <a:t>маси</a:t>
            </a:r>
            <a:r>
              <a:rPr lang="ru-RU" dirty="0"/>
              <a:t>.</a:t>
            </a:r>
            <a:endParaRPr lang="uk-UA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39750" y="908050"/>
            <a:ext cx="2952750" cy="15843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2000" dirty="0"/>
              <a:t>3</a:t>
            </a:r>
            <a:r>
              <a:rPr lang="uk-UA" sz="2400" dirty="0"/>
              <a:t>.</a:t>
            </a:r>
            <a:r>
              <a:rPr lang="uk-UA" dirty="0"/>
              <a:t>Паличка воску з </a:t>
            </a:r>
            <a:r>
              <a:rPr lang="uk-UA" dirty="0" err="1"/>
              <a:t>гнотом</a:t>
            </a:r>
            <a:r>
              <a:rPr lang="uk-UA" dirty="0"/>
              <a:t> усередині, яку використовують для освітлення.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39750" y="908050"/>
            <a:ext cx="2952750" cy="15843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dirty="0"/>
              <a:t>4.Тоненька паличка графіту або сухої фарби в оправі (переважно</a:t>
            </a:r>
          </a:p>
          <a:p>
            <a:pPr algn="ctr">
              <a:defRPr/>
            </a:pPr>
            <a:r>
              <a:rPr lang="uk-UA" dirty="0"/>
              <a:t>дерев</a:t>
            </a:r>
            <a:r>
              <a:rPr lang="en-US" dirty="0"/>
              <a:t>’</a:t>
            </a:r>
            <a:r>
              <a:rPr lang="uk-UA" dirty="0" err="1"/>
              <a:t>яній</a:t>
            </a:r>
            <a:r>
              <a:rPr lang="uk-UA" dirty="0"/>
              <a:t>), якою пишуть, креслять, малюють.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39750" y="908050"/>
            <a:ext cx="2952750" cy="15843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2000" dirty="0"/>
              <a:t>5.</a:t>
            </a:r>
            <a:r>
              <a:rPr lang="uk-UA" dirty="0"/>
              <a:t>Металева, дерев</a:t>
            </a:r>
            <a:r>
              <a:rPr lang="en-US" dirty="0"/>
              <a:t>’</a:t>
            </a:r>
            <a:r>
              <a:rPr lang="uk-UA" dirty="0" err="1"/>
              <a:t>яна</a:t>
            </a:r>
            <a:r>
              <a:rPr lang="uk-UA" dirty="0"/>
              <a:t>, глиняна або скляна посудина з ручкою.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292725" y="1268413"/>
            <a:ext cx="574675" cy="57626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C00000"/>
                </a:solidFill>
              </a:rPr>
              <a:t>C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7019925" y="1268413"/>
            <a:ext cx="576263" cy="57626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dirty="0">
                <a:solidFill>
                  <a:sysClr val="windowText" lastClr="000000"/>
                </a:solidFill>
              </a:rPr>
              <a:t>Л</a:t>
            </a:r>
            <a:endParaRPr lang="ru-RU" dirty="0">
              <a:solidFill>
                <a:sysClr val="windowText" lastClr="000000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443663" y="1268413"/>
            <a:ext cx="576262" cy="57626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dirty="0">
                <a:solidFill>
                  <a:sysClr val="windowText" lastClr="000000"/>
                </a:solidFill>
              </a:rPr>
              <a:t>І</a:t>
            </a:r>
            <a:endParaRPr lang="ru-RU" dirty="0">
              <a:solidFill>
                <a:sysClr val="windowText" lastClr="000000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867400" y="1268413"/>
            <a:ext cx="576263" cy="57626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dirty="0">
                <a:solidFill>
                  <a:sysClr val="windowText" lastClr="000000"/>
                </a:solidFill>
              </a:rPr>
              <a:t>Т</a:t>
            </a:r>
            <a:endParaRPr lang="ru-RU" dirty="0">
              <a:solidFill>
                <a:sysClr val="windowText" lastClr="000000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292725" y="1844675"/>
            <a:ext cx="574675" cy="576263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dirty="0">
                <a:solidFill>
                  <a:srgbClr val="C00000"/>
                </a:solidFill>
              </a:rPr>
              <a:t>П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7019925" y="1844675"/>
            <a:ext cx="576263" cy="576263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dirty="0">
                <a:solidFill>
                  <a:sysClr val="windowText" lastClr="000000"/>
                </a:solidFill>
              </a:rPr>
              <a:t>І</a:t>
            </a:r>
            <a:endParaRPr lang="ru-RU" dirty="0">
              <a:solidFill>
                <a:sysClr val="windowText" lastClr="000000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443663" y="1844675"/>
            <a:ext cx="576262" cy="576263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dirty="0">
                <a:solidFill>
                  <a:sysClr val="windowText" lastClr="000000"/>
                </a:solidFill>
              </a:rPr>
              <a:t>П</a:t>
            </a:r>
            <a:endParaRPr lang="ru-RU" dirty="0">
              <a:solidFill>
                <a:sysClr val="windowText" lastClr="000000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867400" y="1844675"/>
            <a:ext cx="576263" cy="576263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dirty="0">
                <a:solidFill>
                  <a:sysClr val="windowText" lastClr="000000"/>
                </a:solidFill>
              </a:rPr>
              <a:t>А</a:t>
            </a:r>
            <a:endParaRPr lang="ru-RU" dirty="0">
              <a:solidFill>
                <a:sysClr val="windowText" lastClr="000000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7596188" y="1844675"/>
            <a:ext cx="576262" cy="576263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dirty="0">
                <a:solidFill>
                  <a:sysClr val="windowText" lastClr="000000"/>
                </a:solidFill>
              </a:rPr>
              <a:t>Р</a:t>
            </a:r>
            <a:endParaRPr lang="ru-RU" dirty="0">
              <a:solidFill>
                <a:sysClr val="windowText" lastClr="000000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5292725" y="2420938"/>
            <a:ext cx="574675" cy="57626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dirty="0">
                <a:solidFill>
                  <a:srgbClr val="C00000"/>
                </a:solidFill>
              </a:rPr>
              <a:t>І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5867400" y="2420938"/>
            <a:ext cx="576263" cy="57626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dirty="0">
                <a:solidFill>
                  <a:sysClr val="windowText" lastClr="000000"/>
                </a:solidFill>
              </a:rPr>
              <a:t>Ч</a:t>
            </a:r>
            <a:endParaRPr lang="ru-RU" dirty="0">
              <a:solidFill>
                <a:sysClr val="windowText" lastClr="000000"/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4140200" y="2420938"/>
            <a:ext cx="576263" cy="57626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dirty="0">
                <a:solidFill>
                  <a:sysClr val="windowText" lastClr="000000"/>
                </a:solidFill>
              </a:rPr>
              <a:t>С</a:t>
            </a:r>
            <a:endParaRPr lang="ru-RU" dirty="0">
              <a:solidFill>
                <a:sysClr val="windowText" lastClr="000000"/>
              </a:solidFill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4716463" y="2420938"/>
            <a:ext cx="576262" cy="57626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dirty="0">
                <a:solidFill>
                  <a:sysClr val="windowText" lastClr="000000"/>
                </a:solidFill>
              </a:rPr>
              <a:t>В</a:t>
            </a:r>
            <a:endParaRPr lang="ru-RU" dirty="0">
              <a:solidFill>
                <a:sysClr val="windowText" lastClr="000000"/>
              </a:solidFill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6443663" y="2420938"/>
            <a:ext cx="576262" cy="57626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dirty="0">
                <a:solidFill>
                  <a:sysClr val="windowText" lastClr="000000"/>
                </a:solidFill>
              </a:rPr>
              <a:t>К</a:t>
            </a:r>
            <a:endParaRPr lang="ru-RU" dirty="0">
              <a:solidFill>
                <a:sysClr val="windowText" lastClr="000000"/>
              </a:solidFill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7019925" y="2420938"/>
            <a:ext cx="576263" cy="57626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dirty="0">
                <a:solidFill>
                  <a:sysClr val="windowText" lastClr="000000"/>
                </a:solidFill>
              </a:rPr>
              <a:t>А</a:t>
            </a:r>
            <a:endParaRPr lang="ru-RU" dirty="0">
              <a:solidFill>
                <a:sysClr val="windowText" lastClr="000000"/>
              </a:solidFill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5292725" y="2997200"/>
            <a:ext cx="574675" cy="576263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dirty="0">
                <a:solidFill>
                  <a:srgbClr val="C00000"/>
                </a:solidFill>
              </a:rPr>
              <a:t>Л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6443663" y="2997200"/>
            <a:ext cx="576262" cy="576263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dirty="0">
                <a:solidFill>
                  <a:sysClr val="windowText" lastClr="000000"/>
                </a:solidFill>
              </a:rPr>
              <a:t>В</a:t>
            </a:r>
            <a:endParaRPr lang="ru-RU" dirty="0">
              <a:solidFill>
                <a:sysClr val="windowText" lastClr="000000"/>
              </a:solidFill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4716463" y="2997200"/>
            <a:ext cx="576262" cy="576263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dirty="0">
                <a:solidFill>
                  <a:sysClr val="windowText" lastClr="000000"/>
                </a:solidFill>
              </a:rPr>
              <a:t>О</a:t>
            </a:r>
            <a:endParaRPr lang="ru-RU" dirty="0">
              <a:solidFill>
                <a:sysClr val="windowText" lastClr="000000"/>
              </a:solidFill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5867400" y="2997200"/>
            <a:ext cx="576263" cy="576263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dirty="0">
                <a:solidFill>
                  <a:sysClr val="windowText" lastClr="000000"/>
                </a:solidFill>
              </a:rPr>
              <a:t>І</a:t>
            </a:r>
            <a:endParaRPr lang="ru-RU" dirty="0">
              <a:solidFill>
                <a:sysClr val="windowText" lastClr="000000"/>
              </a:solidFill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7019925" y="2997200"/>
            <a:ext cx="576263" cy="576263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dirty="0">
                <a:solidFill>
                  <a:sysClr val="windowText" lastClr="000000"/>
                </a:solidFill>
              </a:rPr>
              <a:t>Е</a:t>
            </a:r>
            <a:endParaRPr lang="ru-RU" dirty="0">
              <a:solidFill>
                <a:sysClr val="windowText" lastClr="000000"/>
              </a:solidFill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7596188" y="2997200"/>
            <a:ext cx="576262" cy="576263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dirty="0">
                <a:solidFill>
                  <a:sysClr val="windowText" lastClr="000000"/>
                </a:solidFill>
              </a:rPr>
              <a:t>Ц</a:t>
            </a:r>
            <a:endParaRPr lang="ru-RU" dirty="0">
              <a:solidFill>
                <a:sysClr val="windowText" lastClr="000000"/>
              </a:solidFill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8172450" y="2997200"/>
            <a:ext cx="576263" cy="576263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dirty="0">
                <a:solidFill>
                  <a:sysClr val="windowText" lastClr="000000"/>
                </a:solidFill>
              </a:rPr>
              <a:t>Ь</a:t>
            </a:r>
            <a:endParaRPr lang="ru-RU" dirty="0">
              <a:solidFill>
                <a:sysClr val="windowText" lastClr="000000"/>
              </a:solidFill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5292725" y="3573463"/>
            <a:ext cx="574675" cy="57626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dirty="0">
                <a:solidFill>
                  <a:srgbClr val="C00000"/>
                </a:solidFill>
              </a:rPr>
              <a:t>Ь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2987675" y="3573463"/>
            <a:ext cx="576263" cy="57626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dirty="0">
                <a:solidFill>
                  <a:sysClr val="windowText" lastClr="000000"/>
                </a:solidFill>
              </a:rPr>
              <a:t>У</a:t>
            </a:r>
            <a:endParaRPr lang="ru-RU" dirty="0">
              <a:solidFill>
                <a:sysClr val="windowText" lastClr="000000"/>
              </a:solidFill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4140200" y="3573463"/>
            <a:ext cx="576263" cy="57626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dirty="0">
                <a:solidFill>
                  <a:sysClr val="windowText" lastClr="000000"/>
                </a:solidFill>
              </a:rPr>
              <a:t>О</a:t>
            </a:r>
            <a:endParaRPr lang="ru-RU" dirty="0">
              <a:solidFill>
                <a:sysClr val="windowText" lastClr="000000"/>
              </a:solidFill>
            </a:endParaRP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3563938" y="3573463"/>
            <a:ext cx="576262" cy="57626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dirty="0">
                <a:solidFill>
                  <a:sysClr val="windowText" lastClr="000000"/>
                </a:solidFill>
              </a:rPr>
              <a:t>Х</a:t>
            </a:r>
            <a:endParaRPr lang="ru-RU" dirty="0">
              <a:solidFill>
                <a:sysClr val="windowText" lastClr="000000"/>
              </a:solidFill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2411413" y="3573463"/>
            <a:ext cx="576262" cy="57626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dirty="0">
                <a:solidFill>
                  <a:sysClr val="windowText" lastClr="000000"/>
                </a:solidFill>
              </a:rPr>
              <a:t>К</a:t>
            </a:r>
            <a:endParaRPr lang="ru-RU" dirty="0">
              <a:solidFill>
                <a:sysClr val="windowText" lastClr="000000"/>
              </a:solidFill>
            </a:endParaRP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4716463" y="3573463"/>
            <a:ext cx="576262" cy="57626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dirty="0">
                <a:solidFill>
                  <a:sysClr val="windowText" lastClr="000000"/>
                </a:solidFill>
              </a:rPr>
              <a:t>Л</a:t>
            </a:r>
            <a:endParaRPr lang="ru-RU" dirty="0">
              <a:solidFill>
                <a:sysClr val="windowText" lastClr="000000"/>
              </a:solidFill>
            </a:endParaRP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5292725" y="4149725"/>
            <a:ext cx="574675" cy="57467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dirty="0">
                <a:solidFill>
                  <a:srgbClr val="C00000"/>
                </a:solidFill>
              </a:rPr>
              <a:t>Н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7596188" y="4149725"/>
            <a:ext cx="576262" cy="57467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dirty="0">
                <a:solidFill>
                  <a:sysClr val="windowText" lastClr="000000"/>
                </a:solidFill>
              </a:rPr>
              <a:t>Ь</a:t>
            </a:r>
            <a:endParaRPr lang="ru-RU" dirty="0">
              <a:solidFill>
                <a:sysClr val="windowText" lastClr="000000"/>
              </a:solidFill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4140200" y="4149725"/>
            <a:ext cx="576263" cy="57467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dirty="0">
                <a:solidFill>
                  <a:sysClr val="windowText" lastClr="000000"/>
                </a:solidFill>
              </a:rPr>
              <a:t>П</a:t>
            </a:r>
            <a:endParaRPr lang="ru-RU" dirty="0">
              <a:solidFill>
                <a:sysClr val="windowText" lastClr="000000"/>
              </a:solidFill>
            </a:endParaRP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4716463" y="4149725"/>
            <a:ext cx="576262" cy="57467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dirty="0">
                <a:solidFill>
                  <a:sysClr val="windowText" lastClr="000000"/>
                </a:solidFill>
              </a:rPr>
              <a:t>Е</a:t>
            </a:r>
            <a:endParaRPr lang="ru-RU" dirty="0">
              <a:solidFill>
                <a:sysClr val="windowText" lastClr="000000"/>
              </a:solidFill>
            </a:endParaRP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5867400" y="4149725"/>
            <a:ext cx="576263" cy="57467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dirty="0">
                <a:solidFill>
                  <a:sysClr val="windowText" lastClr="000000"/>
                </a:solidFill>
              </a:rPr>
              <a:t>З</a:t>
            </a:r>
            <a:endParaRPr lang="ru-RU" dirty="0">
              <a:solidFill>
                <a:sysClr val="windowText" lastClr="000000"/>
              </a:solidFill>
            </a:endParaRPr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6443663" y="4149725"/>
            <a:ext cx="576262" cy="57467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dirty="0">
                <a:solidFill>
                  <a:sysClr val="windowText" lastClr="000000"/>
                </a:solidFill>
              </a:rPr>
              <a:t>Е</a:t>
            </a:r>
            <a:endParaRPr lang="ru-RU" dirty="0">
              <a:solidFill>
                <a:sysClr val="windowText" lastClr="000000"/>
              </a:solidFill>
            </a:endParaRP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7019925" y="4149725"/>
            <a:ext cx="576263" cy="57467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dirty="0">
                <a:solidFill>
                  <a:sysClr val="windowText" lastClr="000000"/>
                </a:solidFill>
              </a:rPr>
              <a:t>Л</a:t>
            </a:r>
            <a:endParaRPr lang="ru-RU" dirty="0">
              <a:solidFill>
                <a:sysClr val="windowText" lastClr="000000"/>
              </a:solidFill>
            </a:endParaRP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5292725" y="4724400"/>
            <a:ext cx="574675" cy="576263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dirty="0">
                <a:solidFill>
                  <a:srgbClr val="C00000"/>
                </a:solidFill>
              </a:rPr>
              <a:t>И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4716463" y="4724400"/>
            <a:ext cx="576262" cy="576263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dirty="0">
                <a:solidFill>
                  <a:sysClr val="windowText" lastClr="000000"/>
                </a:solidFill>
              </a:rPr>
              <a:t>М</a:t>
            </a:r>
            <a:endParaRPr lang="ru-RU" dirty="0">
              <a:solidFill>
                <a:sysClr val="windowText" lastClr="000000"/>
              </a:solidFill>
            </a:endParaRPr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5867400" y="4724400"/>
            <a:ext cx="576263" cy="576263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dirty="0">
                <a:solidFill>
                  <a:sysClr val="windowText" lastClr="000000"/>
                </a:solidFill>
              </a:rPr>
              <a:t>С</a:t>
            </a:r>
            <a:endParaRPr lang="ru-RU" dirty="0">
              <a:solidFill>
                <a:sysClr val="windowText" lastClr="000000"/>
              </a:solidFill>
            </a:endParaRPr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6443663" y="4724400"/>
            <a:ext cx="576262" cy="576263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dirty="0">
                <a:solidFill>
                  <a:sysClr val="windowText" lastClr="000000"/>
                </a:solidFill>
              </a:rPr>
              <a:t>К</a:t>
            </a:r>
            <a:endParaRPr lang="ru-RU" dirty="0">
              <a:solidFill>
                <a:sysClr val="windowText" lastClr="000000"/>
              </a:solidFill>
            </a:endParaRPr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7019925" y="4724400"/>
            <a:ext cx="576263" cy="576263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dirty="0">
                <a:solidFill>
                  <a:sysClr val="windowText" lastClr="000000"/>
                </a:solidFill>
              </a:rPr>
              <a:t>А</a:t>
            </a:r>
            <a:endParaRPr lang="ru-RU" dirty="0">
              <a:solidFill>
                <a:sysClr val="windowText" lastClr="000000"/>
              </a:solidFill>
            </a:endParaRPr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5292725" y="5300663"/>
            <a:ext cx="574675" cy="57626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dirty="0">
                <a:solidFill>
                  <a:srgbClr val="C00000"/>
                </a:solidFill>
              </a:rPr>
              <a:t>Й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2987675" y="5300663"/>
            <a:ext cx="576263" cy="57626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dirty="0">
                <a:solidFill>
                  <a:sysClr val="windowText" lastClr="000000"/>
                </a:solidFill>
              </a:rPr>
              <a:t>М</a:t>
            </a:r>
            <a:endParaRPr lang="ru-RU" dirty="0">
              <a:solidFill>
                <a:sysClr val="windowText" lastClr="000000"/>
              </a:solidFill>
            </a:endParaRPr>
          </a:p>
        </p:txBody>
      </p:sp>
      <p:sp>
        <p:nvSpPr>
          <p:cNvPr id="52" name="Скругленный прямоугольник 51"/>
          <p:cNvSpPr/>
          <p:nvPr/>
        </p:nvSpPr>
        <p:spPr>
          <a:xfrm>
            <a:off x="4140200" y="5300663"/>
            <a:ext cx="576263" cy="57626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dirty="0">
                <a:solidFill>
                  <a:sysClr val="windowText" lastClr="000000"/>
                </a:solidFill>
              </a:rPr>
              <a:t>З</a:t>
            </a:r>
            <a:endParaRPr lang="ru-RU" dirty="0">
              <a:solidFill>
                <a:sysClr val="windowText" lastClr="000000"/>
              </a:solidFill>
            </a:endParaRPr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3563938" y="5300663"/>
            <a:ext cx="576262" cy="57626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dirty="0">
                <a:solidFill>
                  <a:sysClr val="windowText" lastClr="000000"/>
                </a:solidFill>
              </a:rPr>
              <a:t>У</a:t>
            </a:r>
            <a:endParaRPr lang="ru-RU" dirty="0">
              <a:solidFill>
                <a:sysClr val="windowText" lastClr="000000"/>
              </a:solidFill>
            </a:endParaRPr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4716463" y="5300663"/>
            <a:ext cx="576262" cy="57626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dirty="0">
                <a:solidFill>
                  <a:sysClr val="windowText" lastClr="000000"/>
                </a:solidFill>
              </a:rPr>
              <a:t>Е</a:t>
            </a:r>
            <a:endParaRPr lang="ru-RU" dirty="0">
              <a:solidFill>
                <a:sysClr val="windowText" lastClr="000000"/>
              </a:solidFill>
            </a:endParaRPr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539750" y="908050"/>
            <a:ext cx="2952750" cy="15843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2000" dirty="0"/>
              <a:t>6.</a:t>
            </a:r>
            <a:r>
              <a:rPr lang="uk-UA" dirty="0"/>
              <a:t>Прикріплений до ручки пучок щетини, волосу або шерсті, що використовується для нанесення фарби,клею.</a:t>
            </a:r>
          </a:p>
        </p:txBody>
      </p:sp>
      <p:sp>
        <p:nvSpPr>
          <p:cNvPr id="56" name="Скругленный прямоугольник 55"/>
          <p:cNvSpPr/>
          <p:nvPr/>
        </p:nvSpPr>
        <p:spPr>
          <a:xfrm>
            <a:off x="539750" y="908050"/>
            <a:ext cx="2952750" cy="15843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2000" dirty="0"/>
              <a:t>7.</a:t>
            </a:r>
            <a:r>
              <a:rPr lang="uk-UA" dirty="0"/>
              <a:t>Глибока металева, дерев</a:t>
            </a:r>
            <a:r>
              <a:rPr lang="en-US" dirty="0"/>
              <a:t>’</a:t>
            </a:r>
            <a:r>
              <a:rPr lang="uk-UA" dirty="0" err="1"/>
              <a:t>яна</a:t>
            </a:r>
            <a:r>
              <a:rPr lang="uk-UA" dirty="0"/>
              <a:t>  або глиняна у вигляді широкої чашки посудина для страви.</a:t>
            </a:r>
          </a:p>
        </p:txBody>
      </p:sp>
      <p:sp>
        <p:nvSpPr>
          <p:cNvPr id="57" name="Скругленный прямоугольник 56"/>
          <p:cNvSpPr/>
          <p:nvPr/>
        </p:nvSpPr>
        <p:spPr>
          <a:xfrm>
            <a:off x="539750" y="908050"/>
            <a:ext cx="2952750" cy="15843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2000" dirty="0"/>
              <a:t>8.</a:t>
            </a:r>
            <a:r>
              <a:rPr lang="uk-UA" dirty="0"/>
              <a:t>Заклад що збирає, вивчає, виставляє для  огляду та зберігає твори мистецтва, </a:t>
            </a:r>
            <a:r>
              <a:rPr lang="uk-UA" dirty="0" err="1"/>
              <a:t>пам</a:t>
            </a:r>
            <a:r>
              <a:rPr lang="en-US" dirty="0"/>
              <a:t>’</a:t>
            </a:r>
            <a:r>
              <a:rPr lang="uk-UA" dirty="0"/>
              <a:t>ятки  історії тощо.</a:t>
            </a:r>
          </a:p>
        </p:txBody>
      </p:sp>
      <p:sp>
        <p:nvSpPr>
          <p:cNvPr id="58" name="Прямоугольник 57"/>
          <p:cNvSpPr/>
          <p:nvPr/>
        </p:nvSpPr>
        <p:spPr>
          <a:xfrm>
            <a:off x="1000100" y="0"/>
            <a:ext cx="77153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800" dirty="0" err="1" smtClean="0">
                <a:solidFill>
                  <a:srgbClr val="C00000"/>
                </a:solidFill>
              </a:rPr>
              <a:t>Розв</a:t>
            </a:r>
            <a:r>
              <a:rPr lang="en-US" sz="4800" dirty="0" smtClean="0">
                <a:solidFill>
                  <a:srgbClr val="C00000"/>
                </a:solidFill>
              </a:rPr>
              <a:t>’</a:t>
            </a:r>
            <a:r>
              <a:rPr lang="uk-UA" sz="4800" dirty="0" err="1" smtClean="0">
                <a:solidFill>
                  <a:srgbClr val="C00000"/>
                </a:solidFill>
              </a:rPr>
              <a:t>язати</a:t>
            </a:r>
            <a:r>
              <a:rPr lang="uk-UA" sz="4800" dirty="0" smtClean="0">
                <a:solidFill>
                  <a:srgbClr val="C00000"/>
                </a:solidFill>
              </a:rPr>
              <a:t> кросворд </a:t>
            </a:r>
            <a:endParaRPr lang="ru-RU" sz="4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8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9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листоноша 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796136" y="4149080"/>
            <a:ext cx="2880320" cy="2172692"/>
          </a:xfrm>
          <a:prstGeom prst="flowChartConnector">
            <a:avLst/>
          </a:prstGeom>
        </p:spPr>
      </p:pic>
      <p:sp>
        <p:nvSpPr>
          <p:cNvPr id="4" name="Волна 3"/>
          <p:cNvSpPr/>
          <p:nvPr/>
        </p:nvSpPr>
        <p:spPr>
          <a:xfrm>
            <a:off x="179388" y="0"/>
            <a:ext cx="8713787" cy="1428750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3200" i="1" dirty="0">
                <a:latin typeface="+mj-lt"/>
              </a:rPr>
              <a:t>Визначити рід запропонованих іменників </a:t>
            </a:r>
            <a:endParaRPr lang="ru-RU" sz="3200" i="1" dirty="0">
              <a:latin typeface="+mj-lt"/>
            </a:endParaRPr>
          </a:p>
        </p:txBody>
      </p:sp>
      <p:pic>
        <p:nvPicPr>
          <p:cNvPr id="6" name="Рисунок 5" descr="kbcnjyjif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0296" y="4171176"/>
            <a:ext cx="2831253" cy="2232248"/>
          </a:xfrm>
          <a:prstGeom prst="flowChartConnector">
            <a:avLst/>
          </a:prstGeom>
        </p:spPr>
      </p:pic>
      <p:pic>
        <p:nvPicPr>
          <p:cNvPr id="7" name="Рисунок 6" descr="пласка 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868144" y="1556792"/>
            <a:ext cx="2880320" cy="2212917"/>
          </a:xfrm>
          <a:prstGeom prst="ellipse">
            <a:avLst/>
          </a:prstGeom>
        </p:spPr>
      </p:pic>
      <p:pic>
        <p:nvPicPr>
          <p:cNvPr id="8" name="Рисунок 7" descr="пласка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95536" y="1628800"/>
            <a:ext cx="2880320" cy="2248999"/>
          </a:xfrm>
          <a:prstGeom prst="flowChartConnector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563938" y="2205038"/>
            <a:ext cx="1919287" cy="923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uk-UA" sz="5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плакса</a:t>
            </a:r>
            <a:endParaRPr lang="ru-RU" sz="5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87675" y="4797425"/>
            <a:ext cx="3063875" cy="9223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uk-UA" sz="5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листоноша</a:t>
            </a:r>
            <a:endParaRPr lang="ru-RU" sz="5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4" descr="http://www.congratulatorycard.ru/frameforphoto/1/19foto2_191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741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Волна 4"/>
          <p:cNvSpPr/>
          <p:nvPr/>
        </p:nvSpPr>
        <p:spPr>
          <a:xfrm>
            <a:off x="0" y="0"/>
            <a:ext cx="9144000" cy="785813"/>
          </a:xfrm>
          <a:prstGeom prst="wave">
            <a:avLst>
              <a:gd name="adj1" fmla="val 12500"/>
              <a:gd name="adj2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4000" i="1" dirty="0"/>
              <a:t>Робота з підручником </a:t>
            </a:r>
            <a:endParaRPr lang="ru-RU" sz="4000" i="1" dirty="0"/>
          </a:p>
        </p:txBody>
      </p:sp>
      <p:pic>
        <p:nvPicPr>
          <p:cNvPr id="6" name="Рисунок 5" descr="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260648"/>
            <a:ext cx="1428750" cy="1428750"/>
          </a:xfrm>
          <a:prstGeom prst="ellipse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042988" y="1557338"/>
            <a:ext cx="3140075" cy="34163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uk-UA" sz="2400" dirty="0">
                <a:latin typeface="+mn-lt"/>
              </a:rPr>
              <a:t>Окрему групу слів становлять  іменники спільного  роду(приналежність їх до чоловічого чи жіночого роду можна встановити лише в реченні, контексті). </a:t>
            </a:r>
            <a:endParaRPr lang="ru-RU" sz="2400" dirty="0">
              <a:latin typeface="+mn-lt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21274636">
            <a:off x="4475163" y="1550988"/>
            <a:ext cx="3055937" cy="267811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uk-UA" sz="2400" dirty="0">
                <a:latin typeface="+mn-lt"/>
              </a:rPr>
              <a:t>Не треба плутати іменники спільного роду з іменниками назвами професій, посад, якими називають осіб жіночої статі. </a:t>
            </a:r>
            <a:endParaRPr lang="ru-RU" sz="24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28625"/>
            <a:ext cx="7772400" cy="5715000"/>
          </a:xfrm>
        </p:spPr>
        <p:txBody>
          <a:bodyPr/>
          <a:lstStyle/>
          <a:p>
            <a:pPr eaLnBrk="1" hangingPunct="1">
              <a:defRPr/>
            </a:pPr>
            <a:r>
              <a:rPr lang="uk-UA" sz="5400" b="1" i="1" dirty="0" smtClean="0"/>
              <a:t/>
            </a:r>
            <a:br>
              <a:rPr lang="uk-UA" sz="5400" b="1" i="1" dirty="0" smtClean="0"/>
            </a:br>
            <a:r>
              <a:rPr lang="uk-UA" sz="5400" b="1" i="1" dirty="0" smtClean="0"/>
              <a:t/>
            </a:r>
            <a:br>
              <a:rPr lang="uk-UA" sz="5400" b="1" i="1" dirty="0" smtClean="0"/>
            </a:br>
            <a:r>
              <a:rPr lang="uk-UA" i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Пан, навчання, садок, базіка, мова, море, нероба, явір, Дніпро, верба, хвалько.</a:t>
            </a:r>
            <a:endParaRPr lang="ru-RU" i="1" dirty="0">
              <a:solidFill>
                <a:schemeClr val="tx2">
                  <a:lumMod val="7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3" name="Волна 2"/>
          <p:cNvSpPr/>
          <p:nvPr/>
        </p:nvSpPr>
        <p:spPr>
          <a:xfrm>
            <a:off x="395288" y="0"/>
            <a:ext cx="8353425" cy="2643188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Виписати з поданих іменників тільки іменники спільного роду  і пояснити їх лексичне значення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987" name="Рисунок 3" descr="перо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15188" y="5072063"/>
            <a:ext cx="1638300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5508625" y="3644900"/>
            <a:ext cx="1439863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2268538" y="4292600"/>
            <a:ext cx="1439862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3563938" y="5013325"/>
            <a:ext cx="1871662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57188"/>
            <a:ext cx="7772400" cy="1500187"/>
          </a:xfrm>
        </p:spPr>
        <p:txBody>
          <a:bodyPr/>
          <a:lstStyle/>
          <a:p>
            <a:pPr eaLnBrk="1" hangingPunct="1"/>
            <a:r>
              <a:rPr lang="uk-UA" smtClean="0">
                <a:solidFill>
                  <a:srgbClr val="C00000"/>
                </a:solidFill>
              </a:rPr>
              <a:t>Робота із тлумачним словником </a:t>
            </a:r>
            <a:endParaRPr lang="ru-RU" smtClean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63" y="2286000"/>
            <a:ext cx="8320087" cy="2006600"/>
          </a:xfrm>
        </p:spPr>
        <p:txBody>
          <a:bodyPr/>
          <a:lstStyle/>
          <a:p>
            <a:pPr algn="just" eaLnBrk="1" hangingPunct="1">
              <a:defRPr/>
            </a:pPr>
            <a:r>
              <a:rPr lang="uk-UA" sz="28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Базіка</a:t>
            </a:r>
            <a:r>
              <a:rPr lang="uk-UA" sz="28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– особа, що полюбляє багато говорити.</a:t>
            </a:r>
          </a:p>
          <a:p>
            <a:pPr algn="just" eaLnBrk="1" hangingPunct="1">
              <a:defRPr/>
            </a:pPr>
            <a:r>
              <a:rPr lang="uk-UA" sz="2800" b="1" spc="-15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Нероба </a:t>
            </a:r>
            <a:r>
              <a:rPr lang="uk-UA" sz="2800" spc="-15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– людина, яка не хоче працювати; ледащо.</a:t>
            </a:r>
          </a:p>
          <a:p>
            <a:pPr algn="just" eaLnBrk="1" hangingPunct="1">
              <a:defRPr/>
            </a:pPr>
            <a:r>
              <a:rPr lang="uk-UA" sz="2800" b="1" spc="-15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Хвалько </a:t>
            </a:r>
            <a:r>
              <a:rPr lang="uk-UA" sz="2800" spc="-15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– той, хто надміру підкреслює свої хороші якості, риси характеру, якісь успіхи, часто з перебільшенням</a:t>
            </a:r>
            <a:r>
              <a:rPr lang="uk-UA" sz="28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.  </a:t>
            </a:r>
          </a:p>
        </p:txBody>
      </p:sp>
      <p:pic>
        <p:nvPicPr>
          <p:cNvPr id="4" name="Рисунок 3" descr="i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260350"/>
            <a:ext cx="1500188" cy="20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1476375" y="4797425"/>
            <a:ext cx="6550025" cy="17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uk-UA" sz="4400" i="1">
                <a:latin typeface="Monotype Corsiva" pitchFamily="66" charset="0"/>
              </a:rPr>
              <a:t>Скласти речення із виписаними словами</a:t>
            </a:r>
            <a:r>
              <a:rPr lang="uk-UA" sz="4800" i="1">
                <a:latin typeface="Monotype Corsiva" pitchFamily="66" charset="0"/>
              </a:rPr>
              <a:t>  </a:t>
            </a:r>
            <a:endParaRPr lang="ru-RU" sz="4800" i="1">
              <a:latin typeface="Monotype Corsiva" pitchFamily="66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55650" y="5102225"/>
            <a:ext cx="36195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b="1">
                <a:solidFill>
                  <a:srgbClr val="C00000"/>
                </a:solidFill>
              </a:rPr>
              <a:t>Т</a:t>
            </a:r>
          </a:p>
          <a:p>
            <a:r>
              <a:rPr lang="uk-UA" b="1">
                <a:solidFill>
                  <a:srgbClr val="C00000"/>
                </a:solidFill>
              </a:rPr>
              <a:t>В</a:t>
            </a:r>
          </a:p>
          <a:p>
            <a:r>
              <a:rPr lang="uk-UA" b="1">
                <a:solidFill>
                  <a:srgbClr val="C00000"/>
                </a:solidFill>
              </a:rPr>
              <a:t>О</a:t>
            </a:r>
          </a:p>
          <a:p>
            <a:r>
              <a:rPr lang="uk-UA" b="1">
                <a:solidFill>
                  <a:srgbClr val="C00000"/>
                </a:solidFill>
              </a:rPr>
              <a:t>Р</a:t>
            </a:r>
          </a:p>
          <a:p>
            <a:r>
              <a:rPr lang="uk-UA" b="1">
                <a:solidFill>
                  <a:srgbClr val="C00000"/>
                </a:solidFill>
              </a:rPr>
              <a:t>Ч</a:t>
            </a:r>
          </a:p>
          <a:p>
            <a:r>
              <a:rPr lang="uk-UA" b="1">
                <a:solidFill>
                  <a:srgbClr val="C00000"/>
                </a:solidFill>
              </a:rPr>
              <a:t>А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331913" y="5157788"/>
            <a:ext cx="363537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b="1">
                <a:solidFill>
                  <a:srgbClr val="C00000"/>
                </a:solidFill>
              </a:rPr>
              <a:t>Р</a:t>
            </a:r>
          </a:p>
          <a:p>
            <a:r>
              <a:rPr lang="uk-UA" b="1">
                <a:solidFill>
                  <a:srgbClr val="C00000"/>
                </a:solidFill>
              </a:rPr>
              <a:t>О</a:t>
            </a:r>
          </a:p>
          <a:p>
            <a:r>
              <a:rPr lang="uk-UA" b="1">
                <a:solidFill>
                  <a:srgbClr val="C00000"/>
                </a:solidFill>
              </a:rPr>
              <a:t>Б</a:t>
            </a:r>
          </a:p>
          <a:p>
            <a:r>
              <a:rPr lang="uk-UA" b="1">
                <a:solidFill>
                  <a:srgbClr val="C00000"/>
                </a:solidFill>
              </a:rPr>
              <a:t>О</a:t>
            </a:r>
          </a:p>
          <a:p>
            <a:r>
              <a:rPr lang="uk-UA" b="1">
                <a:solidFill>
                  <a:srgbClr val="C00000"/>
                </a:solidFill>
              </a:rPr>
              <a:t>Т</a:t>
            </a:r>
          </a:p>
          <a:p>
            <a:r>
              <a:rPr lang="uk-UA" b="1">
                <a:solidFill>
                  <a:srgbClr val="C00000"/>
                </a:solidFill>
              </a:rPr>
              <a:t>А</a:t>
            </a:r>
            <a:endParaRPr lang="ru-RU" b="1">
              <a:solidFill>
                <a:srgbClr val="C00000"/>
              </a:solidFill>
            </a:endParaRPr>
          </a:p>
        </p:txBody>
      </p:sp>
      <p:pic>
        <p:nvPicPr>
          <p:cNvPr id="9" name="Рисунок 8" descr="knigi-194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8850" y="4797425"/>
            <a:ext cx="1835150" cy="185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500" y="1268413"/>
            <a:ext cx="8572500" cy="3384550"/>
          </a:xfrm>
        </p:spPr>
        <p:txBody>
          <a:bodyPr/>
          <a:lstStyle/>
          <a:p>
            <a:pPr algn="l" eaLnBrk="1" hangingPunct="1"/>
            <a:r>
              <a:rPr lang="uk-UA" smtClean="0"/>
              <a:t/>
            </a:r>
            <a:br>
              <a:rPr lang="uk-UA" smtClean="0"/>
            </a:br>
            <a:r>
              <a:rPr lang="uk-UA" smtClean="0"/>
              <a:t/>
            </a:r>
            <a:br>
              <a:rPr lang="uk-UA" smtClean="0"/>
            </a:br>
            <a:r>
              <a:rPr lang="uk-UA" smtClean="0"/>
              <a:t/>
            </a:r>
            <a:br>
              <a:rPr lang="uk-UA" smtClean="0"/>
            </a:br>
            <a:r>
              <a:rPr lang="uk-UA" smtClean="0"/>
              <a:t/>
            </a:r>
            <a:br>
              <a:rPr lang="uk-UA" smtClean="0"/>
            </a:br>
            <a:r>
              <a:rPr lang="uk-UA" smtClean="0"/>
              <a:t/>
            </a:r>
            <a:br>
              <a:rPr lang="uk-UA" smtClean="0"/>
            </a:br>
            <a:r>
              <a:rPr lang="uk-UA" sz="3200" smtClean="0">
                <a:latin typeface="Monotype Corsiva" pitchFamily="66" charset="0"/>
              </a:rPr>
              <a:t>1. Неуважна людина. </a:t>
            </a:r>
            <a:br>
              <a:rPr lang="uk-UA" sz="3200" smtClean="0">
                <a:latin typeface="Monotype Corsiva" pitchFamily="66" charset="0"/>
              </a:rPr>
            </a:br>
            <a:r>
              <a:rPr lang="uk-UA" sz="3200" smtClean="0">
                <a:latin typeface="Monotype Corsiva" pitchFamily="66" charset="0"/>
              </a:rPr>
              <a:t>2. Той, хто мешкає поруч, поблизу кого-небудь.</a:t>
            </a:r>
            <a:br>
              <a:rPr lang="uk-UA" sz="3200" smtClean="0">
                <a:latin typeface="Monotype Corsiva" pitchFamily="66" charset="0"/>
              </a:rPr>
            </a:br>
            <a:r>
              <a:rPr lang="uk-UA" sz="3200" smtClean="0">
                <a:latin typeface="Monotype Corsiva" pitchFamily="66" charset="0"/>
              </a:rPr>
              <a:t>3. Роботяща, працьовита людина.</a:t>
            </a:r>
            <a:br>
              <a:rPr lang="uk-UA" sz="3200" smtClean="0">
                <a:latin typeface="Monotype Corsiva" pitchFamily="66" charset="0"/>
              </a:rPr>
            </a:br>
            <a:r>
              <a:rPr lang="uk-UA" sz="3200" smtClean="0">
                <a:latin typeface="Monotype Corsiva" pitchFamily="66" charset="0"/>
              </a:rPr>
              <a:t>4. Той, хто навчився чого-небудь самостійно, без керівника</a:t>
            </a:r>
            <a:r>
              <a:rPr lang="uk-UA" sz="3600" smtClean="0"/>
              <a:t>.</a:t>
            </a:r>
            <a:br>
              <a:rPr lang="uk-UA" sz="3600" smtClean="0"/>
            </a:br>
            <a:r>
              <a:rPr lang="uk-UA" sz="3600" smtClean="0"/>
              <a:t>            </a:t>
            </a:r>
            <a:br>
              <a:rPr lang="uk-UA" sz="3600" smtClean="0"/>
            </a:br>
            <a:r>
              <a:rPr lang="uk-UA" sz="3200" smtClean="0">
                <a:latin typeface="Monotype Corsiva" pitchFamily="66" charset="0"/>
              </a:rPr>
              <a:t>           </a:t>
            </a:r>
            <a:r>
              <a:rPr lang="uk-UA" sz="3200" b="1" smtClean="0">
                <a:latin typeface="Monotype Corsiva" pitchFamily="66" charset="0"/>
              </a:rPr>
              <a:t>                 </a:t>
            </a:r>
            <a:r>
              <a:rPr lang="uk-UA" smtClean="0">
                <a:solidFill>
                  <a:srgbClr val="C00000"/>
                </a:solidFill>
              </a:rPr>
              <a:t/>
            </a:r>
            <a:br>
              <a:rPr lang="uk-UA" smtClean="0">
                <a:solidFill>
                  <a:srgbClr val="C00000"/>
                </a:solidFill>
              </a:rPr>
            </a:br>
            <a:r>
              <a:rPr lang="uk-UA" smtClean="0"/>
              <a:t/>
            </a:r>
            <a:br>
              <a:rPr lang="uk-UA" smtClean="0"/>
            </a:br>
            <a:endParaRPr lang="ru-RU" smtClean="0"/>
          </a:p>
        </p:txBody>
      </p:sp>
      <p:pic>
        <p:nvPicPr>
          <p:cNvPr id="3" name="Рисунок 2" descr="knigi-182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4868863"/>
            <a:ext cx="2714625" cy="164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Волна 3"/>
          <p:cNvSpPr/>
          <p:nvPr/>
        </p:nvSpPr>
        <p:spPr>
          <a:xfrm>
            <a:off x="179388" y="0"/>
            <a:ext cx="8713787" cy="2273300"/>
          </a:xfrm>
          <a:prstGeom prst="wave">
            <a:avLst>
              <a:gd name="adj1" fmla="val 8167"/>
              <a:gd name="adj2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32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Творчий  диктант </a:t>
            </a:r>
          </a:p>
          <a:p>
            <a:pPr algn="ctr">
              <a:defRPr/>
            </a:pPr>
            <a:r>
              <a:rPr lang="uk-UA" sz="3200" b="1" i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Замінити словосполучення і речення іменниками спільного роду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348038" y="4508500"/>
            <a:ext cx="5391150" cy="11906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uk-UA" sz="3600">
                <a:solidFill>
                  <a:srgbClr val="254061"/>
                </a:solidFill>
                <a:latin typeface="Monotype Corsiva" pitchFamily="66" charset="0"/>
              </a:rPr>
              <a:t>роззява, сусіда, трудяга, </a:t>
            </a:r>
            <a:endParaRPr lang="en-US" sz="3600">
              <a:solidFill>
                <a:srgbClr val="254061"/>
              </a:solidFill>
              <a:latin typeface="Monotype Corsiva" pitchFamily="66" charset="0"/>
            </a:endParaRPr>
          </a:p>
          <a:p>
            <a:pPr algn="ctr"/>
            <a:r>
              <a:rPr lang="uk-UA" sz="3600">
                <a:solidFill>
                  <a:srgbClr val="254061"/>
                </a:solidFill>
                <a:latin typeface="Monotype Corsiva" pitchFamily="66" charset="0"/>
              </a:rPr>
              <a:t>самоучка.</a:t>
            </a:r>
            <a:endParaRPr lang="ru-RU" sz="3600">
              <a:solidFill>
                <a:srgbClr val="25406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uk-UA" dirty="0" smtClean="0">
                <a:solidFill>
                  <a:schemeClr val="tx2">
                    <a:lumMod val="75000"/>
                  </a:schemeClr>
                </a:solidFill>
              </a:rPr>
              <a:t>Розгадайте ребуси і визначте рід слів-відгадок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524000" y="3327400"/>
          <a:ext cx="6096000" cy="201930"/>
        </p:xfrm>
        <a:graphic>
          <a:graphicData uri="http://schemas.openxmlformats.org/drawingml/2006/table">
            <a:tbl>
              <a:tblPr/>
              <a:tblGrid>
                <a:gridCol w="1219200"/>
                <a:gridCol w="1219200"/>
                <a:gridCol w="1219200"/>
                <a:gridCol w="1219200"/>
                <a:gridCol w="1219200"/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uk-UA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1026" name="Picture 2" descr="ребуси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2411413" y="1916113"/>
            <a:ext cx="1893887" cy="329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" name="Picture 1" descr="ребуси"/>
          <p:cNvPicPr>
            <a:picLocks noChangeAspect="1" noChangeArrowheads="1"/>
          </p:cNvPicPr>
          <p:nvPr/>
        </p:nvPicPr>
        <p:blipFill>
          <a:blip r:embed="rId4" r:link="rId5" cstate="print"/>
          <a:srcRect/>
          <a:stretch>
            <a:fillRect/>
          </a:stretch>
        </p:blipFill>
        <p:spPr bwMode="auto">
          <a:xfrm>
            <a:off x="5003800" y="1989138"/>
            <a:ext cx="1871663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635375" y="5445125"/>
            <a:ext cx="1570038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uk-UA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Кобзар</a:t>
            </a:r>
            <a:endParaRPr lang="ru-R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4" name="Picture 4" descr="ребуси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1476375" y="836613"/>
            <a:ext cx="12192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3" name="Picture 3" descr="ребуси"/>
          <p:cNvPicPr>
            <a:picLocks noChangeAspect="1" noChangeArrowheads="1"/>
          </p:cNvPicPr>
          <p:nvPr/>
        </p:nvPicPr>
        <p:blipFill>
          <a:blip r:embed="rId4" r:link="rId5" cstate="print"/>
          <a:srcRect/>
          <a:stretch>
            <a:fillRect/>
          </a:stretch>
        </p:blipFill>
        <p:spPr bwMode="auto">
          <a:xfrm>
            <a:off x="2843213" y="836613"/>
            <a:ext cx="12192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2" name="Picture 2" descr="ребуси"/>
          <p:cNvPicPr>
            <a:picLocks noChangeAspect="1" noChangeArrowheads="1"/>
          </p:cNvPicPr>
          <p:nvPr/>
        </p:nvPicPr>
        <p:blipFill>
          <a:blip r:embed="rId6" r:link="rId7" cstate="print"/>
          <a:srcRect/>
          <a:stretch>
            <a:fillRect/>
          </a:stretch>
        </p:blipFill>
        <p:spPr bwMode="auto">
          <a:xfrm>
            <a:off x="4211638" y="836613"/>
            <a:ext cx="135255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1" name="Picture 1" descr="ребуси"/>
          <p:cNvPicPr>
            <a:picLocks noChangeAspect="1" noChangeArrowheads="1"/>
          </p:cNvPicPr>
          <p:nvPr/>
        </p:nvPicPr>
        <p:blipFill>
          <a:blip r:embed="rId8" r:link="rId9" cstate="print"/>
          <a:srcRect/>
          <a:stretch>
            <a:fillRect/>
          </a:stretch>
        </p:blipFill>
        <p:spPr bwMode="auto">
          <a:xfrm>
            <a:off x="5724525" y="836613"/>
            <a:ext cx="154305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3563938" y="2997200"/>
            <a:ext cx="1522412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uk-UA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Яблуко</a:t>
            </a:r>
            <a:endParaRPr lang="ru-R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51210" name="Picture 10" descr="ребуси"/>
          <p:cNvPicPr>
            <a:picLocks noChangeAspect="1" noChangeArrowheads="1"/>
          </p:cNvPicPr>
          <p:nvPr/>
        </p:nvPicPr>
        <p:blipFill>
          <a:blip r:embed="rId10" r:link="rId11" cstate="print"/>
          <a:srcRect/>
          <a:stretch>
            <a:fillRect/>
          </a:stretch>
        </p:blipFill>
        <p:spPr bwMode="auto">
          <a:xfrm>
            <a:off x="1547813" y="4221163"/>
            <a:ext cx="1905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9" name="Picture 9" descr="ребуси"/>
          <p:cNvPicPr>
            <a:picLocks noChangeAspect="1" noChangeArrowheads="1"/>
          </p:cNvPicPr>
          <p:nvPr/>
        </p:nvPicPr>
        <p:blipFill>
          <a:blip r:embed="rId12" r:link="rId13" cstate="print"/>
          <a:srcRect/>
          <a:stretch>
            <a:fillRect/>
          </a:stretch>
        </p:blipFill>
        <p:spPr bwMode="auto">
          <a:xfrm>
            <a:off x="3708400" y="4221163"/>
            <a:ext cx="1905000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8" name="Picture 8" descr="ребуси"/>
          <p:cNvPicPr>
            <a:picLocks noChangeAspect="1" noChangeArrowheads="1"/>
          </p:cNvPicPr>
          <p:nvPr/>
        </p:nvPicPr>
        <p:blipFill>
          <a:blip r:embed="rId14" r:link="rId15" cstate="print"/>
          <a:srcRect/>
          <a:stretch>
            <a:fillRect/>
          </a:stretch>
        </p:blipFill>
        <p:spPr bwMode="auto">
          <a:xfrm>
            <a:off x="3851275" y="5300663"/>
            <a:ext cx="7207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7" name="Picture 7" descr="ребуси"/>
          <p:cNvPicPr>
            <a:picLocks noChangeAspect="1" noChangeArrowheads="1"/>
          </p:cNvPicPr>
          <p:nvPr/>
        </p:nvPicPr>
        <p:blipFill>
          <a:blip r:embed="rId16" r:link="rId17" cstate="print"/>
          <a:srcRect/>
          <a:stretch>
            <a:fillRect/>
          </a:stretch>
        </p:blipFill>
        <p:spPr bwMode="auto">
          <a:xfrm>
            <a:off x="6659563" y="4149725"/>
            <a:ext cx="1905000" cy="136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684213" y="3213100"/>
            <a:ext cx="866775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9600"/>
              <a:t>,,</a:t>
            </a:r>
            <a:endParaRPr lang="ru-RU" sz="9600"/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4572000" y="5229225"/>
            <a:ext cx="6016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/>
              <a:t>4=В</a:t>
            </a:r>
            <a:endParaRPr lang="ru-RU"/>
          </a:p>
        </p:txBody>
      </p:sp>
      <p:sp>
        <p:nvSpPr>
          <p:cNvPr id="23" name="TextBox 22"/>
          <p:cNvSpPr txBox="1"/>
          <p:nvPr/>
        </p:nvSpPr>
        <p:spPr>
          <a:xfrm>
            <a:off x="3492500" y="5732463"/>
            <a:ext cx="1960563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uk-UA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Ластівка</a:t>
            </a:r>
            <a:endParaRPr lang="ru-R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6300788" y="2997200"/>
            <a:ext cx="866775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9600"/>
              <a:t>,,</a:t>
            </a:r>
            <a:endParaRPr lang="ru-RU" sz="96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1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1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1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1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51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51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51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51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9" grpId="0"/>
      <p:bldP spid="22" grpId="0"/>
      <p:bldP spid="23" grpId="0"/>
      <p:bldP spid="2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143625"/>
          </a:xfrm>
        </p:spPr>
        <p:txBody>
          <a:bodyPr/>
          <a:lstStyle/>
          <a:p>
            <a:pPr eaLnBrk="1" hangingPunct="1"/>
            <a:r>
              <a:rPr lang="uk-UA" sz="7200" i="1" smtClean="0">
                <a:latin typeface="Monotype Corsiva" pitchFamily="66" charset="0"/>
              </a:rPr>
              <a:t/>
            </a:r>
            <a:br>
              <a:rPr lang="uk-UA" sz="7200" i="1" smtClean="0">
                <a:latin typeface="Monotype Corsiva" pitchFamily="66" charset="0"/>
              </a:rPr>
            </a:br>
            <a:endParaRPr lang="ru-RU" sz="7200" smtClean="0">
              <a:solidFill>
                <a:srgbClr val="0000CC"/>
              </a:solidFill>
              <a:latin typeface="Monotype Corsiva" pitchFamily="66" charset="0"/>
            </a:endParaRPr>
          </a:p>
        </p:txBody>
      </p:sp>
      <p:sp>
        <p:nvSpPr>
          <p:cNvPr id="3" name="Волна 2"/>
          <p:cNvSpPr/>
          <p:nvPr/>
        </p:nvSpPr>
        <p:spPr>
          <a:xfrm>
            <a:off x="395288" y="0"/>
            <a:ext cx="8388350" cy="1857375"/>
          </a:xfrm>
          <a:prstGeom prst="wave">
            <a:avLst>
              <a:gd name="adj1" fmla="val 12500"/>
              <a:gd name="adj2" fmla="val 0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3600" dirty="0">
                <a:solidFill>
                  <a:srgbClr val="C00000"/>
                </a:solidFill>
                <a:latin typeface="+mj-lt"/>
              </a:rPr>
              <a:t>Пригадаймо</a:t>
            </a:r>
          </a:p>
          <a:p>
            <a:pPr algn="ctr">
              <a:defRPr/>
            </a:pPr>
            <a:r>
              <a:rPr lang="uk-UA" sz="3200" dirty="0">
                <a:solidFill>
                  <a:schemeClr val="bg1"/>
                </a:solidFill>
                <a:latin typeface="+mj-lt"/>
              </a:rPr>
              <a:t>В українській мові </a:t>
            </a:r>
            <a:r>
              <a:rPr lang="uk-UA" sz="3200" b="1" i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іменники</a:t>
            </a:r>
            <a:r>
              <a:rPr lang="uk-UA" sz="3200" dirty="0">
                <a:solidFill>
                  <a:schemeClr val="bg1"/>
                </a:solidFill>
                <a:latin typeface="+mj-lt"/>
              </a:rPr>
              <a:t> бувають </a:t>
            </a:r>
            <a:endParaRPr lang="ru-RU" sz="3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468313" y="1844675"/>
            <a:ext cx="2500312" cy="13573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dirty="0"/>
              <a:t>Чоловічого роду</a:t>
            </a:r>
            <a:endParaRPr lang="ru-RU" dirty="0"/>
          </a:p>
        </p:txBody>
      </p:sp>
      <p:sp>
        <p:nvSpPr>
          <p:cNvPr id="15" name="Овал 14"/>
          <p:cNvSpPr/>
          <p:nvPr/>
        </p:nvSpPr>
        <p:spPr>
          <a:xfrm>
            <a:off x="6227763" y="1844675"/>
            <a:ext cx="2500312" cy="13573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dirty="0"/>
              <a:t>Середнього роду</a:t>
            </a:r>
            <a:endParaRPr lang="ru-RU" dirty="0"/>
          </a:p>
        </p:txBody>
      </p:sp>
      <p:sp>
        <p:nvSpPr>
          <p:cNvPr id="16" name="Овал 15"/>
          <p:cNvSpPr/>
          <p:nvPr/>
        </p:nvSpPr>
        <p:spPr>
          <a:xfrm>
            <a:off x="3419475" y="1844675"/>
            <a:ext cx="2500313" cy="13573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dirty="0"/>
              <a:t>Жіночого роду</a:t>
            </a:r>
            <a:endParaRPr lang="ru-RU" dirty="0"/>
          </a:p>
        </p:txBody>
      </p:sp>
      <p:sp>
        <p:nvSpPr>
          <p:cNvPr id="19" name="Стрелка вниз 18"/>
          <p:cNvSpPr/>
          <p:nvPr/>
        </p:nvSpPr>
        <p:spPr>
          <a:xfrm>
            <a:off x="7308850" y="3213100"/>
            <a:ext cx="287338" cy="6477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1" name="Блок-схема: альтернативный процесс 30"/>
          <p:cNvSpPr/>
          <p:nvPr/>
        </p:nvSpPr>
        <p:spPr>
          <a:xfrm>
            <a:off x="468313" y="3860800"/>
            <a:ext cx="2357437" cy="1071563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dirty="0"/>
              <a:t>Цей або він  </a:t>
            </a:r>
            <a:endParaRPr lang="ru-RU" dirty="0"/>
          </a:p>
        </p:txBody>
      </p:sp>
      <p:sp>
        <p:nvSpPr>
          <p:cNvPr id="32" name="Блок-схема: альтернативный процесс 31"/>
          <p:cNvSpPr/>
          <p:nvPr/>
        </p:nvSpPr>
        <p:spPr>
          <a:xfrm>
            <a:off x="3419475" y="3860800"/>
            <a:ext cx="2357438" cy="1071563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dirty="0"/>
              <a:t>Ця або вона </a:t>
            </a:r>
            <a:endParaRPr lang="ru-RU" dirty="0"/>
          </a:p>
        </p:txBody>
      </p:sp>
      <p:sp>
        <p:nvSpPr>
          <p:cNvPr id="33" name="Блок-схема: альтернативный процесс 32"/>
          <p:cNvSpPr/>
          <p:nvPr/>
        </p:nvSpPr>
        <p:spPr>
          <a:xfrm>
            <a:off x="6300788" y="3860800"/>
            <a:ext cx="2357437" cy="1071563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dirty="0"/>
              <a:t>Це або воно </a:t>
            </a:r>
            <a:endParaRPr lang="ru-RU" dirty="0"/>
          </a:p>
        </p:txBody>
      </p:sp>
      <p:pic>
        <p:nvPicPr>
          <p:cNvPr id="34" name="Рисунок 33" descr="гр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3608" y="4941168"/>
            <a:ext cx="1102260" cy="1736521"/>
          </a:xfrm>
          <a:prstGeom prst="ellipse">
            <a:avLst/>
          </a:prstGeom>
        </p:spPr>
      </p:pic>
      <p:pic>
        <p:nvPicPr>
          <p:cNvPr id="35" name="Рисунок 34" descr="uchenitc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95936" y="4941168"/>
            <a:ext cx="1227171" cy="1643074"/>
          </a:xfrm>
          <a:prstGeom prst="ellipse">
            <a:avLst/>
          </a:prstGeom>
        </p:spPr>
      </p:pic>
      <p:pic>
        <p:nvPicPr>
          <p:cNvPr id="39" name="Рисунок 38" descr="images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88224" y="5157192"/>
            <a:ext cx="1714512" cy="1285884"/>
          </a:xfrm>
          <a:prstGeom prst="ellipse">
            <a:avLst/>
          </a:prstGeom>
        </p:spPr>
      </p:pic>
      <p:sp>
        <p:nvSpPr>
          <p:cNvPr id="20" name="Стрелка вниз 19"/>
          <p:cNvSpPr/>
          <p:nvPr/>
        </p:nvSpPr>
        <p:spPr>
          <a:xfrm>
            <a:off x="1547813" y="3213100"/>
            <a:ext cx="287337" cy="6477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1" name="Стрелка вниз 20"/>
          <p:cNvSpPr/>
          <p:nvPr/>
        </p:nvSpPr>
        <p:spPr>
          <a:xfrm>
            <a:off x="4427538" y="3213100"/>
            <a:ext cx="288925" cy="6477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 animBg="1"/>
      <p:bldP spid="15" grpId="0" animBg="1"/>
      <p:bldP spid="16" grpId="0" animBg="1"/>
      <p:bldP spid="19" grpId="0" animBg="1"/>
      <p:bldP spid="31" grpId="0" animBg="1"/>
      <p:bldP spid="32" grpId="0" animBg="1"/>
      <p:bldP spid="33" grpId="0" animBg="1"/>
      <p:bldP spid="20" grpId="0" animBg="1"/>
      <p:bldP spid="2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8" name="Picture 4" descr="ребуси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1619250" y="981075"/>
            <a:ext cx="149542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7" name="Picture 3" descr="ребуси"/>
          <p:cNvPicPr>
            <a:picLocks noChangeAspect="1" noChangeArrowheads="1"/>
          </p:cNvPicPr>
          <p:nvPr/>
        </p:nvPicPr>
        <p:blipFill>
          <a:blip r:embed="rId4" r:link="rId5" cstate="print"/>
          <a:srcRect/>
          <a:stretch>
            <a:fillRect/>
          </a:stretch>
        </p:blipFill>
        <p:spPr bwMode="auto">
          <a:xfrm>
            <a:off x="3492500" y="333375"/>
            <a:ext cx="2232025" cy="280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6" name="Picture 2" descr="ребуси"/>
          <p:cNvPicPr>
            <a:picLocks noChangeAspect="1" noChangeArrowheads="1"/>
          </p:cNvPicPr>
          <p:nvPr/>
        </p:nvPicPr>
        <p:blipFill>
          <a:blip r:embed="rId6" r:link="rId7" cstate="print"/>
          <a:srcRect/>
          <a:stretch>
            <a:fillRect/>
          </a:stretch>
        </p:blipFill>
        <p:spPr bwMode="auto">
          <a:xfrm>
            <a:off x="3635375" y="2708275"/>
            <a:ext cx="9683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5" name="Picture 1" descr="ребуси"/>
          <p:cNvPicPr>
            <a:picLocks noChangeAspect="1" noChangeArrowheads="1"/>
          </p:cNvPicPr>
          <p:nvPr/>
        </p:nvPicPr>
        <p:blipFill>
          <a:blip r:embed="rId8" r:link="rId9" cstate="print"/>
          <a:srcRect/>
          <a:stretch>
            <a:fillRect/>
          </a:stretch>
        </p:blipFill>
        <p:spPr bwMode="auto">
          <a:xfrm>
            <a:off x="6372225" y="908050"/>
            <a:ext cx="154305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500563" y="2636838"/>
            <a:ext cx="5334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2400"/>
              <a:t>+ Ї</a:t>
            </a:r>
            <a:endParaRPr lang="ru-RU" sz="2400"/>
          </a:p>
        </p:txBody>
      </p:sp>
      <p:sp>
        <p:nvSpPr>
          <p:cNvPr id="10" name="TextBox 9"/>
          <p:cNvSpPr txBox="1"/>
          <p:nvPr/>
        </p:nvSpPr>
        <p:spPr>
          <a:xfrm>
            <a:off x="3635375" y="3141663"/>
            <a:ext cx="1782763" cy="7064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uk-UA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Україна</a:t>
            </a:r>
            <a:endParaRPr lang="ru-R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52231" name="Picture 7" descr="ребуси"/>
          <p:cNvPicPr>
            <a:picLocks noChangeAspect="1" noChangeArrowheads="1"/>
          </p:cNvPicPr>
          <p:nvPr/>
        </p:nvPicPr>
        <p:blipFill>
          <a:blip r:embed="rId10" r:link="rId11" cstate="print"/>
          <a:srcRect/>
          <a:stretch>
            <a:fillRect/>
          </a:stretch>
        </p:blipFill>
        <p:spPr bwMode="auto">
          <a:xfrm>
            <a:off x="1331913" y="3860800"/>
            <a:ext cx="2527300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0" name="Picture 6" descr="ребуси"/>
          <p:cNvPicPr>
            <a:picLocks noChangeAspect="1" noChangeArrowheads="1"/>
          </p:cNvPicPr>
          <p:nvPr/>
        </p:nvPicPr>
        <p:blipFill>
          <a:blip r:embed="rId6" r:link="rId7" cstate="print"/>
          <a:srcRect/>
          <a:stretch>
            <a:fillRect/>
          </a:stretch>
        </p:blipFill>
        <p:spPr bwMode="auto">
          <a:xfrm>
            <a:off x="1763713" y="5805488"/>
            <a:ext cx="777875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9" name="Picture 5" descr="ребуси"/>
          <p:cNvPicPr>
            <a:picLocks noChangeAspect="1" noChangeArrowheads="1"/>
          </p:cNvPicPr>
          <p:nvPr/>
        </p:nvPicPr>
        <p:blipFill>
          <a:blip r:embed="rId12" r:link="rId13" cstate="print"/>
          <a:srcRect/>
          <a:stretch>
            <a:fillRect/>
          </a:stretch>
        </p:blipFill>
        <p:spPr bwMode="auto">
          <a:xfrm>
            <a:off x="5580063" y="3933825"/>
            <a:ext cx="1800225" cy="2220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2555875" y="5732463"/>
            <a:ext cx="9112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2400"/>
              <a:t>4 = В</a:t>
            </a:r>
            <a:endParaRPr lang="ru-RU" sz="2400"/>
          </a:p>
        </p:txBody>
      </p:sp>
      <p:sp>
        <p:nvSpPr>
          <p:cNvPr id="16" name="TextBox 15"/>
          <p:cNvSpPr txBox="1"/>
          <p:nvPr/>
        </p:nvSpPr>
        <p:spPr>
          <a:xfrm>
            <a:off x="4067175" y="4797425"/>
            <a:ext cx="1266825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uk-UA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Слово</a:t>
            </a:r>
            <a:endParaRPr lang="ru-R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2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2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2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2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52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52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52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5" grpId="0"/>
      <p:bldP spid="1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6" name="Picture 8" descr="ребуси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1908175" y="692150"/>
            <a:ext cx="2058988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5" name="Picture 7" descr="ребуси"/>
          <p:cNvPicPr>
            <a:picLocks noChangeAspect="1" noChangeArrowheads="1"/>
          </p:cNvPicPr>
          <p:nvPr/>
        </p:nvPicPr>
        <p:blipFill>
          <a:blip r:embed="rId4" r:link="rId5" cstate="print"/>
          <a:srcRect/>
          <a:stretch>
            <a:fillRect/>
          </a:stretch>
        </p:blipFill>
        <p:spPr bwMode="auto">
          <a:xfrm>
            <a:off x="2268538" y="2276475"/>
            <a:ext cx="777875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2" name="Picture 4" descr="ребуси"/>
          <p:cNvPicPr>
            <a:picLocks noChangeAspect="1" noChangeArrowheads="1"/>
          </p:cNvPicPr>
          <p:nvPr/>
        </p:nvPicPr>
        <p:blipFill>
          <a:blip r:embed="rId6" r:link="rId7" cstate="print"/>
          <a:srcRect/>
          <a:stretch>
            <a:fillRect/>
          </a:stretch>
        </p:blipFill>
        <p:spPr bwMode="auto">
          <a:xfrm>
            <a:off x="5292725" y="692150"/>
            <a:ext cx="2114550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4427538" y="-242888"/>
            <a:ext cx="812800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8800"/>
              <a:t>,,</a:t>
            </a:r>
            <a:endParaRPr lang="ru-RU" sz="8800"/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2987675" y="2133600"/>
            <a:ext cx="91122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2400"/>
              <a:t>1 = В</a:t>
            </a:r>
            <a:endParaRPr lang="ru-RU" sz="2400"/>
          </a:p>
        </p:txBody>
      </p:sp>
      <p:sp>
        <p:nvSpPr>
          <p:cNvPr id="16" name="TextBox 15"/>
          <p:cNvSpPr txBox="1"/>
          <p:nvPr/>
        </p:nvSpPr>
        <p:spPr>
          <a:xfrm>
            <a:off x="3779838" y="2997200"/>
            <a:ext cx="1563687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uk-UA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Нероба</a:t>
            </a:r>
            <a:endParaRPr lang="ru-R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53262" name="Picture 14" descr="ребуси"/>
          <p:cNvPicPr>
            <a:picLocks noChangeAspect="1" noChangeArrowheads="1"/>
          </p:cNvPicPr>
          <p:nvPr/>
        </p:nvPicPr>
        <p:blipFill>
          <a:blip r:embed="rId8" r:link="rId9" cstate="print"/>
          <a:srcRect/>
          <a:stretch>
            <a:fillRect/>
          </a:stretch>
        </p:blipFill>
        <p:spPr bwMode="auto">
          <a:xfrm>
            <a:off x="1979613" y="3789363"/>
            <a:ext cx="1905000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61" name="Picture 13" descr="ребуси"/>
          <p:cNvPicPr>
            <a:picLocks noChangeAspect="1" noChangeArrowheads="1"/>
          </p:cNvPicPr>
          <p:nvPr/>
        </p:nvPicPr>
        <p:blipFill>
          <a:blip r:embed="rId4" r:link="rId5" cstate="print"/>
          <a:srcRect/>
          <a:stretch>
            <a:fillRect/>
          </a:stretch>
        </p:blipFill>
        <p:spPr bwMode="auto">
          <a:xfrm>
            <a:off x="2124075" y="5229225"/>
            <a:ext cx="777875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60" name="Picture 12" descr="ребуси"/>
          <p:cNvPicPr>
            <a:picLocks noChangeAspect="1" noChangeArrowheads="1"/>
          </p:cNvPicPr>
          <p:nvPr/>
        </p:nvPicPr>
        <p:blipFill>
          <a:blip r:embed="rId10" r:link="rId11" cstate="print"/>
          <a:srcRect/>
          <a:stretch>
            <a:fillRect/>
          </a:stretch>
        </p:blipFill>
        <p:spPr bwMode="auto">
          <a:xfrm>
            <a:off x="4067175" y="3716338"/>
            <a:ext cx="154305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9" name="Picture 11" descr="ребуси"/>
          <p:cNvPicPr>
            <a:picLocks noChangeAspect="1" noChangeArrowheads="1"/>
          </p:cNvPicPr>
          <p:nvPr/>
        </p:nvPicPr>
        <p:blipFill>
          <a:blip r:embed="rId12" r:link="rId13" cstate="print"/>
          <a:srcRect/>
          <a:stretch>
            <a:fillRect/>
          </a:stretch>
        </p:blipFill>
        <p:spPr bwMode="auto">
          <a:xfrm>
            <a:off x="5724525" y="3933825"/>
            <a:ext cx="2227263" cy="149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7740650" y="3213100"/>
            <a:ext cx="812800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8800"/>
              <a:t>,,</a:t>
            </a:r>
            <a:endParaRPr lang="ru-RU" sz="8800"/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2987675" y="5157788"/>
            <a:ext cx="7302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/>
              <a:t>6 = В</a:t>
            </a:r>
            <a:endParaRPr lang="ru-RU"/>
          </a:p>
        </p:txBody>
      </p:sp>
      <p:sp>
        <p:nvSpPr>
          <p:cNvPr id="26" name="TextBox 25"/>
          <p:cNvSpPr txBox="1"/>
          <p:nvPr/>
        </p:nvSpPr>
        <p:spPr>
          <a:xfrm>
            <a:off x="3563938" y="5805488"/>
            <a:ext cx="2414587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uk-UA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Листоноша</a:t>
            </a:r>
            <a:endParaRPr lang="ru-R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3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3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3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53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53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53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53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24" grpId="0"/>
      <p:bldP spid="25" grpId="0"/>
      <p:bldP spid="2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428736"/>
            <a:ext cx="9144000" cy="5072098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uk-UA" sz="4400" dirty="0" smtClean="0">
                <a:solidFill>
                  <a:schemeClr val="tx1"/>
                </a:solidFill>
              </a:rPr>
              <a:t>Укажіть рядок, у якому всі іменники жіночого роду</a:t>
            </a:r>
          </a:p>
          <a:p>
            <a:pPr marL="514350" indent="-514350" algn="l"/>
            <a:r>
              <a:rPr lang="uk-UA" sz="4400" dirty="0" smtClean="0">
                <a:solidFill>
                  <a:schemeClr val="tx1"/>
                </a:solidFill>
              </a:rPr>
              <a:t>		</a:t>
            </a:r>
            <a:r>
              <a:rPr lang="uk-UA" sz="6000" b="1" i="1" dirty="0" smtClean="0">
                <a:solidFill>
                  <a:schemeClr val="tx1"/>
                </a:solidFill>
                <a:latin typeface="Monotype Corsiva" pitchFamily="66" charset="0"/>
              </a:rPr>
              <a:t>А  </a:t>
            </a:r>
            <a:r>
              <a:rPr lang="uk-UA" sz="6000" i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молоко, садок, думка;</a:t>
            </a:r>
          </a:p>
          <a:p>
            <a:pPr marL="514350" indent="-514350" algn="l"/>
            <a:r>
              <a:rPr lang="uk-UA" sz="6000" b="1" i="1" dirty="0" smtClean="0">
                <a:solidFill>
                  <a:schemeClr val="tx1"/>
                </a:solidFill>
                <a:latin typeface="Monotype Corsiva" pitchFamily="66" charset="0"/>
              </a:rPr>
              <a:t>		Б  </a:t>
            </a:r>
            <a:r>
              <a:rPr lang="uk-UA" sz="6000" i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воля, дім, увага;</a:t>
            </a:r>
          </a:p>
          <a:p>
            <a:pPr marL="514350" indent="-514350" algn="l"/>
            <a:r>
              <a:rPr lang="uk-UA" sz="6000" b="1" i="1" dirty="0" smtClean="0">
                <a:solidFill>
                  <a:schemeClr val="tx1"/>
                </a:solidFill>
                <a:latin typeface="Monotype Corsiva" pitchFamily="66" charset="0"/>
              </a:rPr>
              <a:t>		В  </a:t>
            </a:r>
            <a:r>
              <a:rPr lang="uk-UA" sz="6000" i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нога,кімната, квітка.</a:t>
            </a:r>
            <a:endParaRPr lang="ru-RU" sz="6000" i="1" dirty="0">
              <a:solidFill>
                <a:schemeClr val="tx2">
                  <a:lumMod val="7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4" name="Волна 3"/>
          <p:cNvSpPr/>
          <p:nvPr/>
        </p:nvSpPr>
        <p:spPr>
          <a:xfrm>
            <a:off x="0" y="0"/>
            <a:ext cx="9144000" cy="1357298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i="1" dirty="0" smtClean="0">
                <a:solidFill>
                  <a:srgbClr val="FF0000"/>
                </a:solidFill>
              </a:rPr>
              <a:t>       Тестові завдання</a:t>
            </a:r>
            <a:endParaRPr lang="ru-RU" sz="4800" i="1" dirty="0">
              <a:solidFill>
                <a:srgbClr val="FF0000"/>
              </a:solidFill>
            </a:endParaRPr>
          </a:p>
        </p:txBody>
      </p:sp>
      <p:pic>
        <p:nvPicPr>
          <p:cNvPr id="5" name="Рисунок 4" descr="antn06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071670" cy="15716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285728"/>
            <a:ext cx="9144000" cy="6072230"/>
          </a:xfrm>
        </p:spPr>
        <p:txBody>
          <a:bodyPr/>
          <a:lstStyle/>
          <a:p>
            <a:r>
              <a:rPr lang="uk-UA" sz="4400" dirty="0" smtClean="0">
                <a:solidFill>
                  <a:schemeClr val="tx1"/>
                </a:solidFill>
              </a:rPr>
              <a:t>2. Укажіть рядок, у якому всі іменники  чоловічого роду </a:t>
            </a:r>
          </a:p>
          <a:p>
            <a:pPr algn="l"/>
            <a:r>
              <a:rPr lang="uk-UA" sz="6000" b="1" dirty="0" smtClean="0">
                <a:solidFill>
                  <a:schemeClr val="tx1"/>
                </a:solidFill>
                <a:latin typeface="Monotype Corsiva" pitchFamily="66" charset="0"/>
              </a:rPr>
              <a:t>	А  </a:t>
            </a:r>
            <a:r>
              <a:rPr lang="uk-UA" sz="60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берег, клас, твір;</a:t>
            </a:r>
          </a:p>
          <a:p>
            <a:pPr algn="l"/>
            <a:r>
              <a:rPr lang="uk-UA" sz="6000" b="1" dirty="0" smtClean="0">
                <a:solidFill>
                  <a:schemeClr val="tx1"/>
                </a:solidFill>
                <a:latin typeface="Monotype Corsiva" pitchFamily="66" charset="0"/>
              </a:rPr>
              <a:t>	Б  </a:t>
            </a:r>
            <a:r>
              <a:rPr lang="uk-UA" sz="60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рішення, веселка, сад;</a:t>
            </a:r>
          </a:p>
          <a:p>
            <a:pPr algn="l"/>
            <a:r>
              <a:rPr lang="uk-UA" sz="6000" b="1" dirty="0" smtClean="0">
                <a:solidFill>
                  <a:schemeClr val="tx1"/>
                </a:solidFill>
                <a:latin typeface="Monotype Corsiva" pitchFamily="66" charset="0"/>
              </a:rPr>
              <a:t>	В   </a:t>
            </a:r>
            <a:r>
              <a:rPr lang="uk-UA" sz="60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книга, музей, будинок.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Рисунок 3" descr="book20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15206" y="1285860"/>
            <a:ext cx="2124080" cy="1785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428604"/>
            <a:ext cx="8858280" cy="6215106"/>
          </a:xfrm>
        </p:spPr>
        <p:txBody>
          <a:bodyPr/>
          <a:lstStyle/>
          <a:p>
            <a:r>
              <a:rPr lang="uk-UA" sz="4400" dirty="0" smtClean="0">
                <a:solidFill>
                  <a:schemeClr val="tx1"/>
                </a:solidFill>
              </a:rPr>
              <a:t>3.Укажіть рядок, в якому всі іменники  середнього роду</a:t>
            </a:r>
          </a:p>
          <a:p>
            <a:pPr algn="l"/>
            <a:r>
              <a:rPr lang="uk-UA" sz="6000" b="1" dirty="0" smtClean="0">
                <a:solidFill>
                  <a:schemeClr val="tx1"/>
                </a:solidFill>
                <a:latin typeface="Monotype Corsiva" pitchFamily="66" charset="0"/>
              </a:rPr>
              <a:t>	А  </a:t>
            </a:r>
            <a:r>
              <a:rPr lang="uk-UA" sz="60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слово, село, син;</a:t>
            </a:r>
          </a:p>
          <a:p>
            <a:pPr algn="l"/>
            <a:r>
              <a:rPr lang="uk-UA" sz="6000" b="1" dirty="0" smtClean="0">
                <a:solidFill>
                  <a:schemeClr val="tx1"/>
                </a:solidFill>
                <a:latin typeface="Monotype Corsiva" pitchFamily="66" charset="0"/>
              </a:rPr>
              <a:t>	Б  </a:t>
            </a:r>
            <a:r>
              <a:rPr lang="uk-UA" sz="60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щастя, вулиця, волосся;</a:t>
            </a:r>
          </a:p>
          <a:p>
            <a:pPr algn="l"/>
            <a:r>
              <a:rPr lang="uk-UA" sz="6000" b="1" dirty="0" smtClean="0">
                <a:solidFill>
                  <a:schemeClr val="tx1"/>
                </a:solidFill>
                <a:latin typeface="Monotype Corsiva" pitchFamily="66" charset="0"/>
              </a:rPr>
              <a:t>	В  </a:t>
            </a:r>
            <a:r>
              <a:rPr lang="uk-UA" sz="60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дитинство, слово, око. </a:t>
            </a:r>
            <a:endParaRPr lang="ru-RU" sz="6000" dirty="0">
              <a:solidFill>
                <a:schemeClr val="tx2">
                  <a:lumMod val="75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5" name="Рисунок 4" descr="MOI19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29454" y="1785926"/>
            <a:ext cx="1928826" cy="15716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214290"/>
            <a:ext cx="8858280" cy="6143668"/>
          </a:xfrm>
        </p:spPr>
        <p:txBody>
          <a:bodyPr/>
          <a:lstStyle/>
          <a:p>
            <a:r>
              <a:rPr lang="uk-UA" sz="4400" dirty="0" smtClean="0">
                <a:solidFill>
                  <a:schemeClr val="tx1"/>
                </a:solidFill>
              </a:rPr>
              <a:t>4. Укажіть рядок, в якому всі іменники  спільного роду</a:t>
            </a:r>
          </a:p>
          <a:p>
            <a:pPr algn="l"/>
            <a:r>
              <a:rPr lang="uk-UA" sz="6000" b="1" dirty="0" smtClean="0">
                <a:solidFill>
                  <a:schemeClr val="tx1"/>
                </a:solidFill>
                <a:latin typeface="Monotype Corsiva" pitchFamily="66" charset="0"/>
              </a:rPr>
              <a:t>	А  </a:t>
            </a:r>
            <a:r>
              <a:rPr lang="uk-UA" sz="60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бабуся,сестра, нероба;</a:t>
            </a:r>
          </a:p>
          <a:p>
            <a:pPr algn="l"/>
            <a:r>
              <a:rPr lang="uk-UA" sz="6000" b="1" dirty="0" smtClean="0">
                <a:solidFill>
                  <a:schemeClr val="tx1"/>
                </a:solidFill>
                <a:latin typeface="Monotype Corsiva" pitchFamily="66" charset="0"/>
              </a:rPr>
              <a:t>	Б  </a:t>
            </a:r>
            <a:r>
              <a:rPr lang="uk-UA" sz="60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бідолаха, лівша, гуляка;</a:t>
            </a:r>
          </a:p>
          <a:p>
            <a:pPr algn="l"/>
            <a:r>
              <a:rPr lang="uk-UA" sz="6000" b="1" dirty="0" smtClean="0">
                <a:solidFill>
                  <a:schemeClr val="tx1"/>
                </a:solidFill>
                <a:latin typeface="Monotype Corsiva" pitchFamily="66" charset="0"/>
              </a:rPr>
              <a:t>	В  </a:t>
            </a:r>
            <a:r>
              <a:rPr lang="uk-UA" sz="60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роззява, посуд, казка.</a:t>
            </a:r>
            <a:endParaRPr lang="ru-RU" sz="6000" dirty="0">
              <a:solidFill>
                <a:schemeClr val="tx2">
                  <a:lumMod val="75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4" name="Рисунок 3" descr="MOI7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86710" y="357166"/>
            <a:ext cx="1357290" cy="18573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14290"/>
            <a:ext cx="9144000" cy="6429419"/>
          </a:xfrm>
        </p:spPr>
        <p:txBody>
          <a:bodyPr/>
          <a:lstStyle/>
          <a:p>
            <a:pPr algn="l"/>
            <a:r>
              <a:rPr lang="uk-UA" dirty="0" smtClean="0"/>
              <a:t>   </a:t>
            </a:r>
            <a:r>
              <a:rPr lang="uk-UA" dirty="0" smtClean="0">
                <a:latin typeface="+mn-lt"/>
              </a:rPr>
              <a:t>5. Укажіть рядок, в іменниках     якого не можна визначити рід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	</a:t>
            </a:r>
            <a:br>
              <a:rPr lang="uk-UA" dirty="0" smtClean="0"/>
            </a:br>
            <a:r>
              <a:rPr lang="uk-UA" dirty="0" smtClean="0"/>
              <a:t>	</a:t>
            </a:r>
            <a:r>
              <a:rPr lang="uk-UA" sz="6000" b="1" dirty="0" smtClean="0">
                <a:latin typeface="Monotype Corsiva" pitchFamily="66" charset="0"/>
              </a:rPr>
              <a:t>А  </a:t>
            </a:r>
            <a:r>
              <a:rPr lang="uk-UA" sz="60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сани, двері, Чернівці;</a:t>
            </a:r>
            <a:r>
              <a:rPr lang="uk-UA" sz="6000" b="1" dirty="0" smtClean="0">
                <a:latin typeface="Monotype Corsiva" pitchFamily="66" charset="0"/>
              </a:rPr>
              <a:t/>
            </a:r>
            <a:br>
              <a:rPr lang="uk-UA" sz="6000" b="1" dirty="0" smtClean="0">
                <a:latin typeface="Monotype Corsiva" pitchFamily="66" charset="0"/>
              </a:rPr>
            </a:br>
            <a:r>
              <a:rPr lang="uk-UA" sz="6000" b="1" dirty="0" smtClean="0">
                <a:latin typeface="Monotype Corsiva" pitchFamily="66" charset="0"/>
              </a:rPr>
              <a:t>	Б  </a:t>
            </a:r>
            <a:r>
              <a:rPr lang="uk-UA" sz="60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столи, окуляри, дні;</a:t>
            </a:r>
            <a:r>
              <a:rPr lang="uk-UA" sz="6000" b="1" dirty="0" smtClean="0">
                <a:latin typeface="Monotype Corsiva" pitchFamily="66" charset="0"/>
              </a:rPr>
              <a:t/>
            </a:r>
            <a:br>
              <a:rPr lang="uk-UA" sz="6000" b="1" dirty="0" smtClean="0">
                <a:latin typeface="Monotype Corsiva" pitchFamily="66" charset="0"/>
              </a:rPr>
            </a:br>
            <a:r>
              <a:rPr lang="uk-UA" sz="6000" b="1" dirty="0" smtClean="0">
                <a:latin typeface="Monotype Corsiva" pitchFamily="66" charset="0"/>
              </a:rPr>
              <a:t>	В  </a:t>
            </a:r>
            <a:r>
              <a:rPr lang="uk-UA" sz="60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штани, берези, буряки.</a:t>
            </a:r>
            <a:endParaRPr lang="ru-RU" sz="6000" dirty="0">
              <a:solidFill>
                <a:schemeClr val="tx2">
                  <a:lumMod val="75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5" name="Рисунок 4" descr="d0b0d0bdd0b8d0bc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86644" y="1857364"/>
            <a:ext cx="1857356" cy="15001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214290"/>
            <a:ext cx="8929718" cy="6429420"/>
          </a:xfrm>
        </p:spPr>
        <p:txBody>
          <a:bodyPr/>
          <a:lstStyle/>
          <a:p>
            <a:pPr algn="l"/>
            <a:r>
              <a:rPr lang="uk-UA" sz="4400" dirty="0" smtClean="0">
                <a:solidFill>
                  <a:schemeClr val="tx1"/>
                </a:solidFill>
              </a:rPr>
              <a:t>6. Укажіть рядок, в іменниках  якого  можна визначити рід</a:t>
            </a:r>
            <a:r>
              <a:rPr lang="uk-UA" dirty="0" smtClean="0">
                <a:solidFill>
                  <a:schemeClr val="tx1"/>
                </a:solidFill>
              </a:rPr>
              <a:t/>
            </a:r>
            <a:br>
              <a:rPr lang="uk-UA" dirty="0" smtClean="0">
                <a:solidFill>
                  <a:schemeClr val="tx1"/>
                </a:solidFill>
              </a:rPr>
            </a:br>
            <a:r>
              <a:rPr lang="uk-UA" dirty="0" smtClean="0">
                <a:solidFill>
                  <a:schemeClr val="tx1"/>
                </a:solidFill>
              </a:rPr>
              <a:t>	</a:t>
            </a:r>
            <a:r>
              <a:rPr lang="uk-UA" sz="6000" b="1" dirty="0" smtClean="0">
                <a:solidFill>
                  <a:schemeClr val="tx1"/>
                </a:solidFill>
                <a:latin typeface="Monotype Corsiva" pitchFamily="66" charset="0"/>
              </a:rPr>
              <a:t>А  </a:t>
            </a:r>
            <a:r>
              <a:rPr lang="uk-UA" sz="60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пахощі, Карпати, ноги;</a:t>
            </a:r>
          </a:p>
          <a:p>
            <a:pPr algn="l"/>
            <a:r>
              <a:rPr lang="uk-UA" sz="6000" b="1" dirty="0" smtClean="0">
                <a:solidFill>
                  <a:schemeClr val="tx1"/>
                </a:solidFill>
                <a:latin typeface="Monotype Corsiva" pitchFamily="66" charset="0"/>
              </a:rPr>
              <a:t>	Б  </a:t>
            </a:r>
            <a:r>
              <a:rPr lang="uk-UA" sz="60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ліси, вітри, гори;</a:t>
            </a:r>
            <a:r>
              <a:rPr lang="uk-UA" sz="6000" b="1" dirty="0" smtClean="0">
                <a:solidFill>
                  <a:schemeClr val="tx1"/>
                </a:solidFill>
                <a:latin typeface="Monotype Corsiva" pitchFamily="66" charset="0"/>
              </a:rPr>
              <a:t/>
            </a:r>
            <a:br>
              <a:rPr lang="uk-UA" sz="6000" b="1" dirty="0" smtClean="0">
                <a:solidFill>
                  <a:schemeClr val="tx1"/>
                </a:solidFill>
                <a:latin typeface="Monotype Corsiva" pitchFamily="66" charset="0"/>
              </a:rPr>
            </a:br>
            <a:r>
              <a:rPr lang="uk-UA" sz="6000" b="1" dirty="0" smtClean="0">
                <a:solidFill>
                  <a:schemeClr val="tx1"/>
                </a:solidFill>
                <a:latin typeface="Monotype Corsiva" pitchFamily="66" charset="0"/>
              </a:rPr>
              <a:t>	В  </a:t>
            </a:r>
            <a:r>
              <a:rPr lang="uk-UA" sz="60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ворота, солодощі, Альпи.</a:t>
            </a:r>
          </a:p>
          <a:p>
            <a:pPr algn="l"/>
            <a:r>
              <a:rPr lang="uk-UA" sz="4800" dirty="0" smtClean="0">
                <a:solidFill>
                  <a:schemeClr val="accent4">
                    <a:lumMod val="75000"/>
                  </a:schemeClr>
                </a:solidFill>
                <a:latin typeface="Monotype Corsiva" pitchFamily="66" charset="0"/>
              </a:rPr>
              <a:t>Відповіді: 1-В; 2-А; 3-В; 4-Б; 5-А; 6-Б.</a:t>
            </a:r>
            <a:endParaRPr lang="ru-RU" sz="4800" dirty="0">
              <a:solidFill>
                <a:schemeClr val="accent4">
                  <a:lumMod val="75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4" name="Рисунок 3" descr="MOI20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72298" y="3714752"/>
            <a:ext cx="2071702" cy="1785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214291"/>
            <a:ext cx="7772400" cy="1071570"/>
          </a:xfrm>
        </p:spPr>
        <p:txBody>
          <a:bodyPr/>
          <a:lstStyle/>
          <a:p>
            <a:r>
              <a:rPr lang="uk-UA" dirty="0" smtClean="0"/>
              <a:t>Використана література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472" y="1285860"/>
            <a:ext cx="8286808" cy="5214974"/>
          </a:xfrm>
        </p:spPr>
        <p:txBody>
          <a:bodyPr/>
          <a:lstStyle/>
          <a:p>
            <a:r>
              <a:rPr lang="uk-UA" dirty="0" smtClean="0">
                <a:solidFill>
                  <a:schemeClr val="tx1">
                    <a:lumMod val="95000"/>
                    <a:lumOff val="5000"/>
                  </a:schemeClr>
                </a:solidFill>
                <a:hlinkClick r:id="rId2"/>
              </a:rPr>
              <a:t>Інтернет ресурси </a:t>
            </a:r>
          </a:p>
          <a:p>
            <a:r>
              <a:rPr lang="en-US" dirty="0" smtClean="0">
                <a:solidFill>
                  <a:schemeClr val="tx1"/>
                </a:solidFill>
                <a:hlinkClick r:id="rId2"/>
              </a:rPr>
              <a:t>https://www.google.com.ua/search?q=</a:t>
            </a:r>
            <a:r>
              <a:rPr lang="ru-RU" dirty="0" err="1" smtClean="0">
                <a:solidFill>
                  <a:schemeClr val="tx1"/>
                </a:solidFill>
                <a:hlinkClick r:id="rId2"/>
              </a:rPr>
              <a:t>ілюстрації+до+творів+шевченка&amp;</a:t>
            </a:r>
            <a:r>
              <a:rPr lang="en-US" dirty="0" err="1" smtClean="0">
                <a:solidFill>
                  <a:schemeClr val="tx1"/>
                </a:solidFill>
                <a:hlinkClick r:id="rId2"/>
              </a:rPr>
              <a:t>newwindow</a:t>
            </a:r>
            <a:r>
              <a:rPr lang="uk-UA" dirty="0" smtClean="0">
                <a:solidFill>
                  <a:schemeClr val="tx1"/>
                </a:solidFill>
              </a:rPr>
              <a:t> </a:t>
            </a:r>
          </a:p>
          <a:p>
            <a:endParaRPr lang="uk-UA" dirty="0" smtClean="0">
              <a:solidFill>
                <a:schemeClr val="tx1"/>
              </a:solidFill>
              <a:hlinkClick r:id="rId3"/>
            </a:endParaRPr>
          </a:p>
          <a:p>
            <a:r>
              <a:rPr lang="ru-RU" u="sng" dirty="0" smtClean="0">
                <a:hlinkClick r:id="rId3"/>
              </a:rPr>
              <a:t>http://matematikamoysu.wordpress.com</a:t>
            </a:r>
            <a:endParaRPr lang="ru-RU" dirty="0" smtClean="0"/>
          </a:p>
          <a:p>
            <a:r>
              <a:rPr lang="uk-UA" dirty="0" smtClean="0"/>
              <a:t> </a:t>
            </a:r>
            <a:endParaRPr lang="ru-RU" dirty="0" smtClean="0"/>
          </a:p>
          <a:p>
            <a:r>
              <a:rPr lang="uk-UA" u="sng" dirty="0" smtClean="0">
                <a:hlinkClick r:id="rId4"/>
              </a:rPr>
              <a:t>http://prezentacii.com/animacii-dlya-prezentaciy.html</a:t>
            </a:r>
            <a:r>
              <a:rPr lang="uk-UA" dirty="0" smtClean="0"/>
              <a:t>   </a:t>
            </a:r>
            <a:endParaRPr lang="ru-RU" dirty="0" smtClean="0"/>
          </a:p>
          <a:p>
            <a:r>
              <a:rPr lang="uk-UA" dirty="0" smtClean="0"/>
              <a:t> 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вынок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92080" y="1772816"/>
            <a:ext cx="2880320" cy="2267486"/>
          </a:xfrm>
          <a:prstGeom prst="ellipse">
            <a:avLst/>
          </a:prstGeom>
        </p:spPr>
      </p:pic>
      <p:pic>
        <p:nvPicPr>
          <p:cNvPr id="7" name="Рисунок 6" descr="fazy_luny_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7584" y="1628800"/>
            <a:ext cx="2880320" cy="2316779"/>
          </a:xfrm>
          <a:prstGeom prst="ellipse">
            <a:avLst/>
          </a:prstGeom>
        </p:spPr>
      </p:pic>
      <p:pic>
        <p:nvPicPr>
          <p:cNvPr id="9" name="Рисунок 8" descr="гргор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20072" y="4077072"/>
            <a:ext cx="2880320" cy="2232248"/>
          </a:xfrm>
          <a:prstGeom prst="ellipse">
            <a:avLst/>
          </a:prstGeom>
        </p:spPr>
      </p:pic>
      <p:sp>
        <p:nvSpPr>
          <p:cNvPr id="13" name="Волна 12"/>
          <p:cNvSpPr/>
          <p:nvPr/>
        </p:nvSpPr>
        <p:spPr>
          <a:xfrm>
            <a:off x="323850" y="0"/>
            <a:ext cx="8424863" cy="1728788"/>
          </a:xfrm>
          <a:prstGeom prst="wave">
            <a:avLst>
              <a:gd name="adj1" fmla="val 12500"/>
              <a:gd name="adj2" fmla="val -18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3200" b="1" dirty="0">
                <a:latin typeface="+mj-lt"/>
              </a:rPr>
              <a:t>Визначити рід </a:t>
            </a:r>
            <a:endParaRPr lang="en-US" sz="3200" b="1" dirty="0">
              <a:latin typeface="+mj-lt"/>
            </a:endParaRPr>
          </a:p>
          <a:p>
            <a:pPr algn="ctr">
              <a:defRPr/>
            </a:pPr>
            <a:r>
              <a:rPr lang="uk-UA" sz="3200" b="1" dirty="0">
                <a:latin typeface="+mj-lt"/>
              </a:rPr>
              <a:t>запропонованих іменників </a:t>
            </a:r>
            <a:endParaRPr lang="ru-RU" sz="3200" b="1" dirty="0">
              <a:latin typeface="+mj-lt"/>
            </a:endParaRPr>
          </a:p>
        </p:txBody>
      </p:sp>
      <p:pic>
        <p:nvPicPr>
          <p:cNvPr id="14" name="Рисунок 13" descr="867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27584" y="4005064"/>
            <a:ext cx="2736304" cy="2326838"/>
          </a:xfrm>
          <a:prstGeom prst="ellipse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Содержимое 3" descr="bolee-bezopasnoe-more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0" y="785813"/>
            <a:ext cx="9144000" cy="57007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uk-UA" sz="4400" i="1" dirty="0"/>
          </a:p>
          <a:p>
            <a:pPr algn="ctr"/>
            <a:endParaRPr lang="uk-UA" sz="4200" b="1" i="1" dirty="0">
              <a:solidFill>
                <a:srgbClr val="953735"/>
              </a:solidFill>
            </a:endParaRPr>
          </a:p>
          <a:p>
            <a:pPr algn="ctr"/>
            <a:endParaRPr lang="uk-UA" sz="4200" b="1" i="1" dirty="0">
              <a:solidFill>
                <a:srgbClr val="953735"/>
              </a:solidFill>
            </a:endParaRPr>
          </a:p>
          <a:p>
            <a:pPr algn="ctr"/>
            <a:r>
              <a:rPr lang="uk-UA" sz="4800" b="1" i="1" dirty="0">
                <a:solidFill>
                  <a:srgbClr val="95373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Реве та стогне Дніпр широкий, </a:t>
            </a:r>
            <a:br>
              <a:rPr lang="uk-UA" sz="4800" b="1" i="1" dirty="0">
                <a:solidFill>
                  <a:srgbClr val="95373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</a:br>
            <a:r>
              <a:rPr lang="uk-UA" sz="4800" b="1" i="1" dirty="0">
                <a:solidFill>
                  <a:srgbClr val="95373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Сердитий вітер </a:t>
            </a:r>
            <a:r>
              <a:rPr lang="uk-UA" sz="4800" b="1" i="1" dirty="0" err="1">
                <a:solidFill>
                  <a:srgbClr val="95373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завива</a:t>
            </a:r>
            <a:r>
              <a:rPr lang="uk-UA" sz="4800" b="1" i="1" dirty="0">
                <a:solidFill>
                  <a:srgbClr val="95373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,</a:t>
            </a:r>
            <a:br>
              <a:rPr lang="uk-UA" sz="4800" b="1" i="1" dirty="0">
                <a:solidFill>
                  <a:srgbClr val="95373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</a:br>
            <a:r>
              <a:rPr lang="uk-UA" sz="4800" b="1" i="1" dirty="0">
                <a:solidFill>
                  <a:srgbClr val="95373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Додолу верби гне високі, </a:t>
            </a:r>
            <a:br>
              <a:rPr lang="uk-UA" sz="4800" b="1" i="1" dirty="0">
                <a:solidFill>
                  <a:srgbClr val="95373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</a:br>
            <a:r>
              <a:rPr lang="uk-UA" sz="4800" b="1" i="1" dirty="0">
                <a:solidFill>
                  <a:srgbClr val="95373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Горами хвилю </a:t>
            </a:r>
            <a:r>
              <a:rPr lang="uk-UA" sz="4800" b="1" i="1" dirty="0" err="1">
                <a:solidFill>
                  <a:srgbClr val="95373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підійма</a:t>
            </a:r>
            <a:r>
              <a:rPr lang="uk-UA" sz="4800" b="1" i="1" dirty="0">
                <a:solidFill>
                  <a:srgbClr val="953735"/>
                </a:solidFill>
                <a:latin typeface="Monotype Corsiva" pitchFamily="66" charset="0"/>
              </a:rPr>
              <a:t>. </a:t>
            </a:r>
            <a:endParaRPr lang="ru-RU" sz="4800" b="1" dirty="0">
              <a:solidFill>
                <a:srgbClr val="953735"/>
              </a:solidFill>
              <a:latin typeface="Monotype Corsiva" pitchFamily="66" charset="0"/>
            </a:endParaRPr>
          </a:p>
        </p:txBody>
      </p:sp>
      <p:sp>
        <p:nvSpPr>
          <p:cNvPr id="6" name="Волна 5"/>
          <p:cNvSpPr/>
          <p:nvPr/>
        </p:nvSpPr>
        <p:spPr>
          <a:xfrm>
            <a:off x="179388" y="0"/>
            <a:ext cx="8785225" cy="2500313"/>
          </a:xfrm>
          <a:prstGeom prst="wave">
            <a:avLst>
              <a:gd name="adj1" fmla="val 12500"/>
              <a:gd name="adj2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3200" i="1" dirty="0">
                <a:latin typeface="+mj-lt"/>
              </a:rPr>
              <a:t>Із поданого уривка поезії </a:t>
            </a:r>
            <a:r>
              <a:rPr lang="uk-UA" sz="3200" i="1" dirty="0" err="1">
                <a:latin typeface="+mj-lt"/>
              </a:rPr>
              <a:t>“Причинна”</a:t>
            </a:r>
            <a:r>
              <a:rPr lang="uk-UA" sz="3200" i="1" dirty="0">
                <a:latin typeface="+mj-lt"/>
              </a:rPr>
              <a:t> Т.Г.Шевченка виписати іменники чоловічого роду </a:t>
            </a:r>
            <a:endParaRPr lang="ru-RU" sz="3200" dirty="0">
              <a:latin typeface="+mj-lt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4429124" y="3357562"/>
            <a:ext cx="1571636" cy="0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4286248" y="4143380"/>
            <a:ext cx="1285884" cy="0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дівчинка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899592" y="4149080"/>
            <a:ext cx="3214710" cy="2286016"/>
          </a:xfrm>
          <a:prstGeom prst="ellipse">
            <a:avLst/>
          </a:prstGeom>
        </p:spPr>
      </p:pic>
      <p:pic>
        <p:nvPicPr>
          <p:cNvPr id="5" name="Рисунок 4" descr="хмара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48064" y="1772816"/>
            <a:ext cx="3240360" cy="2304256"/>
          </a:xfrm>
          <a:prstGeom prst="ellipse">
            <a:avLst/>
          </a:prstGeom>
        </p:spPr>
      </p:pic>
      <p:pic>
        <p:nvPicPr>
          <p:cNvPr id="6" name="Рисунок 5" descr="[fnf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20072" y="4149080"/>
            <a:ext cx="3168352" cy="2304256"/>
          </a:xfrm>
          <a:prstGeom prst="ellipse">
            <a:avLst/>
          </a:prstGeom>
        </p:spPr>
      </p:pic>
      <p:pic>
        <p:nvPicPr>
          <p:cNvPr id="7" name="Рисунок 6" descr="веселка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27584" y="1700808"/>
            <a:ext cx="3240360" cy="2286016"/>
          </a:xfrm>
          <a:prstGeom prst="ellipse">
            <a:avLst/>
          </a:prstGeom>
        </p:spPr>
      </p:pic>
      <p:sp>
        <p:nvSpPr>
          <p:cNvPr id="8" name="Волна 7"/>
          <p:cNvSpPr/>
          <p:nvPr/>
        </p:nvSpPr>
        <p:spPr>
          <a:xfrm>
            <a:off x="323850" y="0"/>
            <a:ext cx="8280400" cy="1597025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i="1" dirty="0">
                <a:latin typeface="Cambria" pitchFamily="18" charset="0"/>
              </a:rPr>
              <a:t> </a:t>
            </a:r>
            <a:r>
              <a:rPr lang="uk-UA" sz="3200" b="1" i="1" dirty="0">
                <a:latin typeface="+mj-lt"/>
              </a:rPr>
              <a:t>Визначити рід запропонованих іменників </a:t>
            </a:r>
            <a:endParaRPr lang="ru-RU" sz="3200" b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10779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3200" b="1" dirty="0">
                <a:solidFill>
                  <a:schemeClr val="bg1">
                    <a:lumMod val="95000"/>
                  </a:schemeClr>
                </a:solidFill>
              </a:rPr>
              <a:t/>
            </a:r>
            <a:br>
              <a:rPr lang="uk-UA" sz="3200" b="1" dirty="0">
                <a:solidFill>
                  <a:schemeClr val="bg1">
                    <a:lumMod val="95000"/>
                  </a:schemeClr>
                </a:solidFill>
              </a:rPr>
            </a:br>
            <a:endParaRPr lang="ru-RU" sz="3200" b="1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24578" name="Содержимое 8" descr="8106074000_8ac0ce77d2_b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0" name="Волна 9"/>
          <p:cNvSpPr/>
          <p:nvPr/>
        </p:nvSpPr>
        <p:spPr>
          <a:xfrm>
            <a:off x="250825" y="0"/>
            <a:ext cx="8713788" cy="2012950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3200" i="1" dirty="0">
                <a:latin typeface="+mj-lt"/>
              </a:rPr>
              <a:t>Із поданого уривка поезії </a:t>
            </a:r>
            <a:r>
              <a:rPr lang="uk-UA" sz="3200" i="1" dirty="0" err="1">
                <a:latin typeface="+mj-lt"/>
              </a:rPr>
              <a:t>“Причинна”</a:t>
            </a:r>
            <a:r>
              <a:rPr lang="uk-UA" sz="3200" i="1" dirty="0">
                <a:latin typeface="+mj-lt"/>
              </a:rPr>
              <a:t> Т.Г.Шевченка виписати іменники жіночого роду </a:t>
            </a:r>
            <a:endParaRPr lang="ru-RU" sz="3200" dirty="0">
              <a:latin typeface="+mj-lt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2643188"/>
            <a:ext cx="8858250" cy="28003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uk-UA" sz="4400" i="1" dirty="0">
                <a:solidFill>
                  <a:schemeClr val="bg1">
                    <a:lumMod val="95000"/>
                  </a:schemeClr>
                </a:solidFill>
                <a:latin typeface="Monotype Corsiva" pitchFamily="66" charset="0"/>
              </a:rPr>
              <a:t>В таку добу під горою, </a:t>
            </a:r>
            <a:br>
              <a:rPr lang="uk-UA" sz="4400" i="1" dirty="0">
                <a:solidFill>
                  <a:schemeClr val="bg1">
                    <a:lumMod val="95000"/>
                  </a:schemeClr>
                </a:solidFill>
                <a:latin typeface="Monotype Corsiva" pitchFamily="66" charset="0"/>
              </a:rPr>
            </a:br>
            <a:r>
              <a:rPr lang="uk-UA" sz="4400" i="1" dirty="0">
                <a:solidFill>
                  <a:schemeClr val="bg1">
                    <a:lumMod val="95000"/>
                  </a:schemeClr>
                </a:solidFill>
                <a:latin typeface="Monotype Corsiva" pitchFamily="66" charset="0"/>
              </a:rPr>
              <a:t>Біля того гаю,</a:t>
            </a:r>
            <a:br>
              <a:rPr lang="uk-UA" sz="4400" i="1" dirty="0">
                <a:solidFill>
                  <a:schemeClr val="bg1">
                    <a:lumMod val="95000"/>
                  </a:schemeClr>
                </a:solidFill>
                <a:latin typeface="Monotype Corsiva" pitchFamily="66" charset="0"/>
              </a:rPr>
            </a:br>
            <a:r>
              <a:rPr lang="uk-UA" sz="4400" i="1" dirty="0">
                <a:solidFill>
                  <a:schemeClr val="bg1">
                    <a:lumMod val="95000"/>
                  </a:schemeClr>
                </a:solidFill>
                <a:latin typeface="Monotype Corsiva" pitchFamily="66" charset="0"/>
              </a:rPr>
              <a:t>Що чорніє над водою, </a:t>
            </a:r>
            <a:br>
              <a:rPr lang="uk-UA" sz="4400" i="1" dirty="0">
                <a:solidFill>
                  <a:schemeClr val="bg1">
                    <a:lumMod val="95000"/>
                  </a:schemeClr>
                </a:solidFill>
                <a:latin typeface="Monotype Corsiva" pitchFamily="66" charset="0"/>
              </a:rPr>
            </a:br>
            <a:r>
              <a:rPr lang="uk-UA" sz="4400" i="1" dirty="0">
                <a:solidFill>
                  <a:schemeClr val="bg1">
                    <a:lumMod val="95000"/>
                  </a:schemeClr>
                </a:solidFill>
                <a:latin typeface="Monotype Corsiva" pitchFamily="66" charset="0"/>
              </a:rPr>
              <a:t>Щось біле блукає. </a:t>
            </a:r>
            <a:endParaRPr lang="ru-RU" sz="4400" dirty="0">
              <a:solidFill>
                <a:schemeClr val="bg1">
                  <a:lumMod val="95000"/>
                </a:schemeClr>
              </a:solidFill>
              <a:latin typeface="Monotype Corsiva" pitchFamily="66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1714480" y="3214686"/>
            <a:ext cx="92869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3143240" y="4572008"/>
            <a:ext cx="135732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3428992" y="3286124"/>
            <a:ext cx="128588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473842085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691680" y="1844824"/>
            <a:ext cx="2173649" cy="2160240"/>
          </a:xfrm>
          <a:prstGeom prst="flowChartSummingJunction">
            <a:avLst/>
          </a:prstGeom>
        </p:spPr>
      </p:pic>
      <p:pic>
        <p:nvPicPr>
          <p:cNvPr id="5" name="Рисунок 4" descr="курча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08104" y="4293096"/>
            <a:ext cx="2160240" cy="2104557"/>
          </a:xfrm>
          <a:prstGeom prst="flowChartConnector">
            <a:avLst/>
          </a:prstGeom>
        </p:spPr>
      </p:pic>
      <p:pic>
        <p:nvPicPr>
          <p:cNvPr id="6" name="Рисунок 5" descr="яблуко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64088" y="1988840"/>
            <a:ext cx="2192146" cy="2161255"/>
          </a:xfrm>
          <a:prstGeom prst="flowChartConnector">
            <a:avLst/>
          </a:prstGeom>
        </p:spPr>
      </p:pic>
      <p:sp>
        <p:nvSpPr>
          <p:cNvPr id="8" name="Волна 7"/>
          <p:cNvSpPr/>
          <p:nvPr/>
        </p:nvSpPr>
        <p:spPr>
          <a:xfrm>
            <a:off x="0" y="0"/>
            <a:ext cx="9144000" cy="1928813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i="1" dirty="0">
                <a:latin typeface="Cambria" pitchFamily="18" charset="0"/>
              </a:rPr>
              <a:t> </a:t>
            </a:r>
            <a:r>
              <a:rPr lang="uk-UA" sz="3200" i="1" dirty="0">
                <a:latin typeface="+mj-lt"/>
              </a:rPr>
              <a:t>Визначити рід запропонованих іменників </a:t>
            </a:r>
            <a:endParaRPr lang="ru-RU" sz="3200" dirty="0">
              <a:latin typeface="+mj-lt"/>
            </a:endParaRPr>
          </a:p>
        </p:txBody>
      </p:sp>
      <p:pic>
        <p:nvPicPr>
          <p:cNvPr id="10" name="Рисунок 9" descr="801window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63688" y="4221088"/>
            <a:ext cx="2160240" cy="2163655"/>
          </a:xfrm>
          <a:prstGeom prst="flowChartConnector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2" descr="http://foto.te.ua/photos/128/1/f/233d234d41f59b98051219570540.63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3651250" y="1916113"/>
            <a:ext cx="5492750" cy="458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3600" i="1" dirty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Сонце гріє, вітер віє</a:t>
            </a:r>
            <a:br>
              <a:rPr lang="uk-UA" sz="3600" i="1" dirty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</a:br>
            <a:r>
              <a:rPr lang="uk-UA" sz="3600" i="1" dirty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З поля на долину,</a:t>
            </a:r>
            <a:br>
              <a:rPr lang="uk-UA" sz="3600" i="1" dirty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</a:br>
            <a:r>
              <a:rPr lang="uk-UA" sz="3600" i="1" dirty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Над водою гне з вербою </a:t>
            </a:r>
            <a:br>
              <a:rPr lang="uk-UA" sz="3600" i="1" dirty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</a:br>
            <a:r>
              <a:rPr lang="uk-UA" sz="3600" i="1" dirty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Червону калину. </a:t>
            </a:r>
            <a:br>
              <a:rPr lang="uk-UA" sz="3600" i="1" dirty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</a:br>
            <a:r>
              <a:rPr lang="uk-UA" sz="3600" i="1" dirty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На калині одиноке </a:t>
            </a:r>
            <a:br>
              <a:rPr lang="uk-UA" sz="3600" i="1" dirty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</a:br>
            <a:r>
              <a:rPr lang="uk-UA" sz="3600" i="1" dirty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Гніздечко гойдає, - </a:t>
            </a:r>
            <a:br>
              <a:rPr lang="uk-UA" sz="3600" i="1" dirty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</a:br>
            <a:r>
              <a:rPr lang="uk-UA" sz="3600" i="1" dirty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А де ж дівся соловейко? </a:t>
            </a:r>
            <a:br>
              <a:rPr lang="uk-UA" sz="3600" i="1" dirty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</a:br>
            <a:r>
              <a:rPr lang="uk-UA" sz="3600" i="1" dirty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Не питай, не знає</a:t>
            </a:r>
            <a:r>
              <a:rPr lang="uk-UA" sz="4000" dirty="0">
                <a:solidFill>
                  <a:schemeClr val="accent6">
                    <a:lumMod val="75000"/>
                  </a:schemeClr>
                </a:solidFill>
              </a:rPr>
              <a:t>. </a:t>
            </a:r>
            <a:endParaRPr lang="ru-RU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Волна 6"/>
          <p:cNvSpPr/>
          <p:nvPr/>
        </p:nvSpPr>
        <p:spPr>
          <a:xfrm>
            <a:off x="179388" y="0"/>
            <a:ext cx="8713787" cy="1916113"/>
          </a:xfrm>
          <a:prstGeom prst="wave">
            <a:avLst>
              <a:gd name="adj1" fmla="val 6143"/>
              <a:gd name="adj2" fmla="val -35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2800" i="1" dirty="0">
                <a:latin typeface="+mj-lt"/>
              </a:rPr>
              <a:t>Із поданого уривка поезії “ На вічну </a:t>
            </a:r>
            <a:r>
              <a:rPr lang="uk-UA" sz="2800" i="1" dirty="0" err="1">
                <a:latin typeface="+mj-lt"/>
              </a:rPr>
              <a:t>пам</a:t>
            </a:r>
            <a:r>
              <a:rPr lang="en-US" sz="2800" i="1" dirty="0">
                <a:latin typeface="+mj-lt"/>
              </a:rPr>
              <a:t>’</a:t>
            </a:r>
            <a:r>
              <a:rPr lang="uk-UA" sz="2800" i="1" dirty="0">
                <a:latin typeface="+mj-lt"/>
              </a:rPr>
              <a:t>ять Котляревському ” Т.Г.Шевченка виписати іменники середнього роду </a:t>
            </a:r>
            <a:r>
              <a:rPr lang="uk-UA" sz="2800" dirty="0">
                <a:latin typeface="+mj-lt"/>
              </a:rPr>
              <a:t/>
            </a:r>
            <a:br>
              <a:rPr lang="uk-UA" sz="2800" dirty="0">
                <a:latin typeface="+mj-lt"/>
              </a:rPr>
            </a:br>
            <a:endParaRPr lang="ru-RU" sz="2800" dirty="0">
              <a:latin typeface="+mj-lt"/>
            </a:endParaRPr>
          </a:p>
        </p:txBody>
      </p:sp>
      <p:pic>
        <p:nvPicPr>
          <p:cNvPr id="28676" name="Picture 4" descr="http://img-fotki.yandex.ru/get/9318/66124276.1da/0_a3f1d_453451b1_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3860800"/>
            <a:ext cx="69056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4" descr="http://img-fotki.yandex.ru/get/9318/66124276.1da/0_a3f1d_453451b1_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068638"/>
            <a:ext cx="68897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4" descr="http://img-fotki.yandex.ru/get/9318/66124276.1da/0_a3f1d_453451b1_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437063"/>
            <a:ext cx="68897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Прямая соединительная линия 11"/>
          <p:cNvCxnSpPr/>
          <p:nvPr/>
        </p:nvCxnSpPr>
        <p:spPr>
          <a:xfrm>
            <a:off x="4786314" y="2428868"/>
            <a:ext cx="92869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5214942" y="3000372"/>
            <a:ext cx="79374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4857752" y="5143512"/>
            <a:ext cx="1657349" cy="1427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4213" y="1628775"/>
            <a:ext cx="7772400" cy="2155825"/>
          </a:xfrm>
        </p:spPr>
        <p:txBody>
          <a:bodyPr/>
          <a:lstStyle/>
          <a:p>
            <a:pPr eaLnBrk="1" hangingPunct="1">
              <a:defRPr/>
            </a:pPr>
            <a:r>
              <a:rPr lang="uk-UA" sz="3600" i="1" dirty="0" smtClean="0"/>
              <a:t>       </a:t>
            </a:r>
            <a:r>
              <a:rPr lang="uk-UA" sz="3200" i="1" dirty="0" smtClean="0">
                <a:solidFill>
                  <a:schemeClr val="accent1">
                    <a:lumMod val="50000"/>
                  </a:schemeClr>
                </a:solidFill>
              </a:rPr>
              <a:t>Рід іменників розрізняють тільки в однині. Якщо іменник вживається тільки у множині, то він роду не має</a:t>
            </a:r>
            <a:r>
              <a:rPr lang="en-US" sz="3600" i="1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ru-RU" sz="3600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Волна 3"/>
          <p:cNvSpPr/>
          <p:nvPr/>
        </p:nvSpPr>
        <p:spPr>
          <a:xfrm>
            <a:off x="0" y="0"/>
            <a:ext cx="9144000" cy="1714500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4400" i="1" dirty="0" err="1">
                <a:solidFill>
                  <a:srgbClr val="C00000"/>
                </a:solidFill>
                <a:latin typeface="+mj-lt"/>
              </a:rPr>
              <a:t>Запам</a:t>
            </a:r>
            <a:r>
              <a:rPr lang="en-US" sz="4400" i="1" dirty="0">
                <a:solidFill>
                  <a:srgbClr val="C00000"/>
                </a:solidFill>
                <a:latin typeface="+mj-lt"/>
              </a:rPr>
              <a:t>’</a:t>
            </a:r>
            <a:r>
              <a:rPr lang="uk-UA" sz="4400" i="1" dirty="0" err="1">
                <a:solidFill>
                  <a:srgbClr val="C00000"/>
                </a:solidFill>
                <a:latin typeface="+mj-lt"/>
              </a:rPr>
              <a:t>ятаймо</a:t>
            </a:r>
            <a:r>
              <a:rPr lang="uk-UA" sz="4400" i="1" dirty="0">
                <a:solidFill>
                  <a:srgbClr val="C00000"/>
                </a:solidFill>
                <a:latin typeface="+mj-lt"/>
              </a:rPr>
              <a:t>! </a:t>
            </a:r>
            <a:endParaRPr lang="ru-RU" sz="4400" i="1" dirty="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5" name="Рисунок 4" descr="од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714500" cy="20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6756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288" y="4365625"/>
            <a:ext cx="2357437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i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15063" y="4429125"/>
            <a:ext cx="25527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789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43250" y="3857625"/>
            <a:ext cx="2786063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900113" y="5949950"/>
            <a:ext cx="1370012" cy="5222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uk-UA" sz="2800" i="1" dirty="0">
                <a:solidFill>
                  <a:schemeClr val="accent1">
                    <a:lumMod val="50000"/>
                  </a:schemeClr>
                </a:solidFill>
              </a:rPr>
              <a:t>ножиці</a:t>
            </a:r>
            <a:r>
              <a:rPr lang="uk-UA" i="1" dirty="0"/>
              <a:t> 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786188" y="5643563"/>
            <a:ext cx="1577975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uk-UA" sz="2800" i="1" dirty="0">
                <a:solidFill>
                  <a:schemeClr val="accent1">
                    <a:lumMod val="50000"/>
                  </a:schemeClr>
                </a:solidFill>
              </a:rPr>
              <a:t>Черкаси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732588" y="5876925"/>
            <a:ext cx="1589087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uk-UA" sz="2800" i="1" dirty="0">
                <a:solidFill>
                  <a:schemeClr val="accent1">
                    <a:lumMod val="50000"/>
                  </a:schemeClr>
                </a:solidFill>
              </a:rPr>
              <a:t>окуляри</a:t>
            </a:r>
            <a:r>
              <a:rPr lang="uk-UA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9" grpId="0"/>
      <p:bldP spid="10" grpId="0"/>
      <p:bldP spid="11" grpId="0"/>
    </p:bldLst>
  </p:timing>
</p:sld>
</file>

<file path=ppt/theme/theme1.xml><?xml version="1.0" encoding="utf-8"?>
<a:theme xmlns:a="http://schemas.openxmlformats.org/drawingml/2006/main" name="Тема Office">
  <a:themeElements>
    <a:clrScheme name="Другая 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00000"/>
      </a:hlink>
      <a:folHlink>
        <a:srgbClr val="FAC08F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pedsovet</Template>
  <TotalTime>1546</TotalTime>
  <Words>604</Words>
  <Application>Microsoft Office PowerPoint</Application>
  <PresentationFormat>Экран (4:3)</PresentationFormat>
  <Paragraphs>188</Paragraphs>
  <Slides>28</Slides>
  <Notes>16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Рід іменників (повторення).  Іменники спільного роду</vt:lpstr>
      <vt:lpstr> </vt:lpstr>
      <vt:lpstr>Слайд 3</vt:lpstr>
      <vt:lpstr>Слайд 4</vt:lpstr>
      <vt:lpstr>Слайд 5</vt:lpstr>
      <vt:lpstr>Слайд 6</vt:lpstr>
      <vt:lpstr>Слайд 7</vt:lpstr>
      <vt:lpstr>Слайд 8</vt:lpstr>
      <vt:lpstr>       Рід іменників розрізняють тільки в однині. Якщо іменник вживається тільки у множині, то він роду не має.</vt:lpstr>
      <vt:lpstr>  Із поданого уривка виписати іменники:  1 група – чоловічого роду,  2 група – жіночого роду, 3 група – середнього роду  </vt:lpstr>
      <vt:lpstr>Слайд 11</vt:lpstr>
      <vt:lpstr>Слайд 12</vt:lpstr>
      <vt:lpstr>Слайд 13</vt:lpstr>
      <vt:lpstr>Слайд 14</vt:lpstr>
      <vt:lpstr>  Пан, навчання, садок, базіка, мова, море, нероба, явір, Дніпро, верба, хвалько.</vt:lpstr>
      <vt:lpstr>Робота із тлумачним словником </vt:lpstr>
      <vt:lpstr>     1. Неуважна людина.  2. Той, хто мешкає поруч, поблизу кого-небудь. 3. Роботяща, працьовита людина. 4. Той, хто навчився чого-небудь самостійно, без керівника.                                            </vt:lpstr>
      <vt:lpstr>Розгадайте ребуси і визначте рід слів-відгадок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   5. Укажіть рядок, в іменниках     якого не можна визначити рід    А  сани, двері, Чернівці;  Б  столи, окуляри, дні;  В  штани, берези, буряки.</vt:lpstr>
      <vt:lpstr>Слайд 27</vt:lpstr>
      <vt:lpstr>Використана література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Admin</cp:lastModifiedBy>
  <cp:revision>161</cp:revision>
  <dcterms:created xsi:type="dcterms:W3CDTF">2013-08-20T22:02:58Z</dcterms:created>
  <dcterms:modified xsi:type="dcterms:W3CDTF">2014-02-23T17:22:31Z</dcterms:modified>
</cp:coreProperties>
</file>