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mp3" ContentType="audio/unknown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80" r:id="rId5"/>
    <p:sldId id="259" r:id="rId6"/>
    <p:sldId id="260" r:id="rId7"/>
    <p:sldId id="261" r:id="rId8"/>
    <p:sldId id="264" r:id="rId9"/>
    <p:sldId id="265" r:id="rId10"/>
    <p:sldId id="266" r:id="rId11"/>
    <p:sldId id="267" r:id="rId12"/>
    <p:sldId id="283" r:id="rId13"/>
    <p:sldId id="268" r:id="rId14"/>
    <p:sldId id="269" r:id="rId15"/>
    <p:sldId id="270" r:id="rId16"/>
    <p:sldId id="271" r:id="rId17"/>
    <p:sldId id="273" r:id="rId18"/>
    <p:sldId id="274" r:id="rId19"/>
    <p:sldId id="279" r:id="rId20"/>
    <p:sldId id="275" r:id="rId21"/>
    <p:sldId id="276" r:id="rId22"/>
    <p:sldId id="277" r:id="rId23"/>
    <p:sldId id="278" r:id="rId24"/>
    <p:sldId id="282" r:id="rId25"/>
    <p:sldId id="284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4472" autoAdjust="0"/>
    <p:restoredTop sz="94659" autoAdjust="0"/>
  </p:normalViewPr>
  <p:slideViewPr>
    <p:cSldViewPr>
      <p:cViewPr>
        <p:scale>
          <a:sx n="82" d="100"/>
          <a:sy n="82" d="100"/>
        </p:scale>
        <p:origin x="-1848" y="-63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</p:sldLst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_rels/viewProps.xml.rels><?xml version="1.0" encoding="UTF-8" standalone="yes"?>
<Relationships xmlns="http://schemas.openxmlformats.org/package/2006/relationships"><Relationship Id="rId2" Type="http://schemas.openxmlformats.org/officeDocument/2006/relationships/slide" Target="slides/slide4.xml"/><Relationship Id="rId1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F200"/>
            </a:gs>
            <a:gs pos="45000">
              <a:srgbClr val="FF7A00"/>
            </a:gs>
            <a:gs pos="70000">
              <a:srgbClr val="FF0300"/>
            </a:gs>
            <a:gs pos="100000">
              <a:srgbClr val="4D0808"/>
            </a:gs>
          </a:gsLst>
          <a:path path="rect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07.01.2014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K:\&#1079;&#1072;&#1087;&#1080;&#1089;&#1072;&#1090;&#1100;%20&#1085;&#1072;%20&#1076;&#1110;&#1089;&#1082;\2\&#1058;&#1072;&#1088;&#1072;&#1089;%20&#1055;&#1077;&#1090;&#1088;&#1080;&#1085;&#1077;&#1085;&#1082;&#1086;%20-%20&#1059;&#1082;&#1088;&#1072;&#1111;&#1085;&#1072;.wav" TargetMode="Externa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6.xml"/><Relationship Id="rId1" Type="http://schemas.openxmlformats.org/officeDocument/2006/relationships/audio" Target="file:///K:\&#1079;&#1072;&#1087;&#1080;&#1089;&#1072;&#1090;&#1100;%20&#1085;&#1072;%20&#1076;&#1110;&#1089;&#1082;\2\Acoustic%20Alchemy%20-%20Ballad%20For%20Kay.wav" TargetMode="Externa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6.xml"/><Relationship Id="rId1" Type="http://schemas.openxmlformats.org/officeDocument/2006/relationships/video" Target="file:///K:\&#1079;&#1072;&#1087;&#1080;&#1089;&#1072;&#1090;&#1100;%20&#1085;&#1072;%20&#1076;&#1110;&#1089;&#1082;\2\&#1044;&#1103;&#1082;&#1091;&#1102;%20&#1079;&#1072;%20&#1088;&#1086;&#1073;&#1086;&#1090;&#1091;%20&#1085;&#1072;%20&#1091;&#1088;&#1086;&#1094;&#1110;.wmv" TargetMode="Externa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1.xml"/><Relationship Id="rId1" Type="http://schemas.openxmlformats.org/officeDocument/2006/relationships/video" Target="file:///K:\&#1079;&#1072;&#1087;&#1080;&#1089;&#1072;&#1090;&#1100;%20&#1085;&#1072;%20&#1076;&#1110;&#1089;&#1082;\2\&#1050;&#1072;&#1076;&#1088;&#1080;%20&#1042;&#1077;&#1083;&#1080;&#1082;&#1086;&#1111;%20&#1042;&#1110;&#1090;&#1095;&#1080;&#1079;&#1085;&#1103;&#1085;&#1086;&#1111;%20&#1042;&#1110;&#1081;&#1085;&#1080;.wmv" TargetMode="Externa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6.xml"/><Relationship Id="rId1" Type="http://schemas.openxmlformats.org/officeDocument/2006/relationships/audio" Target="file:///K:\&#1079;&#1072;&#1087;&#1080;&#1089;&#1072;&#1090;&#1100;%20&#1085;&#1072;%20&#1076;&#1110;&#1089;&#1082;\2\&#1055;&#1072;&#1088;&#1090;&#1080;&#1079;&#1072;&#1085;&#1089;&#1100;&#1082;&#1072;.wav" TargetMode="Externa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media" Target="../media/media3.mp3"/><Relationship Id="rId2" Type="http://schemas.openxmlformats.org/officeDocument/2006/relationships/slideLayout" Target="../slideLayouts/slideLayout6.xml"/><Relationship Id="rId1" Type="http://schemas.openxmlformats.org/officeDocument/2006/relationships/video" Target="NULL" TargetMode="Externa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://3.bp.blogspot.com/-5HehDPtJDDc/UE4dORosBlI/AAAAAAAAAFM/qAHGbKSnf5k/s1600/djujym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467544" y="4581128"/>
            <a:ext cx="823105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5400" b="1" dirty="0" smtClean="0">
                <a:solidFill>
                  <a:schemeClr val="bg1"/>
                </a:solidFill>
                <a:latin typeface="Comic Sans MS" pitchFamily="66" charset="0"/>
              </a:rPr>
              <a:t>Олександр Довженко</a:t>
            </a:r>
          </a:p>
          <a:p>
            <a:pPr algn="ctr"/>
            <a:r>
              <a:rPr lang="uk-UA" sz="5400" b="1" dirty="0" smtClean="0">
                <a:solidFill>
                  <a:schemeClr val="bg1"/>
                </a:solidFill>
                <a:latin typeface="Comic Sans MS" pitchFamily="66" charset="0"/>
              </a:rPr>
              <a:t>«Україна в огні» </a:t>
            </a:r>
            <a:endParaRPr lang="ru-RU" sz="5400" dirty="0">
              <a:solidFill>
                <a:schemeClr val="bg1"/>
              </a:solidFill>
              <a:latin typeface="Comic Sans MS" pitchFamily="66" charset="0"/>
            </a:endParaRPr>
          </a:p>
        </p:txBody>
      </p:sp>
      <p:pic>
        <p:nvPicPr>
          <p:cNvPr id="5" name="Тарас Петриненко - Україна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429652" y="357166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4"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3528" y="404664"/>
            <a:ext cx="8320438" cy="637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uk-UA" sz="2000" b="1" dirty="0" smtClean="0">
                <a:solidFill>
                  <a:schemeClr val="bg1"/>
                </a:solidFill>
                <a:latin typeface="Comic Sans MS" pitchFamily="66" charset="0"/>
              </a:rPr>
              <a:t>4.Цю землю можна їсти…</a:t>
            </a:r>
            <a:endParaRPr lang="ru-RU" sz="2000" b="1" dirty="0" smtClean="0">
              <a:solidFill>
                <a:schemeClr val="bg1"/>
              </a:solidFill>
              <a:latin typeface="Comic Sans MS" pitchFamily="66" charset="0"/>
            </a:endParaRPr>
          </a:p>
          <a:p>
            <a:pPr algn="just"/>
            <a:r>
              <a:rPr lang="uk-UA" sz="2000" b="1" dirty="0" smtClean="0">
                <a:solidFill>
                  <a:schemeClr val="bg1"/>
                </a:solidFill>
                <a:latin typeface="Comic Sans MS" pitchFamily="66" charset="0"/>
              </a:rPr>
              <a:t> </a:t>
            </a:r>
            <a:endParaRPr lang="ru-RU" sz="2000" b="1" dirty="0" smtClean="0">
              <a:solidFill>
                <a:schemeClr val="bg1"/>
              </a:solidFill>
              <a:latin typeface="Comic Sans MS" pitchFamily="66" charset="0"/>
            </a:endParaRPr>
          </a:p>
          <a:p>
            <a:pPr lvl="0" algn="just"/>
            <a:r>
              <a:rPr lang="uk-UA" sz="2000" b="1" dirty="0" smtClean="0">
                <a:solidFill>
                  <a:schemeClr val="bg1"/>
                </a:solidFill>
                <a:latin typeface="Comic Sans MS" pitchFamily="66" charset="0"/>
              </a:rPr>
              <a:t>5.Я прийшов сказати вам про одну свою помилку. Я ж дочку свою не вніс до списку. Простіть. Пишіть дочку. Сила прикладу – велике діло.</a:t>
            </a:r>
            <a:endParaRPr lang="ru-RU" sz="2000" b="1" dirty="0" smtClean="0">
              <a:solidFill>
                <a:schemeClr val="bg1"/>
              </a:solidFill>
              <a:latin typeface="Comic Sans MS" pitchFamily="66" charset="0"/>
            </a:endParaRPr>
          </a:p>
          <a:p>
            <a:pPr algn="just"/>
            <a:r>
              <a:rPr lang="uk-UA" sz="2000" b="1" dirty="0" smtClean="0">
                <a:solidFill>
                  <a:schemeClr val="bg1"/>
                </a:solidFill>
                <a:latin typeface="Comic Sans MS" pitchFamily="66" charset="0"/>
              </a:rPr>
              <a:t> </a:t>
            </a:r>
            <a:endParaRPr lang="ru-RU" sz="2000" b="1" dirty="0" smtClean="0">
              <a:solidFill>
                <a:schemeClr val="bg1"/>
              </a:solidFill>
              <a:latin typeface="Comic Sans MS" pitchFamily="66" charset="0"/>
            </a:endParaRPr>
          </a:p>
          <a:p>
            <a:pPr lvl="0" algn="just"/>
            <a:r>
              <a:rPr lang="uk-UA" sz="2000" b="1" dirty="0" smtClean="0">
                <a:solidFill>
                  <a:schemeClr val="bg1"/>
                </a:solidFill>
                <a:latin typeface="Comic Sans MS" pitchFamily="66" charset="0"/>
              </a:rPr>
              <a:t>6.Вони били один одного важкими іржавими уламками своєї важкої історії і стогнали обидва від ударів.</a:t>
            </a:r>
          </a:p>
          <a:p>
            <a:pPr lvl="0" algn="just"/>
            <a:endParaRPr lang="uk-UA" sz="2000" b="1" dirty="0" smtClean="0">
              <a:solidFill>
                <a:schemeClr val="bg1"/>
              </a:solidFill>
              <a:latin typeface="Comic Sans MS" pitchFamily="66" charset="0"/>
            </a:endParaRPr>
          </a:p>
          <a:p>
            <a:pPr lvl="0" algn="just"/>
            <a:r>
              <a:rPr lang="uk-UA" sz="2000" b="1" dirty="0" smtClean="0">
                <a:solidFill>
                  <a:schemeClr val="bg1"/>
                </a:solidFill>
                <a:latin typeface="Comic Sans MS" pitchFamily="66" charset="0"/>
              </a:rPr>
              <a:t>7.- По якому закону судити тебе? </a:t>
            </a:r>
            <a:endParaRPr lang="ru-RU" sz="2000" b="1" dirty="0" smtClean="0">
              <a:solidFill>
                <a:schemeClr val="bg1"/>
              </a:solidFill>
              <a:latin typeface="Comic Sans MS" pitchFamily="66" charset="0"/>
            </a:endParaRPr>
          </a:p>
          <a:p>
            <a:pPr lvl="0" algn="just"/>
            <a:r>
              <a:rPr lang="en-US" sz="2000" b="1" dirty="0" smtClean="0">
                <a:solidFill>
                  <a:schemeClr val="bg1"/>
                </a:solidFill>
                <a:latin typeface="Comic Sans MS" pitchFamily="66" charset="0"/>
              </a:rPr>
              <a:t>-</a:t>
            </a:r>
            <a:r>
              <a:rPr lang="uk-UA" sz="2000" b="1" dirty="0" smtClean="0">
                <a:solidFill>
                  <a:schemeClr val="bg1"/>
                </a:solidFill>
                <a:latin typeface="Comic Sans MS" pitchFamily="66" charset="0"/>
              </a:rPr>
              <a:t>Я хотів би, аби мене судили по закону народного лиха.</a:t>
            </a:r>
            <a:endParaRPr lang="ru-RU" sz="2000" b="1" dirty="0" smtClean="0">
              <a:solidFill>
                <a:schemeClr val="bg1"/>
              </a:solidFill>
              <a:latin typeface="Comic Sans MS" pitchFamily="66" charset="0"/>
            </a:endParaRPr>
          </a:p>
          <a:p>
            <a:pPr algn="just"/>
            <a:r>
              <a:rPr lang="uk-UA" sz="2000" b="1" dirty="0" smtClean="0">
                <a:solidFill>
                  <a:schemeClr val="bg1"/>
                </a:solidFill>
                <a:latin typeface="Comic Sans MS" pitchFamily="66" charset="0"/>
              </a:rPr>
              <a:t> </a:t>
            </a:r>
            <a:endParaRPr lang="ru-RU" sz="2000" b="1" dirty="0" smtClean="0">
              <a:solidFill>
                <a:schemeClr val="bg1"/>
              </a:solidFill>
              <a:latin typeface="Comic Sans MS" pitchFamily="66" charset="0"/>
            </a:endParaRPr>
          </a:p>
          <a:p>
            <a:pPr lvl="0" algn="just"/>
            <a:r>
              <a:rPr lang="uk-UA" sz="2000" b="1" dirty="0" smtClean="0">
                <a:solidFill>
                  <a:schemeClr val="bg1"/>
                </a:solidFill>
                <a:latin typeface="Comic Sans MS" pitchFamily="66" charset="0"/>
              </a:rPr>
              <a:t>8.Погані ми були історики? Прощати не вміли один одному? Національна гордість не виблискувала в наших книгах класової боротьби? Почекай, засяє, та так засяє на весь добрий людський світ, що осліпнуть від заздрощів навіки всі твої фашистські нащадки.</a:t>
            </a:r>
            <a:endParaRPr lang="ru-RU" sz="2000" b="1" dirty="0" smtClean="0">
              <a:solidFill>
                <a:schemeClr val="bg1"/>
              </a:solidFill>
              <a:latin typeface="Comic Sans MS" pitchFamily="66" charset="0"/>
            </a:endParaRPr>
          </a:p>
          <a:p>
            <a:pPr lvl="0" algn="just"/>
            <a:endParaRPr lang="ru-RU" sz="2000" b="1" dirty="0" smtClean="0">
              <a:solidFill>
                <a:srgbClr val="002060"/>
              </a:solidFill>
            </a:endParaRPr>
          </a:p>
          <a:p>
            <a:endParaRPr lang="ru-RU" sz="2400" dirty="0" smtClean="0">
              <a:solidFill>
                <a:srgbClr val="002060"/>
              </a:solidFill>
            </a:endParaRPr>
          </a:p>
          <a:p>
            <a:pPr algn="ctr"/>
            <a:endParaRPr lang="ru-RU" sz="24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67544" y="404664"/>
            <a:ext cx="8176422" cy="72943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uk-UA" sz="2400" b="1" dirty="0" smtClean="0">
                <a:solidFill>
                  <a:schemeClr val="bg1"/>
                </a:solidFill>
                <a:latin typeface="Comic Sans MS" pitchFamily="66" charset="0"/>
              </a:rPr>
              <a:t>9.Пам’</a:t>
            </a:r>
            <a:r>
              <a:rPr lang="ru-RU" sz="2400" b="1" dirty="0" err="1" smtClean="0">
                <a:solidFill>
                  <a:schemeClr val="bg1"/>
                </a:solidFill>
                <a:latin typeface="Comic Sans MS" pitchFamily="66" charset="0"/>
              </a:rPr>
              <a:t>ятайте</a:t>
            </a:r>
            <a:r>
              <a:rPr lang="ru-RU" sz="2400" b="1" dirty="0" smtClean="0">
                <a:solidFill>
                  <a:schemeClr val="bg1"/>
                </a:solidFill>
                <a:latin typeface="Comic Sans MS" pitchFamily="66" charset="0"/>
              </a:rPr>
              <a:t>, на </a:t>
            </a:r>
            <a:r>
              <a:rPr lang="ru-RU" sz="2400" b="1" dirty="0" err="1" smtClean="0">
                <a:solidFill>
                  <a:schemeClr val="bg1"/>
                </a:solidFill>
                <a:latin typeface="Comic Sans MS" pitchFamily="66" charset="0"/>
              </a:rPr>
              <a:t>яких</a:t>
            </a:r>
            <a:r>
              <a:rPr lang="ru-RU" sz="2400" b="1" dirty="0" smtClean="0">
                <a:solidFill>
                  <a:schemeClr val="bg1"/>
                </a:solidFill>
                <a:latin typeface="Comic Sans MS" pitchFamily="66" charset="0"/>
              </a:rPr>
              <a:t> </a:t>
            </a:r>
            <a:r>
              <a:rPr lang="ru-RU" sz="2400" b="1" dirty="0" err="1" smtClean="0">
                <a:solidFill>
                  <a:schemeClr val="bg1"/>
                </a:solidFill>
                <a:latin typeface="Comic Sans MS" pitchFamily="66" charset="0"/>
              </a:rPr>
              <a:t>би</a:t>
            </a:r>
            <a:r>
              <a:rPr lang="ru-RU" sz="2400" b="1" dirty="0" smtClean="0">
                <a:solidFill>
                  <a:schemeClr val="bg1"/>
                </a:solidFill>
                <a:latin typeface="Comic Sans MS" pitchFamily="66" charset="0"/>
              </a:rPr>
              <a:t> фронтах ми не бились, ми б’</a:t>
            </a:r>
            <a:r>
              <a:rPr lang="uk-UA" sz="2400" b="1" dirty="0" err="1" smtClean="0">
                <a:solidFill>
                  <a:schemeClr val="bg1"/>
                </a:solidFill>
                <a:latin typeface="Comic Sans MS" pitchFamily="66" charset="0"/>
              </a:rPr>
              <a:t>ємось</a:t>
            </a:r>
            <a:r>
              <a:rPr lang="uk-UA" sz="2400" b="1" dirty="0" smtClean="0">
                <a:solidFill>
                  <a:schemeClr val="bg1"/>
                </a:solidFill>
                <a:latin typeface="Comic Sans MS" pitchFamily="66" charset="0"/>
              </a:rPr>
              <a:t> за Україну! Ось вона димить перед нами в пожарах, наша мучениця рідна земля!</a:t>
            </a:r>
          </a:p>
          <a:p>
            <a:pPr lvl="0"/>
            <a:endParaRPr lang="uk-UA" sz="2400" b="1" dirty="0" smtClean="0">
              <a:solidFill>
                <a:schemeClr val="bg1"/>
              </a:solidFill>
              <a:latin typeface="Comic Sans MS" pitchFamily="66" charset="0"/>
            </a:endParaRPr>
          </a:p>
          <a:p>
            <a:pPr lvl="0" algn="just"/>
            <a:r>
              <a:rPr lang="uk-UA" sz="2400" b="1" dirty="0" smtClean="0">
                <a:solidFill>
                  <a:schemeClr val="bg1"/>
                </a:solidFill>
                <a:latin typeface="Comic Sans MS" pitchFamily="66" charset="0"/>
              </a:rPr>
              <a:t>10.Яка ти красива! Дивись – сива! Ти стала ще кращою. Тобі , видно, гірко жилося.</a:t>
            </a:r>
            <a:endParaRPr lang="ru-RU" sz="2400" b="1" dirty="0" smtClean="0">
              <a:solidFill>
                <a:schemeClr val="bg1"/>
              </a:solidFill>
              <a:latin typeface="Comic Sans MS" pitchFamily="66" charset="0"/>
            </a:endParaRPr>
          </a:p>
          <a:p>
            <a:pPr algn="just"/>
            <a:r>
              <a:rPr lang="uk-UA" sz="2400" b="1" dirty="0" smtClean="0">
                <a:solidFill>
                  <a:schemeClr val="bg1"/>
                </a:solidFill>
                <a:latin typeface="Comic Sans MS" pitchFamily="66" charset="0"/>
              </a:rPr>
              <a:t> </a:t>
            </a:r>
            <a:endParaRPr lang="ru-RU" sz="2400" b="1" dirty="0" smtClean="0">
              <a:solidFill>
                <a:schemeClr val="bg1"/>
              </a:solidFill>
              <a:latin typeface="Comic Sans MS" pitchFamily="66" charset="0"/>
            </a:endParaRPr>
          </a:p>
          <a:p>
            <a:pPr lvl="0" algn="just"/>
            <a:r>
              <a:rPr lang="uk-UA" sz="2400" b="1" dirty="0" smtClean="0">
                <a:solidFill>
                  <a:schemeClr val="bg1"/>
                </a:solidFill>
                <a:latin typeface="Comic Sans MS" pitchFamily="66" charset="0"/>
              </a:rPr>
              <a:t>11.За Вкраїну, за чесний український народ. За єдиний народ, що не знайшов собі в століттях Європи людського життя на своїй землі, за народ </a:t>
            </a:r>
            <a:r>
              <a:rPr lang="uk-UA" sz="2400" b="1" dirty="0" err="1" smtClean="0">
                <a:solidFill>
                  <a:schemeClr val="bg1"/>
                </a:solidFill>
                <a:latin typeface="Comic Sans MS" pitchFamily="66" charset="0"/>
              </a:rPr>
              <a:t>розторганий</a:t>
            </a:r>
            <a:r>
              <a:rPr lang="uk-UA" sz="2400" b="1" dirty="0" smtClean="0">
                <a:solidFill>
                  <a:schemeClr val="bg1"/>
                </a:solidFill>
                <a:latin typeface="Comic Sans MS" pitchFamily="66" charset="0"/>
              </a:rPr>
              <a:t>, роздертий.</a:t>
            </a:r>
            <a:endParaRPr lang="ru-RU" sz="2400" b="1" dirty="0" smtClean="0">
              <a:solidFill>
                <a:schemeClr val="bg1"/>
              </a:solidFill>
              <a:latin typeface="Comic Sans MS" pitchFamily="66" charset="0"/>
            </a:endParaRPr>
          </a:p>
          <a:p>
            <a:pPr algn="just"/>
            <a:r>
              <a:rPr lang="uk-UA" sz="2400" b="1" dirty="0" smtClean="0">
                <a:solidFill>
                  <a:schemeClr val="bg1"/>
                </a:solidFill>
                <a:latin typeface="Comic Sans MS" pitchFamily="66" charset="0"/>
              </a:rPr>
              <a:t> </a:t>
            </a:r>
            <a:endParaRPr lang="ru-RU" sz="2400" b="1" dirty="0" smtClean="0">
              <a:solidFill>
                <a:schemeClr val="bg1"/>
              </a:solidFill>
              <a:latin typeface="Comic Sans MS" pitchFamily="66" charset="0"/>
            </a:endParaRPr>
          </a:p>
          <a:p>
            <a:pPr lvl="0" algn="just"/>
            <a:r>
              <a:rPr lang="uk-UA" sz="2400" b="1" dirty="0" smtClean="0">
                <a:solidFill>
                  <a:schemeClr val="bg1"/>
                </a:solidFill>
                <a:latin typeface="Comic Sans MS" pitchFamily="66" charset="0"/>
              </a:rPr>
              <a:t>12.Був вечір. І була ніч. А рано-вранці Олеся знов проводжала на війну весь свій рід, аби ніколи не подумали лихі люди, що не був він щедрим на кров і вогонь, послані йому ганебною історією Європи.</a:t>
            </a:r>
            <a:endParaRPr lang="ru-RU" sz="2400" b="1" dirty="0" smtClean="0">
              <a:solidFill>
                <a:schemeClr val="bg1"/>
              </a:solidFill>
              <a:latin typeface="Comic Sans MS" pitchFamily="66" charset="0"/>
            </a:endParaRPr>
          </a:p>
          <a:p>
            <a:pPr lvl="0"/>
            <a:endParaRPr lang="ru-RU" sz="2000" b="1" dirty="0" smtClean="0">
              <a:solidFill>
                <a:srgbClr val="002060"/>
              </a:solidFill>
            </a:endParaRPr>
          </a:p>
          <a:p>
            <a:endParaRPr lang="ru-RU" sz="2000" dirty="0" smtClean="0">
              <a:solidFill>
                <a:srgbClr val="002060"/>
              </a:solidFill>
            </a:endParaRPr>
          </a:p>
          <a:p>
            <a:pPr algn="ctr"/>
            <a:endParaRPr lang="ru-RU" sz="20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2"/>
          <p:cNvSpPr txBox="1">
            <a:spLocks/>
          </p:cNvSpPr>
          <p:nvPr/>
        </p:nvSpPr>
        <p:spPr>
          <a:xfrm>
            <a:off x="611560" y="692696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4400" b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Диференційоване завдання:</a:t>
            </a:r>
            <a:endParaRPr kumimoji="0" lang="ru-RU" sz="4400" b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Comic Sans MS" pitchFamily="66" charset="0"/>
              <a:ea typeface="+mj-ea"/>
              <a:cs typeface="+mj-cs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27584" y="1700808"/>
            <a:ext cx="792961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k-UA" sz="2800" b="1" dirty="0" smtClean="0">
                <a:solidFill>
                  <a:schemeClr val="bg1"/>
                </a:solidFill>
              </a:rPr>
              <a:t>     Скласти уявне інтерв’ю з героями кіноповісті</a:t>
            </a:r>
            <a:endParaRPr lang="ru-RU" sz="2800" b="1" i="1" dirty="0" smtClean="0">
              <a:solidFill>
                <a:schemeClr val="bg1"/>
              </a:solidFill>
              <a:latin typeface="Times New Roman" pitchFamily="18" charset="0"/>
            </a:endParaRPr>
          </a:p>
          <a:p>
            <a:endParaRPr lang="ru-RU" sz="2800" dirty="0" smtClean="0"/>
          </a:p>
          <a:p>
            <a:pPr algn="ctr"/>
            <a:endParaRPr lang="ru-RU" sz="2800" b="1" dirty="0">
              <a:solidFill>
                <a:srgbClr val="002060"/>
              </a:solidFill>
            </a:endParaRPr>
          </a:p>
        </p:txBody>
      </p:sp>
      <p:pic>
        <p:nvPicPr>
          <p:cNvPr id="11268" name="Picture 4" descr="http://korysne.ostriv.in.ua/images/publications/4/12949/134850265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2455452"/>
            <a:ext cx="4992556" cy="419374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4116009669"/>
      </p:ext>
    </p:extLst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2"/>
          <p:cNvSpPr txBox="1">
            <a:spLocks/>
          </p:cNvSpPr>
          <p:nvPr/>
        </p:nvSpPr>
        <p:spPr>
          <a:xfrm>
            <a:off x="571472" y="1643050"/>
            <a:ext cx="8229600" cy="19288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4400" b="1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Повідомлення </a:t>
            </a:r>
            <a:br>
              <a:rPr kumimoji="0" lang="uk-UA" sz="4400" b="1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</a:br>
            <a:r>
              <a:rPr kumimoji="0" lang="uk-UA" sz="4400" b="1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дослідницьких груп</a:t>
            </a:r>
            <a:endParaRPr kumimoji="0" lang="ru-RU" sz="4400" b="1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omic Sans MS" pitchFamily="66" charset="0"/>
              <a:ea typeface="+mj-ea"/>
              <a:cs typeface="+mj-cs"/>
            </a:endParaRPr>
          </a:p>
        </p:txBody>
      </p:sp>
      <p:pic>
        <p:nvPicPr>
          <p:cNvPr id="7170" name="Picture 2" descr="http://uastudent.com/wp-content/uploads/2011/08/ped2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9" y="3434108"/>
            <a:ext cx="2952328" cy="2947220"/>
          </a:xfrm>
          <a:prstGeom prst="rect">
            <a:avLst/>
          </a:prstGeom>
          <a:noFill/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2"/>
          <p:cNvSpPr txBox="1">
            <a:spLocks/>
          </p:cNvSpPr>
          <p:nvPr/>
        </p:nvSpPr>
        <p:spPr>
          <a:xfrm>
            <a:off x="500034" y="548680"/>
            <a:ext cx="8229600" cy="608548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4800" b="1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Історія створення кіноповісті, її доля та композиція</a:t>
            </a:r>
            <a:br>
              <a:rPr kumimoji="0" lang="uk-UA" sz="4800" b="1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</a:br>
            <a:r>
              <a:rPr kumimoji="0" lang="uk-UA" sz="4800" b="1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/>
            </a:r>
            <a:br>
              <a:rPr kumimoji="0" lang="uk-UA" sz="4800" b="1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</a:br>
            <a:r>
              <a:rPr kumimoji="0" lang="uk-UA" sz="4800" b="1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/>
            </a:r>
            <a:br>
              <a:rPr kumimoji="0" lang="uk-UA" sz="4800" b="1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</a:br>
            <a:r>
              <a:rPr kumimoji="0" lang="uk-UA" sz="4400" b="1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Виступ учасника </a:t>
            </a:r>
            <a:br>
              <a:rPr kumimoji="0" lang="uk-UA" sz="4400" b="1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</a:br>
            <a:r>
              <a:rPr kumimoji="0" lang="uk-UA" sz="4400" b="1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І дослідницької групи </a:t>
            </a:r>
            <a:endParaRPr kumimoji="0" lang="ru-RU" sz="4400" b="1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omic Sans MS" pitchFamily="66" charset="0"/>
              <a:ea typeface="+mj-ea"/>
              <a:cs typeface="+mj-cs"/>
            </a:endParaRPr>
          </a:p>
        </p:txBody>
      </p:sp>
    </p:spTree>
  </p:cSld>
  <p:clrMapOvr>
    <a:masterClrMapping/>
  </p:clrMapOvr>
  <p:transition>
    <p:wheel spokes="2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2"/>
          <p:cNvSpPr txBox="1">
            <a:spLocks/>
          </p:cNvSpPr>
          <p:nvPr/>
        </p:nvSpPr>
        <p:spPr>
          <a:xfrm>
            <a:off x="500034" y="285728"/>
            <a:ext cx="8229600" cy="6348434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4800" b="1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Висловити думку, наскільки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4800" b="1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О. П. Довженко був правдивий у зображенні війни </a:t>
            </a:r>
            <a:r>
              <a:rPr kumimoji="0" lang="uk-UA" sz="5400" b="1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/>
            </a:r>
            <a:br>
              <a:rPr kumimoji="0" lang="uk-UA" sz="5400" b="1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</a:br>
            <a:r>
              <a:rPr kumimoji="0" lang="uk-UA" sz="5400" b="1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/>
            </a:r>
            <a:br>
              <a:rPr kumimoji="0" lang="uk-UA" sz="5400" b="1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</a:br>
            <a:r>
              <a:rPr kumimoji="0" lang="uk-UA" sz="4400" b="1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Виступ учасника </a:t>
            </a:r>
            <a:br>
              <a:rPr kumimoji="0" lang="uk-UA" sz="4400" b="1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</a:br>
            <a:r>
              <a:rPr kumimoji="0" lang="uk-UA" sz="4400" b="1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ІІ дослідницької групи </a:t>
            </a:r>
            <a:endParaRPr kumimoji="0" lang="ru-RU" sz="4400" b="1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omic Sans MS" pitchFamily="66" charset="0"/>
              <a:ea typeface="+mj-ea"/>
              <a:cs typeface="+mj-cs"/>
            </a:endParaRPr>
          </a:p>
        </p:txBody>
      </p:sp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 txBox="1">
            <a:spLocks/>
          </p:cNvSpPr>
          <p:nvPr/>
        </p:nvSpPr>
        <p:spPr>
          <a:xfrm>
            <a:off x="500034" y="285728"/>
            <a:ext cx="8229600" cy="6348434"/>
          </a:xfrm>
          <a:prstGeom prst="rect">
            <a:avLst/>
          </a:prstGeom>
        </p:spPr>
        <p:txBody>
          <a:bodyPr vert="horz" lIns="91440" tIns="45720" rIns="91440" bIns="45720" rtlCol="0" anchor="t">
            <a:normAutofit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4800" b="1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uk-UA" sz="6000" b="1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Пояснити назву твору </a:t>
            </a:r>
            <a:r>
              <a:rPr kumimoji="0" lang="uk-UA" sz="4800" b="1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/>
            </a:r>
            <a:br>
              <a:rPr kumimoji="0" lang="uk-UA" sz="4800" b="1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</a:br>
            <a:r>
              <a:rPr kumimoji="0" lang="uk-UA" sz="4800" b="1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/>
            </a:r>
            <a:br>
              <a:rPr kumimoji="0" lang="uk-UA" sz="4800" b="1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</a:br>
            <a:endParaRPr kumimoji="0" lang="uk-UA" sz="4800" b="1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Comic Sans MS" pitchFamily="66" charset="0"/>
              <a:ea typeface="+mj-ea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4800" b="1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/>
            </a:r>
            <a:br>
              <a:rPr kumimoji="0" lang="uk-UA" sz="4800" b="1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</a:br>
            <a:r>
              <a:rPr kumimoji="0" lang="uk-UA" sz="4800" b="1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Виступ учасника </a:t>
            </a:r>
            <a:br>
              <a:rPr kumimoji="0" lang="uk-UA" sz="4800" b="1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</a:br>
            <a:r>
              <a:rPr kumimoji="0" lang="uk-UA" sz="4800" b="1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ІІІ дослідницької групи </a:t>
            </a:r>
            <a:r>
              <a:rPr kumimoji="0" lang="uk-UA" sz="5400" b="1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 </a:t>
            </a:r>
            <a:endParaRPr kumimoji="0" lang="ru-RU" sz="4800" b="1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omic Sans MS" pitchFamily="66" charset="0"/>
              <a:ea typeface="+mj-ea"/>
              <a:cs typeface="+mj-cs"/>
            </a:endParaRPr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2"/>
          <p:cNvSpPr txBox="1">
            <a:spLocks/>
          </p:cNvSpPr>
          <p:nvPr/>
        </p:nvSpPr>
        <p:spPr>
          <a:xfrm>
            <a:off x="500034" y="285728"/>
            <a:ext cx="7858180" cy="141508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uk-UA" sz="4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 </a:t>
            </a:r>
            <a:r>
              <a:rPr kumimoji="0" lang="uk-UA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Робота з планами-опорами</a:t>
            </a:r>
            <a:r>
              <a:rPr kumimoji="0" lang="en-US" sz="4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4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Заголовок 2"/>
          <p:cNvSpPr txBox="1">
            <a:spLocks/>
          </p:cNvSpPr>
          <p:nvPr/>
        </p:nvSpPr>
        <p:spPr>
          <a:xfrm>
            <a:off x="3635896" y="1700808"/>
            <a:ext cx="5193884" cy="3960440"/>
          </a:xfrm>
          <a:prstGeom prst="rect">
            <a:avLst/>
          </a:prstGeom>
        </p:spPr>
        <p:txBody>
          <a:bodyPr vert="horz" anchor="t">
            <a:no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algn="just"/>
            <a:r>
              <a:rPr kumimoji="0" lang="en-US" sz="2000" b="1" i="0" u="none" strike="noStrike" kern="1200" cap="none" spc="0" normalizeH="0" baseline="0" noProof="0" dirty="0" smtClean="0">
                <a:ln w="6350">
                  <a:noFill/>
                </a:ln>
                <a:solidFill>
                  <a:schemeClr val="bg1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Comic Sans MS" pitchFamily="66" charset="0"/>
                <a:ea typeface="+mj-ea"/>
                <a:cs typeface="+mj-cs"/>
              </a:rPr>
              <a:t/>
            </a:r>
            <a:br>
              <a:rPr kumimoji="0" lang="en-US" sz="2000" b="1" i="0" u="none" strike="noStrike" kern="1200" cap="none" spc="0" normalizeH="0" baseline="0" noProof="0" dirty="0" smtClean="0">
                <a:ln w="6350">
                  <a:noFill/>
                </a:ln>
                <a:solidFill>
                  <a:schemeClr val="bg1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Comic Sans MS" pitchFamily="66" charset="0"/>
                <a:ea typeface="+mj-ea"/>
                <a:cs typeface="+mj-cs"/>
              </a:rPr>
            </a:br>
            <a:r>
              <a:rPr kumimoji="0" lang="uk-UA" sz="4000" b="1" i="0" u="none" strike="noStrike" kern="1200" cap="none" spc="0" normalizeH="0" baseline="0" noProof="0" dirty="0" smtClean="0">
                <a:ln w="6350">
                  <a:noFill/>
                </a:ln>
                <a:solidFill>
                  <a:schemeClr val="bg1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Comic Sans MS" pitchFamily="66" charset="0"/>
                <a:ea typeface="+mj-ea"/>
                <a:cs typeface="+mj-cs"/>
              </a:rPr>
              <a:t> </a:t>
            </a:r>
            <a:r>
              <a:rPr lang="uk-UA" sz="3200" b="1" dirty="0" smtClean="0">
                <a:latin typeface="Comic Sans MS" pitchFamily="66" charset="0"/>
              </a:rPr>
              <a:t>Проблемне питання:</a:t>
            </a:r>
          </a:p>
          <a:p>
            <a:pPr algn="ctr"/>
            <a:r>
              <a:rPr lang="uk-UA" sz="3200" b="1" dirty="0" smtClean="0">
                <a:solidFill>
                  <a:schemeClr val="bg1"/>
                </a:solidFill>
                <a:latin typeface="Comic Sans MS" pitchFamily="66" charset="0"/>
              </a:rPr>
              <a:t>Чому за твір «Україна в огні» Олександра Довженка зняли з усіх посад, які він обіймав,і назавжди відірвали від рідної України?</a:t>
            </a:r>
            <a:endParaRPr lang="ru-RU" sz="3200" b="1" i="1" dirty="0" smtClean="0">
              <a:solidFill>
                <a:schemeClr val="bg1"/>
              </a:solidFill>
              <a:latin typeface="Comic Sans MS" pitchFamily="66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 dirty="0" smtClean="0">
                <a:ln w="6350">
                  <a:noFill/>
                </a:ln>
                <a:solidFill>
                  <a:srgbClr val="00206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4800" b="1" i="0" u="none" strike="noStrike" kern="1200" cap="none" spc="0" normalizeH="0" baseline="0" noProof="0" dirty="0" smtClean="0">
                <a:ln w="6350">
                  <a:noFill/>
                </a:ln>
                <a:solidFill>
                  <a:srgbClr val="00206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4800" b="1" i="0" u="none" strike="noStrike" kern="1200" cap="none" spc="0" normalizeH="0" baseline="0" noProof="0" dirty="0" smtClean="0">
                <a:ln w="6350">
                  <a:noFill/>
                </a:ln>
                <a:solidFill>
                  <a:srgbClr val="00206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4800" b="1" i="0" u="none" strike="noStrike" kern="1200" cap="none" spc="0" normalizeH="0" baseline="0" noProof="0" dirty="0" smtClean="0">
                <a:ln w="6350">
                  <a:noFill/>
                </a:ln>
                <a:solidFill>
                  <a:srgbClr val="00206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4800" b="1" i="0" u="none" strike="noStrike" kern="1200" cap="none" spc="0" normalizeH="0" baseline="0" noProof="0" dirty="0" smtClean="0">
                <a:ln w="6350">
                  <a:noFill/>
                </a:ln>
                <a:solidFill>
                  <a:srgbClr val="00206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4800" b="1" i="0" u="none" strike="noStrike" kern="1200" cap="none" spc="0" normalizeH="0" baseline="0" noProof="0" dirty="0" smtClean="0">
                <a:ln w="6350">
                  <a:noFill/>
                </a:ln>
                <a:solidFill>
                  <a:srgbClr val="00206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2000" b="1" i="0" u="none" strike="noStrike" kern="1200" cap="none" spc="0" normalizeH="0" baseline="0" noProof="0" dirty="0">
              <a:ln w="6350">
                <a:noFill/>
              </a:ln>
              <a:solidFill>
                <a:srgbClr val="002060"/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3074" name="Picture 2" descr="http://shkola.ostriv.in.ua/images/publications/4/4613/131603137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348880"/>
            <a:ext cx="3244640" cy="3017516"/>
          </a:xfrm>
          <a:prstGeom prst="rect">
            <a:avLst/>
          </a:prstGeom>
          <a:noFill/>
        </p:spPr>
      </p:pic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0"/>
          <p:cNvSpPr>
            <a:spLocks noChangeArrowheads="1"/>
          </p:cNvSpPr>
          <p:nvPr/>
        </p:nvSpPr>
        <p:spPr bwMode="auto">
          <a:xfrm>
            <a:off x="1449409" y="357166"/>
            <a:ext cx="6194425" cy="928694"/>
          </a:xfrm>
          <a:prstGeom prst="rect">
            <a:avLst/>
          </a:prstGeom>
          <a:solidFill>
            <a:srgbClr val="FFFFFF"/>
          </a:solidFill>
          <a:ln w="63500" cmpd="thickThin">
            <a:solidFill>
              <a:srgbClr val="00206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6" name="Rectangle 22"/>
          <p:cNvSpPr>
            <a:spLocks noChangeArrowheads="1"/>
          </p:cNvSpPr>
          <p:nvPr/>
        </p:nvSpPr>
        <p:spPr bwMode="auto">
          <a:xfrm>
            <a:off x="3071802" y="571480"/>
            <a:ext cx="292895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ПЛАН-ОПОРА УРОКУ</a:t>
            </a:r>
            <a:endParaRPr kumimoji="0" lang="uk-UA" sz="28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</a:endParaRPr>
          </a:p>
        </p:txBody>
      </p:sp>
      <p:grpSp>
        <p:nvGrpSpPr>
          <p:cNvPr id="7" name="Group 2"/>
          <p:cNvGrpSpPr>
            <a:grpSpLocks/>
          </p:cNvGrpSpPr>
          <p:nvPr/>
        </p:nvGrpSpPr>
        <p:grpSpPr bwMode="auto">
          <a:xfrm>
            <a:off x="1071538" y="1500174"/>
            <a:ext cx="6692900" cy="4921885"/>
            <a:chOff x="668" y="7923"/>
            <a:chExt cx="10539" cy="7751"/>
          </a:xfrm>
        </p:grpSpPr>
        <p:sp>
          <p:nvSpPr>
            <p:cNvPr id="8" name="Oval 3"/>
            <p:cNvSpPr>
              <a:spLocks noChangeArrowheads="1"/>
            </p:cNvSpPr>
            <p:nvPr/>
          </p:nvSpPr>
          <p:spPr bwMode="auto">
            <a:xfrm>
              <a:off x="7212" y="12291"/>
              <a:ext cx="3693" cy="1321"/>
            </a:xfrm>
            <a:prstGeom prst="ellipse">
              <a:avLst/>
            </a:prstGeom>
            <a:solidFill>
              <a:srgbClr val="FFFFFF"/>
            </a:solidFill>
            <a:ln w="63500" cmpd="thickThin">
              <a:solidFill>
                <a:srgbClr val="002060"/>
              </a:solidFill>
              <a:round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R="0" lvl="0" indent="0" algn="ctr" fontAlgn="base">
                <a:lnSpc>
                  <a:spcPct val="100000"/>
                </a:lnSpc>
                <a:spcBef>
                  <a:spcPts val="12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uk-UA" sz="1200" b="1" dirty="0" smtClean="0">
                  <a:solidFill>
                    <a:srgbClr val="000000"/>
                  </a:solidFill>
                  <a:latin typeface="Arial" pitchFamily="34" charset="0"/>
                </a:rPr>
                <a:t>7. Хто представляє ворогів у кіноповісті?</a:t>
              </a: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9" name="Oval 4"/>
            <p:cNvSpPr>
              <a:spLocks noChangeArrowheads="1"/>
            </p:cNvSpPr>
            <p:nvPr/>
          </p:nvSpPr>
          <p:spPr bwMode="auto">
            <a:xfrm>
              <a:off x="6492" y="9888"/>
              <a:ext cx="4715" cy="2133"/>
            </a:xfrm>
            <a:prstGeom prst="ellipse">
              <a:avLst/>
            </a:prstGeom>
            <a:solidFill>
              <a:srgbClr val="FFFFFF"/>
            </a:solidFill>
            <a:ln w="63500" cmpd="thickThin">
              <a:solidFill>
                <a:srgbClr val="002060"/>
              </a:solidFill>
              <a:round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ts val="1200"/>
                </a:spcBef>
                <a:spcAft>
                  <a:spcPct val="0"/>
                </a:spcAft>
              </a:pPr>
              <a:r>
                <a:rPr lang="uk-UA" sz="1200" b="1" dirty="0" smtClean="0">
                  <a:solidFill>
                    <a:srgbClr val="000000"/>
                  </a:solidFill>
                  <a:latin typeface="Arial" pitchFamily="34" charset="0"/>
                </a:rPr>
                <a:t>6. Як порушується у творі проблема національної самовідданості людини та народу?</a:t>
              </a: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10" name="Oval 5"/>
            <p:cNvSpPr>
              <a:spLocks noChangeArrowheads="1"/>
            </p:cNvSpPr>
            <p:nvPr/>
          </p:nvSpPr>
          <p:spPr bwMode="auto">
            <a:xfrm>
              <a:off x="668" y="11651"/>
              <a:ext cx="6081" cy="2042"/>
            </a:xfrm>
            <a:prstGeom prst="ellipse">
              <a:avLst/>
            </a:prstGeom>
            <a:solidFill>
              <a:srgbClr val="FFFFFF"/>
            </a:solidFill>
            <a:ln w="63500" cmpd="thickThin">
              <a:solidFill>
                <a:srgbClr val="002060"/>
              </a:solidFill>
              <a:round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120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lang="uk-UA" sz="1200" b="1" dirty="0" smtClean="0">
                  <a:solidFill>
                    <a:srgbClr val="000000"/>
                  </a:solidFill>
                  <a:latin typeface="Arial" pitchFamily="34" charset="0"/>
                </a:rPr>
                <a:t>3. Яке місце відводить                О. П. Довженко у кіноповісті Лаврінові Запорожцю та Максиму Заброді? Дати оцінку їхнім діям та вчинкам.</a:t>
              </a: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11" name="Oval 6"/>
            <p:cNvSpPr>
              <a:spLocks noChangeArrowheads="1"/>
            </p:cNvSpPr>
            <p:nvPr/>
          </p:nvSpPr>
          <p:spPr bwMode="auto">
            <a:xfrm>
              <a:off x="1343" y="13998"/>
              <a:ext cx="4806" cy="1676"/>
            </a:xfrm>
            <a:prstGeom prst="ellipse">
              <a:avLst/>
            </a:prstGeom>
            <a:solidFill>
              <a:srgbClr val="FFFFFF"/>
            </a:solidFill>
            <a:ln w="63500" cmpd="thickThin">
              <a:solidFill>
                <a:srgbClr val="002060"/>
              </a:solidFill>
              <a:round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12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uk-UA" sz="1200" b="1" dirty="0" smtClean="0">
                  <a:solidFill>
                    <a:srgbClr val="000000"/>
                  </a:solidFill>
                  <a:latin typeface="Arial" pitchFamily="34" charset="0"/>
                </a:rPr>
                <a:t>4. Які почуття у вас викликає Олеся Запорожець та Христина Хутірна?</a:t>
              </a: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12" name="Oval 7"/>
            <p:cNvSpPr>
              <a:spLocks noChangeArrowheads="1"/>
            </p:cNvSpPr>
            <p:nvPr/>
          </p:nvSpPr>
          <p:spPr bwMode="auto">
            <a:xfrm>
              <a:off x="1325" y="9592"/>
              <a:ext cx="4608" cy="1870"/>
            </a:xfrm>
            <a:prstGeom prst="ellipse">
              <a:avLst/>
            </a:prstGeom>
            <a:solidFill>
              <a:srgbClr val="FFFFFF"/>
            </a:solidFill>
            <a:ln w="63500" cmpd="thickThin">
              <a:solidFill>
                <a:srgbClr val="002060"/>
              </a:solidFill>
              <a:round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12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uk-UA" sz="1200" b="1" dirty="0" smtClean="0">
                  <a:solidFill>
                    <a:srgbClr val="000000"/>
                  </a:solidFill>
                  <a:latin typeface="Arial" pitchFamily="34" charset="0"/>
                </a:rPr>
                <a:t>2. Які проблеми порушує Олександр Довженко в кіноповісті «Україна в огні»?</a:t>
              </a:r>
              <a:endParaRPr lang="ru-RU" sz="1200" b="1" dirty="0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13" name="Oval 8"/>
            <p:cNvSpPr>
              <a:spLocks noChangeArrowheads="1"/>
            </p:cNvSpPr>
            <p:nvPr/>
          </p:nvSpPr>
          <p:spPr bwMode="auto">
            <a:xfrm>
              <a:off x="6409" y="8279"/>
              <a:ext cx="4526" cy="1419"/>
            </a:xfrm>
            <a:prstGeom prst="ellipse">
              <a:avLst/>
            </a:prstGeom>
            <a:solidFill>
              <a:srgbClr val="FFFFFF"/>
            </a:solidFill>
            <a:ln w="63500" cmpd="thickThin">
              <a:solidFill>
                <a:srgbClr val="002060"/>
              </a:solidFill>
              <a:round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12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uk-UA" sz="1200" b="1" dirty="0" smtClean="0">
                  <a:solidFill>
                    <a:srgbClr val="000000"/>
                  </a:solidFill>
                  <a:latin typeface="Arial" pitchFamily="34" charset="0"/>
                </a:rPr>
                <a:t>5. Чому серед українців були зрадники?</a:t>
              </a:r>
              <a:endParaRPr lang="ru-RU" sz="1200" b="1" dirty="0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14" name="Oval 9"/>
            <p:cNvSpPr>
              <a:spLocks noChangeArrowheads="1"/>
            </p:cNvSpPr>
            <p:nvPr/>
          </p:nvSpPr>
          <p:spPr bwMode="auto">
            <a:xfrm>
              <a:off x="1680" y="8261"/>
              <a:ext cx="4067" cy="1073"/>
            </a:xfrm>
            <a:prstGeom prst="ellipse">
              <a:avLst/>
            </a:prstGeom>
            <a:solidFill>
              <a:srgbClr val="FFFFFF"/>
            </a:solidFill>
            <a:ln w="63500" cmpd="thickThin">
              <a:solidFill>
                <a:srgbClr val="002060"/>
              </a:solidFill>
              <a:round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uk-UA" sz="1200" b="1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</a:rPr>
                <a:t>1. З</a:t>
              </a:r>
              <a:r>
                <a:rPr kumimoji="0" lang="ru-RU" sz="1200" b="1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</a:rPr>
                <a:t>’</a:t>
              </a:r>
              <a:r>
                <a:rPr kumimoji="0" lang="uk-UA" sz="1200" b="1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</a:rPr>
                <a:t>ясувати тему, ідею та жанр твору</a:t>
              </a:r>
              <a:r>
                <a:rPr kumimoji="0" lang="uk-UA" sz="1200" b="1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Arial" pitchFamily="34" charset="0"/>
                </a:rPr>
                <a:t>.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15" name="Oval 10"/>
            <p:cNvSpPr>
              <a:spLocks noChangeArrowheads="1"/>
            </p:cNvSpPr>
            <p:nvPr/>
          </p:nvSpPr>
          <p:spPr bwMode="auto">
            <a:xfrm>
              <a:off x="7080" y="13998"/>
              <a:ext cx="3826" cy="1240"/>
            </a:xfrm>
            <a:prstGeom prst="ellipse">
              <a:avLst/>
            </a:prstGeom>
            <a:solidFill>
              <a:srgbClr val="FFFFFF"/>
            </a:solidFill>
            <a:ln w="63500" cmpd="thickThin">
              <a:solidFill>
                <a:srgbClr val="002060"/>
              </a:solidFill>
              <a:round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ts val="1200"/>
                </a:spcBef>
                <a:spcAft>
                  <a:spcPct val="0"/>
                </a:spcAft>
              </a:pPr>
              <a:r>
                <a:rPr lang="uk-UA" sz="1200" b="1" dirty="0" smtClean="0">
                  <a:solidFill>
                    <a:srgbClr val="000000"/>
                  </a:solidFill>
                  <a:latin typeface="Arial" pitchFamily="34" charset="0"/>
                </a:rPr>
                <a:t>8. Як закінчується кіноповість?</a:t>
              </a: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16" name="AutoShape 11"/>
            <p:cNvSpPr>
              <a:spLocks noChangeArrowheads="1"/>
            </p:cNvSpPr>
            <p:nvPr/>
          </p:nvSpPr>
          <p:spPr bwMode="auto">
            <a:xfrm>
              <a:off x="3675" y="7923"/>
              <a:ext cx="129" cy="446"/>
            </a:xfrm>
            <a:prstGeom prst="downArrow">
              <a:avLst>
                <a:gd name="adj1" fmla="val 50000"/>
                <a:gd name="adj2" fmla="val 86434"/>
              </a:avLst>
            </a:prstGeom>
            <a:solidFill>
              <a:srgbClr val="C0504D"/>
            </a:solidFill>
            <a:ln w="127000" cmpd="dbl">
              <a:solidFill>
                <a:srgbClr val="002060"/>
              </a:solidFill>
              <a:miter lim="800000"/>
              <a:headEnd/>
              <a:tailEnd/>
            </a:ln>
            <a:effectLst/>
          </p:spPr>
          <p:txBody>
            <a:bodyPr vert="eaVert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endParaRPr>
            </a:p>
          </p:txBody>
        </p:sp>
        <p:sp>
          <p:nvSpPr>
            <p:cNvPr id="17" name="AutoShape 12"/>
            <p:cNvSpPr>
              <a:spLocks noChangeArrowheads="1"/>
            </p:cNvSpPr>
            <p:nvPr/>
          </p:nvSpPr>
          <p:spPr bwMode="auto">
            <a:xfrm>
              <a:off x="3675" y="9232"/>
              <a:ext cx="129" cy="446"/>
            </a:xfrm>
            <a:prstGeom prst="downArrow">
              <a:avLst>
                <a:gd name="adj1" fmla="val 50000"/>
                <a:gd name="adj2" fmla="val 86434"/>
              </a:avLst>
            </a:prstGeom>
            <a:solidFill>
              <a:srgbClr val="C0504D"/>
            </a:solidFill>
            <a:ln w="127000" cmpd="dbl">
              <a:solidFill>
                <a:srgbClr val="002060"/>
              </a:solidFill>
              <a:miter lim="800000"/>
              <a:headEnd/>
              <a:tailEnd/>
            </a:ln>
            <a:effectLst/>
          </p:spPr>
          <p:txBody>
            <a:bodyPr vert="eaVert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8" name="AutoShape 13"/>
            <p:cNvSpPr>
              <a:spLocks noChangeArrowheads="1"/>
            </p:cNvSpPr>
            <p:nvPr/>
          </p:nvSpPr>
          <p:spPr bwMode="auto">
            <a:xfrm>
              <a:off x="3675" y="11457"/>
              <a:ext cx="129" cy="446"/>
            </a:xfrm>
            <a:prstGeom prst="downArrow">
              <a:avLst>
                <a:gd name="adj1" fmla="val 50000"/>
                <a:gd name="adj2" fmla="val 86434"/>
              </a:avLst>
            </a:prstGeom>
            <a:solidFill>
              <a:srgbClr val="C0504D"/>
            </a:solidFill>
            <a:ln w="127000" cmpd="dbl">
              <a:solidFill>
                <a:srgbClr val="002060"/>
              </a:solidFill>
              <a:miter lim="800000"/>
              <a:headEnd/>
              <a:tailEnd/>
            </a:ln>
            <a:effectLst/>
          </p:spPr>
          <p:txBody>
            <a:bodyPr vert="eaVert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9" name="AutoShape 14"/>
            <p:cNvSpPr>
              <a:spLocks noChangeArrowheads="1"/>
            </p:cNvSpPr>
            <p:nvPr/>
          </p:nvSpPr>
          <p:spPr bwMode="auto">
            <a:xfrm>
              <a:off x="3675" y="13693"/>
              <a:ext cx="129" cy="446"/>
            </a:xfrm>
            <a:prstGeom prst="downArrow">
              <a:avLst>
                <a:gd name="adj1" fmla="val 50000"/>
                <a:gd name="adj2" fmla="val 86434"/>
              </a:avLst>
            </a:prstGeom>
            <a:solidFill>
              <a:srgbClr val="C0504D"/>
            </a:solidFill>
            <a:ln w="127000" cmpd="dbl">
              <a:solidFill>
                <a:srgbClr val="002060"/>
              </a:solidFill>
              <a:miter lim="800000"/>
              <a:headEnd/>
              <a:tailEnd/>
            </a:ln>
            <a:effectLst/>
          </p:spPr>
          <p:txBody>
            <a:bodyPr vert="eaVert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0" name="AutoShape 15"/>
            <p:cNvSpPr>
              <a:spLocks noChangeArrowheads="1"/>
            </p:cNvSpPr>
            <p:nvPr/>
          </p:nvSpPr>
          <p:spPr bwMode="auto">
            <a:xfrm>
              <a:off x="8901" y="9442"/>
              <a:ext cx="129" cy="446"/>
            </a:xfrm>
            <a:prstGeom prst="downArrow">
              <a:avLst>
                <a:gd name="adj1" fmla="val 50000"/>
                <a:gd name="adj2" fmla="val 86434"/>
              </a:avLst>
            </a:prstGeom>
            <a:solidFill>
              <a:srgbClr val="C0504D"/>
            </a:solidFill>
            <a:ln w="127000" cmpd="dbl">
              <a:solidFill>
                <a:srgbClr val="002060"/>
              </a:solidFill>
              <a:miter lim="800000"/>
              <a:headEnd/>
              <a:tailEnd/>
            </a:ln>
            <a:effectLst/>
          </p:spPr>
          <p:txBody>
            <a:bodyPr vert="eaVert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1" name="AutoShape 16"/>
            <p:cNvSpPr>
              <a:spLocks noChangeArrowheads="1"/>
            </p:cNvSpPr>
            <p:nvPr/>
          </p:nvSpPr>
          <p:spPr bwMode="auto">
            <a:xfrm>
              <a:off x="8901" y="11843"/>
              <a:ext cx="129" cy="446"/>
            </a:xfrm>
            <a:prstGeom prst="downArrow">
              <a:avLst>
                <a:gd name="adj1" fmla="val 50000"/>
                <a:gd name="adj2" fmla="val 86434"/>
              </a:avLst>
            </a:prstGeom>
            <a:solidFill>
              <a:srgbClr val="C0504D"/>
            </a:solidFill>
            <a:ln w="127000" cmpd="dbl">
              <a:solidFill>
                <a:srgbClr val="002060"/>
              </a:solidFill>
              <a:miter lim="800000"/>
              <a:headEnd/>
              <a:tailEnd/>
            </a:ln>
            <a:effectLst/>
          </p:spPr>
          <p:txBody>
            <a:bodyPr vert="eaVert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2" name="AutoShape 17"/>
            <p:cNvSpPr>
              <a:spLocks noChangeArrowheads="1"/>
            </p:cNvSpPr>
            <p:nvPr/>
          </p:nvSpPr>
          <p:spPr bwMode="auto">
            <a:xfrm>
              <a:off x="8880" y="13548"/>
              <a:ext cx="129" cy="446"/>
            </a:xfrm>
            <a:prstGeom prst="downArrow">
              <a:avLst>
                <a:gd name="adj1" fmla="val 50000"/>
                <a:gd name="adj2" fmla="val 86434"/>
              </a:avLst>
            </a:prstGeom>
            <a:solidFill>
              <a:srgbClr val="C0504D"/>
            </a:solidFill>
            <a:ln w="127000" cmpd="dbl">
              <a:solidFill>
                <a:srgbClr val="002060"/>
              </a:solidFill>
              <a:miter lim="800000"/>
              <a:headEnd/>
              <a:tailEnd/>
            </a:ln>
            <a:effectLst/>
          </p:spPr>
          <p:txBody>
            <a:bodyPr vert="eaVert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3" name="AutoShape 18"/>
            <p:cNvSpPr>
              <a:spLocks noChangeShapeType="1"/>
            </p:cNvSpPr>
            <p:nvPr/>
          </p:nvSpPr>
          <p:spPr bwMode="auto">
            <a:xfrm rot="16200000">
              <a:off x="3331" y="11400"/>
              <a:ext cx="5785" cy="537"/>
            </a:xfrm>
            <a:prstGeom prst="bentConnector3">
              <a:avLst>
                <a:gd name="adj1" fmla="val 50000"/>
              </a:avLst>
            </a:prstGeom>
            <a:noFill/>
            <a:ln w="63500">
              <a:solidFill>
                <a:srgbClr val="002060"/>
              </a:solidFill>
              <a:miter lim="800000"/>
              <a:headEnd/>
              <a:tailEnd type="triangle" w="med" len="med"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 txBox="1">
            <a:spLocks/>
          </p:cNvSpPr>
          <p:nvPr/>
        </p:nvSpPr>
        <p:spPr>
          <a:xfrm>
            <a:off x="609600" y="4270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4400" b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Проблемне питання:</a:t>
            </a:r>
            <a:endParaRPr kumimoji="0" lang="ru-RU" sz="4400" b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omic Sans MS" pitchFamily="66" charset="0"/>
              <a:ea typeface="+mj-ea"/>
              <a:cs typeface="+mj-cs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283968" y="1844824"/>
            <a:ext cx="4608512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k-UA" sz="3200" b="1" dirty="0" smtClean="0">
                <a:solidFill>
                  <a:schemeClr val="bg1"/>
                </a:solidFill>
                <a:latin typeface="Comic Sans MS" pitchFamily="66" charset="0"/>
              </a:rPr>
              <a:t>Чому за твір «Україна в огні» Олександра Довженка зняли з усіх посад, які він обіймав,і назавжди відірвали від рідної України?</a:t>
            </a:r>
            <a:endParaRPr lang="ru-RU" sz="3200" b="1" i="1" dirty="0" smtClean="0">
              <a:solidFill>
                <a:schemeClr val="bg1"/>
              </a:solidFill>
              <a:latin typeface="Comic Sans MS" pitchFamily="66" charset="0"/>
            </a:endParaRPr>
          </a:p>
          <a:p>
            <a:endParaRPr lang="ru-RU" sz="2800" dirty="0" smtClean="0"/>
          </a:p>
          <a:p>
            <a:pPr algn="ctr"/>
            <a:endParaRPr lang="ru-RU" sz="2800" b="1" dirty="0">
              <a:solidFill>
                <a:srgbClr val="002060"/>
              </a:solidFill>
            </a:endParaRPr>
          </a:p>
        </p:txBody>
      </p:sp>
      <p:pic>
        <p:nvPicPr>
          <p:cNvPr id="5" name="Picture 2" descr="D:\знак питання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1844824"/>
            <a:ext cx="3240360" cy="453990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4139952" y="2276872"/>
            <a:ext cx="471034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Тема уроку</a:t>
            </a:r>
            <a:r>
              <a:rPr lang="uk-UA" sz="32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</a:p>
          <a:p>
            <a:pPr algn="ctr"/>
            <a:r>
              <a:rPr lang="ru-RU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О. П. Довженко. К</a:t>
            </a:r>
            <a:r>
              <a:rPr lang="uk-UA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і</a:t>
            </a:r>
            <a:r>
              <a:rPr lang="ru-RU" sz="32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нопов</a:t>
            </a:r>
            <a:r>
              <a:rPr lang="uk-UA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і</a:t>
            </a:r>
            <a:r>
              <a:rPr lang="ru-RU" sz="32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сть</a:t>
            </a:r>
            <a:r>
              <a:rPr lang="ru-RU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«</a:t>
            </a:r>
            <a:r>
              <a:rPr lang="ru-RU" sz="32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Україна</a:t>
            </a:r>
            <a:r>
              <a:rPr lang="uk-UA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в огні»</a:t>
            </a:r>
            <a:r>
              <a:rPr lang="ru-RU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. Проблема народу та </a:t>
            </a:r>
            <a:r>
              <a:rPr lang="ru-RU" sz="32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війни</a:t>
            </a:r>
            <a:r>
              <a:rPr lang="ru-RU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у </a:t>
            </a:r>
            <a:r>
              <a:rPr lang="ru-RU" sz="32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творі</a:t>
            </a:r>
            <a:endParaRPr lang="ru-RU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7" name="Picture 2" descr="C:\Users\Инна\Desktop\image0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692696"/>
            <a:ext cx="4032448" cy="5583390"/>
          </a:xfrm>
          <a:prstGeom prst="rect">
            <a:avLst/>
          </a:prstGeom>
          <a:noFill/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 txBox="1">
            <a:spLocks/>
          </p:cNvSpPr>
          <p:nvPr/>
        </p:nvSpPr>
        <p:spPr>
          <a:xfrm>
            <a:off x="323528" y="476672"/>
            <a:ext cx="8496944" cy="302433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marL="87313" marR="0" lvl="0" indent="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uk-UA" sz="40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omic Sans MS" pitchFamily="66" charset="0"/>
              </a:rPr>
              <a:t>Вправа «Мікрофон»: </a:t>
            </a:r>
          </a:p>
          <a:p>
            <a:pPr marL="87313" marR="0" lvl="0" indent="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uk-UA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omic Sans MS" pitchFamily="66" charset="0"/>
              </a:rPr>
              <a:t>1. Яке ваше ставлення до оцінки кіноповісті «Україна в огні» Сталіним? </a:t>
            </a:r>
          </a:p>
          <a:p>
            <a:pPr marL="87313" marR="0" lvl="0" indent="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uk-UA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omic Sans MS" pitchFamily="66" charset="0"/>
              </a:rPr>
              <a:t>2. Зробіть висновки щодо проблемного питання уроку.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omic Sans MS" pitchFamily="66" charset="0"/>
            </a:endParaRPr>
          </a:p>
        </p:txBody>
      </p:sp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1720" y="3501008"/>
            <a:ext cx="4752528" cy="31420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1"/>
          <p:cNvSpPr txBox="1">
            <a:spLocks/>
          </p:cNvSpPr>
          <p:nvPr/>
        </p:nvSpPr>
        <p:spPr>
          <a:xfrm>
            <a:off x="457200" y="285728"/>
            <a:ext cx="8229600" cy="6143668"/>
          </a:xfrm>
          <a:prstGeom prst="rect">
            <a:avLst/>
          </a:prstGeom>
        </p:spPr>
        <p:txBody>
          <a:bodyPr>
            <a:normAutofit fontScale="70000" lnSpcReduction="2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220000"/>
              </a:lnSpc>
              <a:spcBef>
                <a:spcPct val="20000"/>
              </a:spcBef>
              <a:spcAft>
                <a:spcPts val="0"/>
              </a:spcAft>
              <a:buClr>
                <a:schemeClr val="bg1"/>
              </a:buClr>
              <a:buSzTx/>
              <a:buFont typeface="Wingdings" pitchFamily="2" charset="2"/>
              <a:buChar char="v"/>
              <a:tabLst/>
              <a:defRPr/>
            </a:pPr>
            <a:r>
              <a:rPr kumimoji="0" lang="uk-UA" sz="3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omic Sans MS" pitchFamily="66" charset="0"/>
              </a:rPr>
              <a:t>Життя… Який глибокий зміст у цьому слові:</a:t>
            </a:r>
            <a:endParaRPr kumimoji="0" lang="ru-RU" sz="38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omic Sans MS" pitchFamily="66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220000"/>
              </a:lnSpc>
              <a:spcBef>
                <a:spcPct val="20000"/>
              </a:spcBef>
              <a:spcAft>
                <a:spcPts val="0"/>
              </a:spcAft>
              <a:buClr>
                <a:schemeClr val="bg1"/>
              </a:buClr>
              <a:buSzTx/>
              <a:buFont typeface="Wingdings" pitchFamily="2" charset="2"/>
              <a:buChar char="v"/>
              <a:tabLst/>
              <a:defRPr/>
            </a:pPr>
            <a:r>
              <a:rPr kumimoji="0" lang="uk-UA" sz="3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omic Sans MS" pitchFamily="66" charset="0"/>
              </a:rPr>
              <a:t>Життя – дитячий сміх і річечка любові.</a:t>
            </a:r>
            <a:endParaRPr kumimoji="0" lang="ru-RU" sz="38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omic Sans MS" pitchFamily="66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220000"/>
              </a:lnSpc>
              <a:spcBef>
                <a:spcPct val="20000"/>
              </a:spcBef>
              <a:spcAft>
                <a:spcPts val="0"/>
              </a:spcAft>
              <a:buClr>
                <a:schemeClr val="bg1"/>
              </a:buClr>
              <a:buSzTx/>
              <a:buFont typeface="Wingdings" pitchFamily="2" charset="2"/>
              <a:buChar char="v"/>
              <a:tabLst/>
              <a:defRPr/>
            </a:pPr>
            <a:r>
              <a:rPr kumimoji="0" lang="uk-UA" sz="3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omic Sans MS" pitchFamily="66" charset="0"/>
              </a:rPr>
              <a:t>Життя – це материнська ласка і тривога, </a:t>
            </a:r>
            <a:endParaRPr kumimoji="0" lang="ru-RU" sz="38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omic Sans MS" pitchFamily="66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220000"/>
              </a:lnSpc>
              <a:spcBef>
                <a:spcPct val="20000"/>
              </a:spcBef>
              <a:spcAft>
                <a:spcPts val="0"/>
              </a:spcAft>
              <a:buClr>
                <a:schemeClr val="bg1"/>
              </a:buClr>
              <a:buSzTx/>
              <a:buFont typeface="Wingdings" pitchFamily="2" charset="2"/>
              <a:buChar char="v"/>
              <a:tabLst/>
              <a:defRPr/>
            </a:pPr>
            <a:r>
              <a:rPr kumimoji="0" lang="uk-UA" sz="3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omic Sans MS" pitchFamily="66" charset="0"/>
              </a:rPr>
              <a:t>Життя – це щедрий подарунок нам від Бога.</a:t>
            </a:r>
            <a:endParaRPr kumimoji="0" lang="ru-RU" sz="38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omic Sans MS" pitchFamily="66" charset="0"/>
            </a:endParaRPr>
          </a:p>
          <a:p>
            <a:pPr marL="742950" marR="0" lvl="1" indent="-285750" algn="l" defTabSz="914400" rtl="0" eaLnBrk="1" fontAlgn="auto" latinLnBrk="0" hangingPunct="1">
              <a:lnSpc>
                <a:spcPct val="220000"/>
              </a:lnSpc>
              <a:spcBef>
                <a:spcPct val="20000"/>
              </a:spcBef>
              <a:spcAft>
                <a:spcPts val="0"/>
              </a:spcAft>
              <a:buClr>
                <a:schemeClr val="bg1"/>
              </a:buClr>
              <a:buSzTx/>
              <a:buFont typeface="Wingdings" pitchFamily="2" charset="2"/>
              <a:buChar char="v"/>
              <a:tabLst/>
              <a:defRPr/>
            </a:pPr>
            <a:r>
              <a:rPr kumimoji="0" lang="uk-UA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omic Sans MS" pitchFamily="66" charset="0"/>
              </a:rPr>
              <a:t>То є минуле і сучасне,</a:t>
            </a:r>
            <a:endParaRPr kumimoji="0" lang="ru-RU" sz="40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omic Sans MS" pitchFamily="66" charset="0"/>
            </a:endParaRPr>
          </a:p>
          <a:p>
            <a:pPr marL="742950" marR="0" lvl="1" indent="-285750" algn="l" defTabSz="914400" rtl="0" eaLnBrk="1" fontAlgn="auto" latinLnBrk="0" hangingPunct="1">
              <a:lnSpc>
                <a:spcPct val="220000"/>
              </a:lnSpc>
              <a:spcBef>
                <a:spcPct val="20000"/>
              </a:spcBef>
              <a:spcAft>
                <a:spcPts val="0"/>
              </a:spcAft>
              <a:buClr>
                <a:schemeClr val="bg1"/>
              </a:buClr>
              <a:buSzTx/>
              <a:buFont typeface="Wingdings" pitchFamily="2" charset="2"/>
              <a:buChar char="v"/>
              <a:tabLst/>
              <a:defRPr/>
            </a:pPr>
            <a:r>
              <a:rPr kumimoji="0" lang="uk-UA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omic Sans MS" pitchFamily="66" charset="0"/>
              </a:rPr>
              <a:t>То сум і біль, тривоги й щастя,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bg1"/>
              </a:buClr>
              <a:buSzTx/>
              <a:buFont typeface="Wingdings" pitchFamily="2" charset="2"/>
              <a:buChar char="v"/>
              <a:tabLst/>
              <a:defRPr/>
            </a:pPr>
            <a:endParaRPr kumimoji="0" lang="uk-UA" sz="2000" b="1" i="1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bg1"/>
              </a:buClr>
              <a:buSzTx/>
              <a:buFont typeface="Wingdings" pitchFamily="2" charset="2"/>
              <a:buChar char="v"/>
              <a:tabLst/>
              <a:defRPr/>
            </a:pPr>
            <a:endParaRPr kumimoji="0" lang="ru-RU" sz="1600" b="0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5" name="Acoustic Alchemy - Ballad For Kay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8429652" y="357166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0"/>
                            </p:stCondLst>
                            <p:childTnLst>
                              <p:par>
                                <p:cTn id="1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0"/>
                            </p:stCondLst>
                            <p:childTnLst>
                              <p:par>
                                <p:cTn id="3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0"/>
                            </p:stCondLst>
                            <p:childTnLst>
                              <p:par>
                                <p:cTn id="3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2" showWhenStopped="0">
                <p:cTn id="42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1"/>
          <p:cNvSpPr txBox="1">
            <a:spLocks/>
          </p:cNvSpPr>
          <p:nvPr/>
        </p:nvSpPr>
        <p:spPr>
          <a:xfrm>
            <a:off x="0" y="214290"/>
            <a:ext cx="9144000" cy="6286544"/>
          </a:xfrm>
          <a:prstGeom prst="rect">
            <a:avLst/>
          </a:prstGeom>
        </p:spPr>
        <p:txBody>
          <a:bodyPr>
            <a:normAutofit fontScale="92500"/>
          </a:bodyPr>
          <a:lstStyle/>
          <a:p>
            <a:pPr marL="742950" marR="0" lvl="1" indent="-285750" algn="l" defTabSz="914400" rtl="0" eaLnBrk="1" fontAlgn="auto" latinLnBrk="0" hangingPunct="1">
              <a:lnSpc>
                <a:spcPct val="200000"/>
              </a:lnSpc>
              <a:spcBef>
                <a:spcPct val="20000"/>
              </a:spcBef>
              <a:spcAft>
                <a:spcPts val="0"/>
              </a:spcAft>
              <a:buClr>
                <a:schemeClr val="bg1"/>
              </a:buClr>
              <a:buSzTx/>
              <a:buFont typeface="Wingdings" pitchFamily="2" charset="2"/>
              <a:buChar char="v"/>
              <a:tabLst/>
              <a:defRPr/>
            </a:pPr>
            <a:r>
              <a:rPr kumimoji="0" lang="uk-UA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omic Sans MS" pitchFamily="66" charset="0"/>
              </a:rPr>
              <a:t>Високе древо родоводу ,</a:t>
            </a:r>
            <a:endParaRPr kumimoji="0" lang="ru-RU" sz="32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omic Sans MS" pitchFamily="66" charset="0"/>
            </a:endParaRPr>
          </a:p>
          <a:p>
            <a:pPr marL="742950" marR="0" lvl="1" indent="-285750" algn="l" defTabSz="914400" rtl="0" eaLnBrk="1" fontAlgn="auto" latinLnBrk="0" hangingPunct="1">
              <a:lnSpc>
                <a:spcPct val="200000"/>
              </a:lnSpc>
              <a:spcBef>
                <a:spcPct val="20000"/>
              </a:spcBef>
              <a:spcAft>
                <a:spcPts val="0"/>
              </a:spcAft>
              <a:buClr>
                <a:schemeClr val="bg1"/>
              </a:buClr>
              <a:buSzTx/>
              <a:buFont typeface="Wingdings" pitchFamily="2" charset="2"/>
              <a:buChar char="v"/>
              <a:tabLst/>
              <a:defRPr/>
            </a:pPr>
            <a:r>
              <a:rPr kumimoji="0" lang="uk-UA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omic Sans MS" pitchFamily="66" charset="0"/>
              </a:rPr>
              <a:t>Історія мого народу.</a:t>
            </a:r>
            <a:endParaRPr kumimoji="0" lang="ru-RU" sz="32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omic Sans MS" pitchFamily="66" charset="0"/>
            </a:endParaRPr>
          </a:p>
          <a:p>
            <a:pPr marL="742950" marR="0" lvl="1" indent="-285750" algn="l" defTabSz="914400" rtl="0" eaLnBrk="1" fontAlgn="auto" latinLnBrk="0" hangingPunct="1">
              <a:lnSpc>
                <a:spcPct val="200000"/>
              </a:lnSpc>
              <a:spcBef>
                <a:spcPts val="1200"/>
              </a:spcBef>
              <a:spcAft>
                <a:spcPts val="0"/>
              </a:spcAft>
              <a:buClr>
                <a:schemeClr val="bg1"/>
              </a:buClr>
              <a:buSzTx/>
              <a:buFont typeface="Wingdings" pitchFamily="2" charset="2"/>
              <a:buChar char="v"/>
              <a:tabLst/>
              <a:defRPr/>
            </a:pPr>
            <a:r>
              <a:rPr kumimoji="0" lang="uk-UA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omic Sans MS" pitchFamily="66" charset="0"/>
              </a:rPr>
              <a:t>Життя – то незбагненність у цім світі</a:t>
            </a:r>
            <a:endParaRPr kumimoji="0" lang="ru-RU" sz="32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omic Sans MS" pitchFamily="66" charset="0"/>
            </a:endParaRPr>
          </a:p>
          <a:p>
            <a:pPr marL="742950" marR="0" lvl="1" indent="-285750" algn="l" defTabSz="914400" rtl="0" eaLnBrk="1" fontAlgn="auto" latinLnBrk="0" hangingPunct="1">
              <a:lnSpc>
                <a:spcPct val="200000"/>
              </a:lnSpc>
              <a:spcBef>
                <a:spcPts val="1200"/>
              </a:spcBef>
              <a:spcAft>
                <a:spcPts val="0"/>
              </a:spcAft>
              <a:buClr>
                <a:schemeClr val="bg1"/>
              </a:buClr>
              <a:buSzTx/>
              <a:buFont typeface="Wingdings" pitchFamily="2" charset="2"/>
              <a:buChar char="v"/>
              <a:tabLst/>
              <a:defRPr/>
            </a:pPr>
            <a:r>
              <a:rPr kumimoji="0" lang="uk-UA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omic Sans MS" pitchFamily="66" charset="0"/>
              </a:rPr>
              <a:t>І правда – що не поле перейти…</a:t>
            </a:r>
            <a:endParaRPr kumimoji="0" lang="ru-RU" sz="32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omic Sans MS" pitchFamily="66" charset="0"/>
            </a:endParaRPr>
          </a:p>
          <a:p>
            <a:pPr marL="742950" marR="0" lvl="1" indent="-285750" algn="l" defTabSz="914400" rtl="0" eaLnBrk="1" fontAlgn="auto" latinLnBrk="0" hangingPunct="1">
              <a:lnSpc>
                <a:spcPct val="200000"/>
              </a:lnSpc>
              <a:spcBef>
                <a:spcPts val="1200"/>
              </a:spcBef>
              <a:spcAft>
                <a:spcPts val="0"/>
              </a:spcAft>
              <a:buClr>
                <a:schemeClr val="bg1"/>
              </a:buClr>
              <a:buSzTx/>
              <a:buFont typeface="Wingdings" pitchFamily="2" charset="2"/>
              <a:buChar char="v"/>
              <a:tabLst/>
              <a:defRPr/>
            </a:pPr>
            <a:r>
              <a:rPr kumimoji="0" lang="uk-UA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omic Sans MS" pitchFamily="66" charset="0"/>
              </a:rPr>
              <a:t>Життя дано, аби добро творити</a:t>
            </a:r>
            <a:endParaRPr kumimoji="0" lang="ru-RU" sz="32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omic Sans MS" pitchFamily="66" charset="0"/>
            </a:endParaRPr>
          </a:p>
          <a:p>
            <a:pPr marL="742950" marR="0" lvl="1" indent="-285750" algn="l" defTabSz="914400" rtl="0" eaLnBrk="1" fontAlgn="auto" latinLnBrk="0" hangingPunct="1">
              <a:lnSpc>
                <a:spcPct val="200000"/>
              </a:lnSpc>
              <a:spcBef>
                <a:spcPts val="1200"/>
              </a:spcBef>
              <a:spcAft>
                <a:spcPts val="0"/>
              </a:spcAft>
              <a:buClr>
                <a:schemeClr val="bg1"/>
              </a:buClr>
              <a:buSzTx/>
              <a:buFont typeface="Wingdings" pitchFamily="2" charset="2"/>
              <a:buChar char="v"/>
              <a:tabLst/>
              <a:defRPr/>
            </a:pPr>
            <a:r>
              <a:rPr kumimoji="0" lang="uk-UA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omic Sans MS" pitchFamily="66" charset="0"/>
              </a:rPr>
              <a:t>Життя дано, щоб щастя досягти</a:t>
            </a:r>
            <a:endParaRPr kumimoji="0" lang="ru-RU" sz="32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omic Sans MS" pitchFamily="66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6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6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6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6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6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6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8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6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6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4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6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6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6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6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539552" y="26064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Домашнє завдання </a:t>
            </a:r>
            <a:endParaRPr kumimoji="0" lang="ru-RU" sz="4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itchFamily="66" charset="0"/>
              <a:ea typeface="+mj-ea"/>
              <a:cs typeface="+mj-cs"/>
            </a:endParaRPr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251520" y="1196752"/>
            <a:ext cx="4896544" cy="5401816"/>
          </a:xfrm>
          <a:prstGeom prst="rect">
            <a:avLst/>
          </a:prstGeom>
        </p:spPr>
        <p:txBody>
          <a:bodyPr/>
          <a:lstStyle/>
          <a:p>
            <a:pPr marL="342900" marR="0" lvl="0" indent="-34290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uk-UA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omic Sans MS" pitchFamily="66" charset="0"/>
              </a:rPr>
              <a:t>1.Прочитати «Щоденник» за хрестоматією та підручником.</a:t>
            </a:r>
          </a:p>
          <a:p>
            <a:pPr marL="342900" marR="0" lvl="0" indent="-34290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20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omic Sans MS" pitchFamily="66" charset="0"/>
            </a:endParaRPr>
          </a:p>
          <a:p>
            <a:pPr marL="342900" marR="0" lvl="0" indent="-34290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uk-UA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omic Sans MS" pitchFamily="66" charset="0"/>
              </a:rPr>
              <a:t>2. Підготувати повідомлення на теми: </a:t>
            </a:r>
          </a:p>
          <a:p>
            <a:pPr marL="342900" marR="0" lvl="0" indent="-34290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20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omic Sans MS" pitchFamily="66" charset="0"/>
            </a:endParaRPr>
          </a:p>
          <a:p>
            <a:pPr marL="2066925" marR="0" lvl="0" indent="-125730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uk-UA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omic Sans MS" pitchFamily="66" charset="0"/>
              </a:rPr>
              <a:t>І група «Які риси митця простежуються в його «Щоденнику?»</a:t>
            </a:r>
          </a:p>
          <a:p>
            <a:pPr marL="2066925" marR="0" lvl="0" indent="-125730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20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omic Sans MS" pitchFamily="66" charset="0"/>
            </a:endParaRPr>
          </a:p>
          <a:p>
            <a:pPr marL="2066925" marR="0" lvl="0" indent="-125730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uk-UA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omic Sans MS" pitchFamily="66" charset="0"/>
              </a:rPr>
              <a:t>ІІ група «Що письменник думає про історичне минуле України?»</a:t>
            </a:r>
            <a:endParaRPr kumimoji="0" lang="ru-RU" sz="20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omic Sans MS" pitchFamily="66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0722" name="Picture 2" descr="http://proxy12.media.online.ua/uol/r2-a94a7542be/4fe4e266c6f9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92080" y="2708920"/>
            <a:ext cx="3499115" cy="262433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Дякую за роботу на уроці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-32" y="-385765"/>
            <a:ext cx="9233332" cy="738666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2376313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61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1500166" y="357166"/>
            <a:ext cx="6457968" cy="727071"/>
          </a:xfrm>
        </p:spPr>
        <p:txBody>
          <a:bodyPr>
            <a:normAutofit fontScale="90000"/>
          </a:bodyPr>
          <a:lstStyle/>
          <a:p>
            <a:r>
              <a:rPr lang="uk-UA" b="1" dirty="0" smtClean="0">
                <a:latin typeface="Comic Sans MS" pitchFamily="66" charset="0"/>
              </a:rPr>
              <a:t>Використані джерела:</a:t>
            </a:r>
            <a:endParaRPr lang="ru-RU" dirty="0"/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285720" y="1071546"/>
            <a:ext cx="8643998" cy="5572164"/>
          </a:xfrm>
        </p:spPr>
        <p:txBody>
          <a:bodyPr>
            <a:normAutofit fontScale="47500" lnSpcReduction="20000"/>
          </a:bodyPr>
          <a:lstStyle/>
          <a:p>
            <a:pPr algn="l">
              <a:defRPr/>
            </a:pPr>
            <a:r>
              <a:rPr lang="uk-UA" sz="4400" b="1" dirty="0" smtClean="0">
                <a:solidFill>
                  <a:schemeClr val="bg1"/>
                </a:solidFill>
                <a:latin typeface="Comic Sans MS" pitchFamily="66" charset="0"/>
              </a:rPr>
              <a:t>1.Програма для профільного навчання учнів загальноосвітніх навчальних закладів. Філологічний напрям (профіль — українська філологія). Профільний рівень / Укладачі </a:t>
            </a:r>
          </a:p>
          <a:p>
            <a:pPr algn="l">
              <a:defRPr/>
            </a:pPr>
            <a:r>
              <a:rPr lang="uk-UA" sz="4400" b="1" dirty="0" smtClean="0">
                <a:solidFill>
                  <a:schemeClr val="bg1"/>
                </a:solidFill>
                <a:latin typeface="Comic Sans MS" pitchFamily="66" charset="0"/>
              </a:rPr>
              <a:t>М.Г. Жулинський, Г.Ф. </a:t>
            </a:r>
            <a:r>
              <a:rPr lang="uk-UA" sz="4400" b="1" dirty="0" err="1" smtClean="0">
                <a:solidFill>
                  <a:schemeClr val="bg1"/>
                </a:solidFill>
                <a:latin typeface="Comic Sans MS" pitchFamily="66" charset="0"/>
              </a:rPr>
              <a:t>Семенюк</a:t>
            </a:r>
            <a:r>
              <a:rPr lang="uk-UA" sz="4400" b="1" dirty="0" smtClean="0">
                <a:solidFill>
                  <a:schemeClr val="bg1"/>
                </a:solidFill>
                <a:latin typeface="Comic Sans MS" pitchFamily="66" charset="0"/>
              </a:rPr>
              <a:t>. За </a:t>
            </a:r>
            <a:r>
              <a:rPr lang="uk-UA" sz="4400" b="1" dirty="0" err="1" smtClean="0">
                <a:solidFill>
                  <a:schemeClr val="bg1"/>
                </a:solidFill>
                <a:latin typeface="Comic Sans MS" pitchFamily="66" charset="0"/>
              </a:rPr>
              <a:t>заг</a:t>
            </a:r>
            <a:r>
              <a:rPr lang="uk-UA" sz="4400" b="1" dirty="0" smtClean="0">
                <a:solidFill>
                  <a:schemeClr val="bg1"/>
                </a:solidFill>
                <a:latin typeface="Comic Sans MS" pitchFamily="66" charset="0"/>
              </a:rPr>
              <a:t>. ред. Р. В </a:t>
            </a:r>
            <a:r>
              <a:rPr lang="uk-UA" sz="4400" b="1" err="1" smtClean="0">
                <a:solidFill>
                  <a:schemeClr val="bg1"/>
                </a:solidFill>
                <a:latin typeface="Comic Sans MS" pitchFamily="66" charset="0"/>
              </a:rPr>
              <a:t>Мовчан</a:t>
            </a:r>
            <a:r>
              <a:rPr lang="uk-UA" sz="4400" b="1" smtClean="0">
                <a:solidFill>
                  <a:schemeClr val="bg1"/>
                </a:solidFill>
                <a:latin typeface="Comic Sans MS" pitchFamily="66" charset="0"/>
              </a:rPr>
              <a:t>,—</a:t>
            </a:r>
            <a:r>
              <a:rPr lang="uk-UA" sz="4400" b="1" dirty="0" smtClean="0">
                <a:solidFill>
                  <a:schemeClr val="bg1"/>
                </a:solidFill>
                <a:latin typeface="Comic Sans MS" pitchFamily="66" charset="0"/>
              </a:rPr>
              <a:t> </a:t>
            </a:r>
          </a:p>
          <a:p>
            <a:pPr algn="l">
              <a:defRPr/>
            </a:pPr>
            <a:r>
              <a:rPr lang="uk-UA" sz="4400" b="1" dirty="0" smtClean="0">
                <a:solidFill>
                  <a:schemeClr val="bg1"/>
                </a:solidFill>
                <a:latin typeface="Comic Sans MS" pitchFamily="66" charset="0"/>
              </a:rPr>
              <a:t>К. Грамота, 2011</a:t>
            </a:r>
          </a:p>
          <a:p>
            <a:pPr algn="l">
              <a:defRPr/>
            </a:pPr>
            <a:r>
              <a:rPr lang="uk-UA" sz="4400" b="1" dirty="0" smtClean="0">
                <a:solidFill>
                  <a:schemeClr val="bg1"/>
                </a:solidFill>
                <a:latin typeface="Comic Sans MS" pitchFamily="66" charset="0"/>
              </a:rPr>
              <a:t>2. Г. </a:t>
            </a:r>
            <a:r>
              <a:rPr lang="uk-UA" sz="4400" b="1" dirty="0" err="1" smtClean="0">
                <a:solidFill>
                  <a:schemeClr val="bg1"/>
                </a:solidFill>
                <a:latin typeface="Comic Sans MS" pitchFamily="66" charset="0"/>
              </a:rPr>
              <a:t>Семенюк</a:t>
            </a:r>
            <a:r>
              <a:rPr lang="uk-UA" sz="4400" b="1" dirty="0" smtClean="0">
                <a:solidFill>
                  <a:schemeClr val="bg1"/>
                </a:solidFill>
                <a:latin typeface="Comic Sans MS" pitchFamily="66" charset="0"/>
              </a:rPr>
              <a:t>, М. Ткачук «Українська література» — Київ ,</a:t>
            </a:r>
          </a:p>
          <a:p>
            <a:pPr algn="l">
              <a:defRPr/>
            </a:pPr>
            <a:r>
              <a:rPr lang="uk-UA" sz="4400" b="1" dirty="0" smtClean="0">
                <a:solidFill>
                  <a:schemeClr val="bg1"/>
                </a:solidFill>
                <a:latin typeface="Comic Sans MS" pitchFamily="66" charset="0"/>
              </a:rPr>
              <a:t> « Освіта», 2011</a:t>
            </a:r>
          </a:p>
          <a:p>
            <a:pPr algn="l">
              <a:defRPr/>
            </a:pPr>
            <a:r>
              <a:rPr lang="uk-UA" sz="4400" b="1" dirty="0" smtClean="0">
                <a:solidFill>
                  <a:schemeClr val="bg1"/>
                </a:solidFill>
                <a:latin typeface="Comic Sans MS" pitchFamily="66" charset="0"/>
              </a:rPr>
              <a:t>3. О. Довженко « Кіноповісті», — Київ « Казкова думка», 1986</a:t>
            </a:r>
          </a:p>
          <a:p>
            <a:pPr algn="l">
              <a:defRPr/>
            </a:pPr>
            <a:r>
              <a:rPr lang="uk-UA" sz="4400" b="1" dirty="0" smtClean="0">
                <a:solidFill>
                  <a:schemeClr val="bg1"/>
                </a:solidFill>
                <a:latin typeface="Comic Sans MS" pitchFamily="66" charset="0"/>
              </a:rPr>
              <a:t>4. Л. </a:t>
            </a:r>
            <a:r>
              <a:rPr lang="uk-UA" sz="4400" b="1" dirty="0" err="1" smtClean="0">
                <a:solidFill>
                  <a:schemeClr val="bg1"/>
                </a:solidFill>
                <a:latin typeface="Comic Sans MS" pitchFamily="66" charset="0"/>
              </a:rPr>
              <a:t>Фурсова</a:t>
            </a:r>
            <a:r>
              <a:rPr lang="uk-UA" sz="4400" b="1" dirty="0" smtClean="0">
                <a:solidFill>
                  <a:schemeClr val="bg1"/>
                </a:solidFill>
                <a:latin typeface="Comic Sans MS" pitchFamily="66" charset="0"/>
              </a:rPr>
              <a:t>, Н. </a:t>
            </a:r>
            <a:r>
              <a:rPr lang="uk-UA" sz="4400" b="1" dirty="0" err="1" smtClean="0">
                <a:solidFill>
                  <a:schemeClr val="bg1"/>
                </a:solidFill>
                <a:latin typeface="Comic Sans MS" pitchFamily="66" charset="0"/>
              </a:rPr>
              <a:t>Гайдукова</a:t>
            </a:r>
            <a:r>
              <a:rPr lang="uk-UA" sz="4400" b="1" dirty="0" smtClean="0">
                <a:solidFill>
                  <a:schemeClr val="bg1"/>
                </a:solidFill>
                <a:latin typeface="Comic Sans MS" pitchFamily="66" charset="0"/>
              </a:rPr>
              <a:t> « Сучасний урок», Тернопіль, 2008</a:t>
            </a:r>
          </a:p>
          <a:p>
            <a:pPr algn="l">
              <a:defRPr/>
            </a:pPr>
            <a:r>
              <a:rPr lang="uk-UA" sz="4400" b="1" dirty="0" smtClean="0">
                <a:solidFill>
                  <a:schemeClr val="bg1"/>
                </a:solidFill>
                <a:latin typeface="Comic Sans MS" pitchFamily="66" charset="0"/>
              </a:rPr>
              <a:t>5. Укладачі С.Скляр, Л.І.</a:t>
            </a:r>
            <a:r>
              <a:rPr lang="uk-UA" sz="4400" b="1" dirty="0" err="1" smtClean="0">
                <a:solidFill>
                  <a:schemeClr val="bg1"/>
                </a:solidFill>
                <a:latin typeface="Comic Sans MS" pitchFamily="66" charset="0"/>
              </a:rPr>
              <a:t>Нечволода</a:t>
            </a:r>
            <a:r>
              <a:rPr lang="uk-UA" sz="4400" b="1" dirty="0" smtClean="0">
                <a:solidFill>
                  <a:schemeClr val="bg1"/>
                </a:solidFill>
                <a:latin typeface="Comic Sans MS" pitchFamily="66" charset="0"/>
              </a:rPr>
              <a:t> « Нетрадиційні уроки з української літератури», </a:t>
            </a:r>
            <a:r>
              <a:rPr lang="uk-UA" sz="4400" b="1" dirty="0" err="1" smtClean="0">
                <a:solidFill>
                  <a:schemeClr val="bg1"/>
                </a:solidFill>
                <a:latin typeface="Comic Sans MS" pitchFamily="66" charset="0"/>
              </a:rPr>
              <a:t>Харків.,Торсінг</a:t>
            </a:r>
            <a:r>
              <a:rPr lang="uk-UA" sz="4400" b="1" dirty="0" smtClean="0">
                <a:solidFill>
                  <a:schemeClr val="bg1"/>
                </a:solidFill>
                <a:latin typeface="Comic Sans MS" pitchFamily="66" charset="0"/>
              </a:rPr>
              <a:t>, 204</a:t>
            </a:r>
          </a:p>
          <a:p>
            <a:pPr algn="l">
              <a:defRPr/>
            </a:pPr>
            <a:r>
              <a:rPr lang="uk-UA" sz="4400" b="1" dirty="0" smtClean="0">
                <a:solidFill>
                  <a:schemeClr val="bg1"/>
                </a:solidFill>
                <a:latin typeface="Comic Sans MS" pitchFamily="66" charset="0"/>
              </a:rPr>
              <a:t>6.Упорядник Л.В. </a:t>
            </a:r>
            <a:r>
              <a:rPr lang="uk-UA" sz="4400" b="1" dirty="0" err="1" smtClean="0">
                <a:solidFill>
                  <a:schemeClr val="bg1"/>
                </a:solidFill>
                <a:latin typeface="Comic Sans MS" pitchFamily="66" charset="0"/>
              </a:rPr>
              <a:t>Бутрин</a:t>
            </a:r>
            <a:r>
              <a:rPr lang="uk-UA" sz="4400" b="1" dirty="0" smtClean="0">
                <a:solidFill>
                  <a:schemeClr val="bg1"/>
                </a:solidFill>
                <a:latin typeface="Comic Sans MS" pitchFamily="66" charset="0"/>
              </a:rPr>
              <a:t> « Ігрові технології. Навчання на уроках української мови та літератури, 5-11 класи. Тернопіль – Харків. Видавництво « Ранок», 2010</a:t>
            </a:r>
          </a:p>
          <a:p>
            <a:pPr algn="l">
              <a:defRPr/>
            </a:pPr>
            <a:r>
              <a:rPr lang="uk-UA" sz="4400" b="1" dirty="0" smtClean="0">
                <a:solidFill>
                  <a:schemeClr val="bg1"/>
                </a:solidFill>
                <a:latin typeface="Comic Sans MS" pitchFamily="66" charset="0"/>
              </a:rPr>
              <a:t>7.Упорядник О.М. </a:t>
            </a:r>
            <a:r>
              <a:rPr lang="uk-UA" sz="4400" b="1" dirty="0" err="1" smtClean="0">
                <a:solidFill>
                  <a:schemeClr val="bg1"/>
                </a:solidFill>
                <a:latin typeface="Comic Sans MS" pitchFamily="66" charset="0"/>
              </a:rPr>
              <a:t>Чхайло</a:t>
            </a:r>
            <a:r>
              <a:rPr lang="uk-UA" sz="4400" b="1" dirty="0" smtClean="0">
                <a:solidFill>
                  <a:schemeClr val="bg1"/>
                </a:solidFill>
                <a:latin typeface="Comic Sans MS" pitchFamily="66" charset="0"/>
              </a:rPr>
              <a:t> « Нестандартні уроки з української мови та літератури», Видавнича група « Основа», 2007</a:t>
            </a:r>
            <a:endParaRPr lang="ru-RU" sz="4400" b="1" dirty="0" smtClean="0">
              <a:solidFill>
                <a:schemeClr val="bg1"/>
              </a:solidFill>
              <a:latin typeface="Comic Sans MS" pitchFamily="66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6" name="Picture 6" descr="http://cs6082.userapi.com/u132433315/video/l_f3298a3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36096" y="188640"/>
            <a:ext cx="3048000" cy="2286001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395536" y="260648"/>
            <a:ext cx="4536504" cy="4339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k-UA" sz="3600" b="1" u="sng" dirty="0" smtClean="0">
                <a:solidFill>
                  <a:srgbClr val="FFFF00"/>
                </a:solidFill>
              </a:rPr>
              <a:t>Епіграф:</a:t>
            </a:r>
            <a:r>
              <a:rPr lang="uk-UA" sz="3600" b="1" i="1" u="sng" dirty="0" smtClean="0">
                <a:solidFill>
                  <a:srgbClr val="FFFF00"/>
                </a:solidFill>
              </a:rPr>
              <a:t> </a:t>
            </a:r>
            <a:r>
              <a:rPr lang="uk-UA" sz="2800" b="1" dirty="0" smtClean="0">
                <a:solidFill>
                  <a:schemeClr val="bg1"/>
                </a:solidFill>
                <a:latin typeface="Comic Sans MS" pitchFamily="66" charset="0"/>
              </a:rPr>
              <a:t>«</a:t>
            </a:r>
            <a:r>
              <a:rPr lang="uk-UA" sz="2400" b="1" dirty="0" smtClean="0">
                <a:solidFill>
                  <a:schemeClr val="bg1"/>
                </a:solidFill>
                <a:latin typeface="Comic Sans MS" pitchFamily="66" charset="0"/>
              </a:rPr>
              <a:t>Із творів про перший період війни, написаних у часи Великої Вітчизняної, я, не вагаючись, на перше місце поставив би кіноповість Олександра Довженка «Україна в огні» - через шевченківську перейнятість автора всенародною трагедією. </a:t>
            </a:r>
            <a:endParaRPr lang="ru-RU" sz="2400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076056" y="2780928"/>
            <a:ext cx="4067944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k-UA" sz="2400" b="1" dirty="0" smtClean="0">
                <a:solidFill>
                  <a:schemeClr val="bg1"/>
                </a:solidFill>
                <a:latin typeface="Comic Sans MS" pitchFamily="66" charset="0"/>
              </a:rPr>
              <a:t>За широтою охоплення матеріалу, глибиною і правдивістю зображення, за справді-таки шекспірівськими колізіями цей твір у нашій літературі тих часів не має собі рівного». </a:t>
            </a:r>
          </a:p>
          <a:p>
            <a:pPr algn="r"/>
            <a:r>
              <a:rPr lang="uk-UA" sz="2400" b="1" dirty="0" smtClean="0">
                <a:solidFill>
                  <a:schemeClr val="bg1"/>
                </a:solidFill>
                <a:latin typeface="Comic Sans MS" pitchFamily="66" charset="0"/>
              </a:rPr>
              <a:t>(О. Підсуха)</a:t>
            </a:r>
            <a:endParaRPr lang="ru-RU" sz="2400" dirty="0" smtClean="0">
              <a:solidFill>
                <a:schemeClr val="bg1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solidFill>
                  <a:schemeClr val="bg1"/>
                </a:solidFill>
                <a:latin typeface="Comic Sans MS" pitchFamily="66" charset="0"/>
              </a:rPr>
              <a:t>Очікувані результати  уроку:</a:t>
            </a:r>
            <a:endParaRPr lang="ru-RU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484784"/>
            <a:ext cx="8229600" cy="4525963"/>
          </a:xfrm>
        </p:spPr>
        <p:txBody>
          <a:bodyPr>
            <a:normAutofit lnSpcReduction="10000"/>
          </a:bodyPr>
          <a:lstStyle/>
          <a:p>
            <a:pPr>
              <a:buFont typeface="Wingdings" pitchFamily="2" charset="2"/>
              <a:buChar char="q"/>
            </a:pPr>
            <a:r>
              <a:rPr lang="uk-UA" b="1" dirty="0">
                <a:solidFill>
                  <a:schemeClr val="bg1"/>
                </a:solidFill>
                <a:latin typeface="Comic Sans MS" pitchFamily="66" charset="0"/>
              </a:rPr>
              <a:t>у</a:t>
            </a:r>
            <a:r>
              <a:rPr lang="uk-UA" b="1" dirty="0" smtClean="0">
                <a:solidFill>
                  <a:schemeClr val="bg1"/>
                </a:solidFill>
                <a:latin typeface="Comic Sans MS" pitchFamily="66" charset="0"/>
              </a:rPr>
              <a:t>досконалювати вміння аналізувати літературний твір у єдності змісту і форми;</a:t>
            </a:r>
          </a:p>
          <a:p>
            <a:pPr>
              <a:buFont typeface="Wingdings" pitchFamily="2" charset="2"/>
              <a:buChar char="q"/>
            </a:pPr>
            <a:r>
              <a:rPr lang="uk-UA" b="1" dirty="0">
                <a:solidFill>
                  <a:schemeClr val="bg1"/>
                </a:solidFill>
                <a:latin typeface="Comic Sans MS" pitchFamily="66" charset="0"/>
              </a:rPr>
              <a:t>в</a:t>
            </a:r>
            <a:r>
              <a:rPr lang="uk-UA" b="1" dirty="0" smtClean="0">
                <a:solidFill>
                  <a:schemeClr val="bg1"/>
                </a:solidFill>
                <a:latin typeface="Comic Sans MS" pitchFamily="66" charset="0"/>
              </a:rPr>
              <a:t>изначити проблеми,порушені у творі;</a:t>
            </a:r>
          </a:p>
          <a:p>
            <a:pPr>
              <a:buFont typeface="Wingdings" pitchFamily="2" charset="2"/>
              <a:buChar char="q"/>
            </a:pPr>
            <a:r>
              <a:rPr lang="uk-UA" b="1" dirty="0">
                <a:solidFill>
                  <a:schemeClr val="bg1"/>
                </a:solidFill>
                <a:latin typeface="Comic Sans MS" pitchFamily="66" charset="0"/>
              </a:rPr>
              <a:t>с</a:t>
            </a:r>
            <a:r>
              <a:rPr lang="uk-UA" b="1" dirty="0" smtClean="0">
                <a:solidFill>
                  <a:schemeClr val="bg1"/>
                </a:solidFill>
                <a:latin typeface="Comic Sans MS" pitchFamily="66" charset="0"/>
              </a:rPr>
              <a:t>формувати та висловити своє ставлення до персонажів;</a:t>
            </a:r>
          </a:p>
          <a:p>
            <a:pPr>
              <a:buFont typeface="Wingdings" pitchFamily="2" charset="2"/>
              <a:buChar char="q"/>
            </a:pPr>
            <a:r>
              <a:rPr lang="uk-UA" b="1" dirty="0" smtClean="0">
                <a:solidFill>
                  <a:schemeClr val="bg1"/>
                </a:solidFill>
                <a:latin typeface="Comic Sans MS" pitchFamily="66" charset="0"/>
              </a:rPr>
              <a:t>удосконалювати вміння </a:t>
            </a:r>
            <a:r>
              <a:rPr lang="uk-UA" b="1" dirty="0" err="1" smtClean="0">
                <a:solidFill>
                  <a:schemeClr val="bg1"/>
                </a:solidFill>
                <a:latin typeface="Comic Sans MS" pitchFamily="66" charset="0"/>
              </a:rPr>
              <a:t>обгрунтувати</a:t>
            </a:r>
            <a:r>
              <a:rPr lang="uk-UA" b="1" dirty="0" smtClean="0">
                <a:solidFill>
                  <a:schemeClr val="bg1"/>
                </a:solidFill>
                <a:latin typeface="Comic Sans MS" pitchFamily="66" charset="0"/>
              </a:rPr>
              <a:t> власну думку</a:t>
            </a:r>
            <a:endParaRPr lang="ru-RU" b="1" dirty="0">
              <a:solidFill>
                <a:schemeClr val="bg1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60935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Кадри Великої Вітчизняної Війни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214282" y="142852"/>
            <a:ext cx="8715436" cy="6536577"/>
          </a:xfrm>
          <a:prstGeom prst="rect">
            <a:avLst/>
          </a:prstGeom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112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2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4400" b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Проблемне питання:</a:t>
            </a:r>
            <a:endParaRPr kumimoji="0" lang="ru-RU" sz="4400" b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omic Sans MS" pitchFamily="66" charset="0"/>
              <a:ea typeface="+mj-ea"/>
              <a:cs typeface="+mj-cs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283968" y="1844824"/>
            <a:ext cx="4608512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k-UA" sz="3200" b="1" dirty="0" smtClean="0">
                <a:solidFill>
                  <a:schemeClr val="bg1"/>
                </a:solidFill>
                <a:latin typeface="Comic Sans MS" pitchFamily="66" charset="0"/>
              </a:rPr>
              <a:t>Чому за твір «Україна в огні» Олександра Довженка зняли з усіх посад, які він обіймав,і назавжди відірвали від рідної України?</a:t>
            </a:r>
            <a:endParaRPr lang="ru-RU" sz="3200" b="1" i="1" dirty="0" smtClean="0">
              <a:solidFill>
                <a:schemeClr val="bg1"/>
              </a:solidFill>
              <a:latin typeface="Comic Sans MS" pitchFamily="66" charset="0"/>
            </a:endParaRPr>
          </a:p>
          <a:p>
            <a:endParaRPr lang="ru-RU" sz="2800" dirty="0" smtClean="0"/>
          </a:p>
          <a:p>
            <a:pPr algn="ctr"/>
            <a:endParaRPr lang="ru-RU" sz="2800" b="1" dirty="0">
              <a:solidFill>
                <a:srgbClr val="002060"/>
              </a:solidFill>
            </a:endParaRPr>
          </a:p>
        </p:txBody>
      </p:sp>
      <p:pic>
        <p:nvPicPr>
          <p:cNvPr id="1026" name="Picture 2" descr="D:\знак питання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1844824"/>
            <a:ext cx="3240360" cy="4539909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http://lifez-portal.satel.com.ua/www/uploads/posts/thumbs/1210279990_post127111892334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57750" y="3933056"/>
            <a:ext cx="4087655" cy="2664296"/>
          </a:xfrm>
          <a:prstGeom prst="rect">
            <a:avLst/>
          </a:prstGeom>
          <a:noFill/>
        </p:spPr>
      </p:pic>
      <p:sp>
        <p:nvSpPr>
          <p:cNvPr id="6" name="Заголовок 2"/>
          <p:cNvSpPr txBox="1">
            <a:spLocks/>
          </p:cNvSpPr>
          <p:nvPr/>
        </p:nvSpPr>
        <p:spPr>
          <a:xfrm>
            <a:off x="500034" y="1052736"/>
            <a:ext cx="8229600" cy="28083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Перевірка змісту кіноповісті. Літературний диктант</a:t>
            </a: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/>
            </a:r>
            <a:b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</a:br>
            <a:r>
              <a:rPr kumimoji="0" lang="uk-UA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/>
            </a:r>
            <a:br>
              <a:rPr kumimoji="0" lang="uk-UA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</a:br>
            <a:r>
              <a:rPr kumimoji="0" lang="uk-UA" sz="36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“Кому</a:t>
            </a:r>
            <a:r>
              <a:rPr kumimoji="0" lang="uk-UA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 з героїв кіноповісті належать слова?”</a:t>
            </a:r>
            <a:endParaRPr kumimoji="0" lang="ru-RU" sz="3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omic Sans MS" pitchFamily="66" charset="0"/>
              <a:ea typeface="+mj-ea"/>
              <a:cs typeface="+mj-cs"/>
            </a:endParaRPr>
          </a:p>
        </p:txBody>
      </p:sp>
      <p:pic>
        <p:nvPicPr>
          <p:cNvPr id="7" name="Picture 2" descr="http://lifez-portal.satel.com.ua/www/uploads/posts/thumbs/1210279990_lizavoiniif1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3932775"/>
            <a:ext cx="4176464" cy="2664577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2"/>
          <p:cNvSpPr txBox="1">
            <a:spLocks/>
          </p:cNvSpPr>
          <p:nvPr/>
        </p:nvSpPr>
        <p:spPr>
          <a:xfrm>
            <a:off x="611560" y="692696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4400" b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Диференційоване завдання:</a:t>
            </a:r>
            <a:endParaRPr kumimoji="0" lang="ru-RU" sz="4400" b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Comic Sans MS" pitchFamily="66" charset="0"/>
              <a:ea typeface="+mj-ea"/>
              <a:cs typeface="+mj-cs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27584" y="1700808"/>
            <a:ext cx="792961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k-UA" sz="2800" b="1" dirty="0" smtClean="0">
                <a:solidFill>
                  <a:schemeClr val="bg1"/>
                </a:solidFill>
              </a:rPr>
              <a:t>     Скласти уявне інтерв’ю з героями кіноповісті</a:t>
            </a:r>
            <a:endParaRPr lang="ru-RU" sz="2800" b="1" i="1" dirty="0" smtClean="0">
              <a:solidFill>
                <a:schemeClr val="bg1"/>
              </a:solidFill>
              <a:latin typeface="Times New Roman" pitchFamily="18" charset="0"/>
            </a:endParaRPr>
          </a:p>
          <a:p>
            <a:endParaRPr lang="ru-RU" sz="2800" dirty="0" smtClean="0"/>
          </a:p>
          <a:p>
            <a:pPr algn="ctr"/>
            <a:endParaRPr lang="ru-RU" sz="2800" b="1" dirty="0">
              <a:solidFill>
                <a:srgbClr val="002060"/>
              </a:solidFill>
            </a:endParaRPr>
          </a:p>
        </p:txBody>
      </p:sp>
      <p:pic>
        <p:nvPicPr>
          <p:cNvPr id="11268" name="Picture 4" descr="http://korysne.ostriv.in.ua/images/publications/4/12949/134850265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79712" y="2455452"/>
            <a:ext cx="4992556" cy="4193748"/>
          </a:xfrm>
          <a:prstGeom prst="rect">
            <a:avLst/>
          </a:prstGeom>
          <a:noFill/>
        </p:spPr>
      </p:pic>
      <p:pic>
        <p:nvPicPr>
          <p:cNvPr id="6" name="Партизанська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429652" y="357166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4"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95536" y="476672"/>
            <a:ext cx="8176422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uk-UA" sz="2400" b="1" dirty="0" smtClean="0">
                <a:solidFill>
                  <a:schemeClr val="bg1"/>
                </a:solidFill>
                <a:latin typeface="Comic Sans MS" pitchFamily="66" charset="0"/>
              </a:rPr>
              <a:t>1.Спасибі вам, діточки, що побачила вас укупі хоч раз за стільки літ. Все ніколи та ніколи, широкий світ настав. Пошли ж вам, Боже, щасливу долю та сили в руки, щоб возвеличили трудами нашу землю українську…</a:t>
            </a:r>
            <a:endParaRPr lang="ru-RU" sz="2400" b="1" dirty="0" smtClean="0">
              <a:solidFill>
                <a:schemeClr val="bg1"/>
              </a:solidFill>
              <a:latin typeface="Comic Sans MS" pitchFamily="66" charset="0"/>
            </a:endParaRPr>
          </a:p>
          <a:p>
            <a:pPr algn="just"/>
            <a:r>
              <a:rPr lang="uk-UA" sz="2400" b="1" dirty="0" smtClean="0">
                <a:solidFill>
                  <a:schemeClr val="bg1"/>
                </a:solidFill>
                <a:latin typeface="Comic Sans MS" pitchFamily="66" charset="0"/>
              </a:rPr>
              <a:t> </a:t>
            </a:r>
            <a:endParaRPr lang="ru-RU" sz="2400" b="1" dirty="0" smtClean="0">
              <a:solidFill>
                <a:schemeClr val="bg1"/>
              </a:solidFill>
              <a:latin typeface="Comic Sans MS" pitchFamily="66" charset="0"/>
            </a:endParaRPr>
          </a:p>
          <a:p>
            <a:pPr lvl="0" algn="just"/>
            <a:r>
              <a:rPr lang="uk-UA" sz="2400" b="1" dirty="0" smtClean="0">
                <a:solidFill>
                  <a:schemeClr val="bg1"/>
                </a:solidFill>
                <a:latin typeface="Comic Sans MS" pitchFamily="66" charset="0"/>
              </a:rPr>
              <a:t>2.Не пущу. Я царя захищав, не тікав. А ви свою владу одстояти не можете.</a:t>
            </a:r>
            <a:endParaRPr lang="ru-RU" sz="2400" b="1" dirty="0" smtClean="0">
              <a:solidFill>
                <a:schemeClr val="bg1"/>
              </a:solidFill>
              <a:latin typeface="Comic Sans MS" pitchFamily="66" charset="0"/>
            </a:endParaRPr>
          </a:p>
          <a:p>
            <a:pPr algn="just"/>
            <a:r>
              <a:rPr lang="uk-UA" sz="2400" b="1" dirty="0" smtClean="0">
                <a:solidFill>
                  <a:schemeClr val="bg1"/>
                </a:solidFill>
                <a:latin typeface="Comic Sans MS" pitchFamily="66" charset="0"/>
              </a:rPr>
              <a:t> </a:t>
            </a:r>
            <a:endParaRPr lang="ru-RU" sz="2400" b="1" dirty="0" smtClean="0">
              <a:solidFill>
                <a:schemeClr val="bg1"/>
              </a:solidFill>
              <a:latin typeface="Comic Sans MS" pitchFamily="66" charset="0"/>
            </a:endParaRPr>
          </a:p>
          <a:p>
            <a:pPr lvl="0" algn="just"/>
            <a:r>
              <a:rPr lang="uk-UA" sz="2400" b="1" dirty="0" smtClean="0">
                <a:solidFill>
                  <a:schemeClr val="bg1"/>
                </a:solidFill>
                <a:latin typeface="Comic Sans MS" pitchFamily="66" charset="0"/>
              </a:rPr>
              <a:t>3.Смерть </a:t>
            </a:r>
            <a:r>
              <a:rPr lang="uk-UA" sz="2400" b="1" dirty="0" err="1" smtClean="0">
                <a:solidFill>
                  <a:schemeClr val="bg1"/>
                </a:solidFill>
                <a:latin typeface="Comic Sans MS" pitchFamily="66" charset="0"/>
              </a:rPr>
              <a:t>слов</a:t>
            </a:r>
            <a:r>
              <a:rPr lang="ru-RU" sz="2400" b="1" dirty="0" smtClean="0">
                <a:solidFill>
                  <a:schemeClr val="bg1"/>
                </a:solidFill>
                <a:latin typeface="Comic Sans MS" pitchFamily="66" charset="0"/>
              </a:rPr>
              <a:t>’</a:t>
            </a:r>
            <a:r>
              <a:rPr lang="ru-RU" sz="2400" b="1" dirty="0" err="1" smtClean="0">
                <a:solidFill>
                  <a:schemeClr val="bg1"/>
                </a:solidFill>
                <a:latin typeface="Comic Sans MS" pitchFamily="66" charset="0"/>
              </a:rPr>
              <a:t>янству</a:t>
            </a:r>
            <a:r>
              <a:rPr lang="ru-RU" sz="2400" b="1" dirty="0" smtClean="0">
                <a:solidFill>
                  <a:schemeClr val="bg1"/>
                </a:solidFill>
                <a:latin typeface="Comic Sans MS" pitchFamily="66" charset="0"/>
              </a:rPr>
              <a:t>, смерть </a:t>
            </a:r>
            <a:r>
              <a:rPr lang="ru-RU" sz="2400" b="1" dirty="0" err="1" smtClean="0">
                <a:solidFill>
                  <a:schemeClr val="bg1"/>
                </a:solidFill>
                <a:latin typeface="Comic Sans MS" pitchFamily="66" charset="0"/>
              </a:rPr>
              <a:t>більшовизму</a:t>
            </a:r>
            <a:r>
              <a:rPr lang="ru-RU" sz="2400" b="1" dirty="0" smtClean="0">
                <a:solidFill>
                  <a:schemeClr val="bg1"/>
                </a:solidFill>
                <a:latin typeface="Comic Sans MS" pitchFamily="66" charset="0"/>
              </a:rPr>
              <a:t>, </a:t>
            </a:r>
            <a:r>
              <a:rPr lang="ru-RU" sz="2400" b="1" dirty="0" err="1" smtClean="0">
                <a:solidFill>
                  <a:schemeClr val="bg1"/>
                </a:solidFill>
                <a:latin typeface="Comic Sans MS" pitchFamily="66" charset="0"/>
              </a:rPr>
              <a:t>демократичній</a:t>
            </a:r>
            <a:r>
              <a:rPr lang="ru-RU" sz="2400" b="1" dirty="0" smtClean="0">
                <a:solidFill>
                  <a:schemeClr val="bg1"/>
                </a:solidFill>
                <a:latin typeface="Comic Sans MS" pitchFamily="66" charset="0"/>
              </a:rPr>
              <a:t> </a:t>
            </a:r>
            <a:r>
              <a:rPr lang="ru-RU" sz="2400" b="1" dirty="0" err="1" smtClean="0">
                <a:solidFill>
                  <a:schemeClr val="bg1"/>
                </a:solidFill>
                <a:latin typeface="Comic Sans MS" pitchFamily="66" charset="0"/>
              </a:rPr>
              <a:t>розпусті</a:t>
            </a:r>
            <a:r>
              <a:rPr lang="ru-RU" sz="2400" b="1" dirty="0" smtClean="0">
                <a:solidFill>
                  <a:schemeClr val="bg1"/>
                </a:solidFill>
                <a:latin typeface="Comic Sans MS" pitchFamily="66" charset="0"/>
              </a:rPr>
              <a:t>, </a:t>
            </a:r>
            <a:r>
              <a:rPr lang="ru-RU" sz="2400" b="1" dirty="0" err="1" smtClean="0">
                <a:solidFill>
                  <a:schemeClr val="bg1"/>
                </a:solidFill>
                <a:latin typeface="Comic Sans MS" pitchFamily="66" charset="0"/>
              </a:rPr>
              <a:t>смерть</a:t>
            </a:r>
            <a:r>
              <a:rPr lang="ru-RU" sz="2400" b="1" dirty="0" smtClean="0">
                <a:solidFill>
                  <a:schemeClr val="bg1"/>
                </a:solidFill>
                <a:latin typeface="Comic Sans MS" pitchFamily="66" charset="0"/>
              </a:rPr>
              <a:t> </a:t>
            </a:r>
            <a:r>
              <a:rPr lang="ru-RU" sz="2400" b="1" dirty="0" err="1" smtClean="0">
                <a:solidFill>
                  <a:schemeClr val="bg1"/>
                </a:solidFill>
                <a:latin typeface="Comic Sans MS" pitchFamily="66" charset="0"/>
              </a:rPr>
              <a:t>єврейству</a:t>
            </a:r>
            <a:r>
              <a:rPr lang="ru-RU" sz="2400" b="1" dirty="0" smtClean="0">
                <a:solidFill>
                  <a:schemeClr val="bg1"/>
                </a:solidFill>
                <a:latin typeface="Comic Sans MS" pitchFamily="66" charset="0"/>
              </a:rPr>
              <a:t>! </a:t>
            </a:r>
            <a:r>
              <a:rPr lang="uk-UA" sz="2400" b="1" dirty="0" smtClean="0">
                <a:solidFill>
                  <a:schemeClr val="bg1"/>
                </a:solidFill>
                <a:latin typeface="Comic Sans MS" pitchFamily="66" charset="0"/>
              </a:rPr>
              <a:t>Тут</a:t>
            </a:r>
            <a:r>
              <a:rPr lang="en-US" sz="2400" b="1" dirty="0" smtClean="0">
                <a:solidFill>
                  <a:schemeClr val="bg1"/>
                </a:solidFill>
                <a:latin typeface="Comic Sans MS" pitchFamily="66" charset="0"/>
              </a:rPr>
              <a:t>,</a:t>
            </a:r>
            <a:r>
              <a:rPr lang="uk-UA" sz="2400" b="1" dirty="0" smtClean="0">
                <a:solidFill>
                  <a:schemeClr val="bg1"/>
                </a:solidFill>
                <a:latin typeface="Comic Sans MS" pitchFamily="66" charset="0"/>
              </a:rPr>
              <a:t> на Вкраїні</a:t>
            </a:r>
            <a:r>
              <a:rPr lang="en-US" sz="2400" b="1" dirty="0" smtClean="0">
                <a:solidFill>
                  <a:schemeClr val="bg1"/>
                </a:solidFill>
                <a:latin typeface="Comic Sans MS" pitchFamily="66" charset="0"/>
              </a:rPr>
              <a:t>,</a:t>
            </a:r>
            <a:r>
              <a:rPr lang="uk-UA" sz="2400" b="1" dirty="0" smtClean="0">
                <a:solidFill>
                  <a:schemeClr val="bg1"/>
                </a:solidFill>
                <a:latin typeface="Comic Sans MS" pitchFamily="66" charset="0"/>
              </a:rPr>
              <a:t> є місце для кожного, хто хоче. Сорок </a:t>
            </a:r>
            <a:r>
              <a:rPr lang="uk-UA" sz="2400" b="1" dirty="0" err="1" smtClean="0">
                <a:solidFill>
                  <a:schemeClr val="bg1"/>
                </a:solidFill>
                <a:latin typeface="Comic Sans MS" pitchFamily="66" charset="0"/>
              </a:rPr>
              <a:t>п’</a:t>
            </a:r>
            <a:r>
              <a:rPr lang="ru-RU" sz="2400" b="1" dirty="0" smtClean="0">
                <a:solidFill>
                  <a:schemeClr val="bg1"/>
                </a:solidFill>
                <a:latin typeface="Comic Sans MS" pitchFamily="66" charset="0"/>
              </a:rPr>
              <a:t>ять </a:t>
            </a:r>
            <a:r>
              <a:rPr lang="ru-RU" sz="2400" b="1" dirty="0" err="1" smtClean="0">
                <a:solidFill>
                  <a:schemeClr val="bg1"/>
                </a:solidFill>
                <a:latin typeface="Comic Sans MS" pitchFamily="66" charset="0"/>
              </a:rPr>
              <a:t>гектарів</a:t>
            </a:r>
            <a:r>
              <a:rPr lang="ru-RU" sz="2400" b="1" dirty="0" smtClean="0">
                <a:solidFill>
                  <a:schemeClr val="bg1"/>
                </a:solidFill>
                <a:latin typeface="Comic Sans MS" pitchFamily="66" charset="0"/>
              </a:rPr>
              <a:t> на душу! </a:t>
            </a:r>
            <a:r>
              <a:rPr lang="uk-UA" sz="2400" b="1" dirty="0" smtClean="0">
                <a:solidFill>
                  <a:schemeClr val="bg1"/>
                </a:solidFill>
                <a:latin typeface="Comic Sans MS" pitchFamily="66" charset="0"/>
              </a:rPr>
              <a:t>От що значить іти вперед, коли тебе веде Гітлер!</a:t>
            </a:r>
            <a:endParaRPr lang="ru-RU" sz="2400" b="1" dirty="0" smtClean="0">
              <a:solidFill>
                <a:schemeClr val="bg1"/>
              </a:solidFill>
              <a:latin typeface="Comic Sans MS" pitchFamily="66" charset="0"/>
            </a:endParaRPr>
          </a:p>
          <a:p>
            <a:endParaRPr lang="ru-RU" sz="2800" dirty="0" smtClean="0"/>
          </a:p>
          <a:p>
            <a:pPr algn="ctr"/>
            <a:endParaRPr lang="ru-RU" sz="2800" b="1" dirty="0">
              <a:solidFill>
                <a:srgbClr val="002060"/>
              </a:solidFill>
            </a:endParaRPr>
          </a:p>
        </p:txBody>
      </p:sp>
      <p:pic>
        <p:nvPicPr>
          <p:cNvPr id="2" name="Партизанська.mp3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4327525" y="3184525"/>
            <a:ext cx="487363" cy="487363"/>
          </a:xfrm>
          <a:prstGeom prst="rect">
            <a:avLst/>
          </a:prstGeom>
        </p:spPr>
      </p:pic>
    </p:spTree>
  </p:cSld>
  <p:clrMapOvr>
    <a:masterClrMapping/>
  </p:clrMapOvr>
  <p:transition>
    <p:wheel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733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394</TotalTime>
  <Words>758</Words>
  <Application>Microsoft Office PowerPoint</Application>
  <PresentationFormat>Экран (4:3)</PresentationFormat>
  <Paragraphs>99</Paragraphs>
  <Slides>25</Slides>
  <Notes>0</Notes>
  <HiddenSlides>0</HiddenSlides>
  <MMClips>6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Тема Office</vt:lpstr>
      <vt:lpstr>Слайд 1</vt:lpstr>
      <vt:lpstr>Слайд 2</vt:lpstr>
      <vt:lpstr>Слайд 3</vt:lpstr>
      <vt:lpstr>Очікувані результати  уроку: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Використані джерела: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ADMIN</cp:lastModifiedBy>
  <cp:revision>52</cp:revision>
  <dcterms:modified xsi:type="dcterms:W3CDTF">2014-01-07T19:16:55Z</dcterms:modified>
</cp:coreProperties>
</file>