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54"/>
  </p:notesMasterIdLst>
  <p:handoutMasterIdLst>
    <p:handoutMasterId r:id="rId55"/>
  </p:handoutMasterIdLst>
  <p:sldIdLst>
    <p:sldId id="345" r:id="rId2"/>
    <p:sldId id="256" r:id="rId3"/>
    <p:sldId id="263" r:id="rId4"/>
    <p:sldId id="266" r:id="rId5"/>
    <p:sldId id="268" r:id="rId6"/>
    <p:sldId id="274" r:id="rId7"/>
    <p:sldId id="271" r:id="rId8"/>
    <p:sldId id="276" r:id="rId9"/>
    <p:sldId id="285" r:id="rId10"/>
    <p:sldId id="277" r:id="rId11"/>
    <p:sldId id="278" r:id="rId12"/>
    <p:sldId id="282" r:id="rId13"/>
    <p:sldId id="279" r:id="rId14"/>
    <p:sldId id="283" r:id="rId15"/>
    <p:sldId id="287" r:id="rId16"/>
    <p:sldId id="288" r:id="rId17"/>
    <p:sldId id="290" r:id="rId18"/>
    <p:sldId id="293" r:id="rId19"/>
    <p:sldId id="294" r:id="rId20"/>
    <p:sldId id="344" r:id="rId21"/>
    <p:sldId id="295" r:id="rId22"/>
    <p:sldId id="296" r:id="rId23"/>
    <p:sldId id="298" r:id="rId24"/>
    <p:sldId id="299" r:id="rId25"/>
    <p:sldId id="301" r:id="rId26"/>
    <p:sldId id="303" r:id="rId27"/>
    <p:sldId id="304" r:id="rId28"/>
    <p:sldId id="305" r:id="rId29"/>
    <p:sldId id="306" r:id="rId30"/>
    <p:sldId id="307" r:id="rId31"/>
    <p:sldId id="309" r:id="rId32"/>
    <p:sldId id="311" r:id="rId33"/>
    <p:sldId id="310" r:id="rId34"/>
    <p:sldId id="313" r:id="rId35"/>
    <p:sldId id="314" r:id="rId36"/>
    <p:sldId id="316" r:id="rId37"/>
    <p:sldId id="317" r:id="rId38"/>
    <p:sldId id="319" r:id="rId39"/>
    <p:sldId id="320" r:id="rId40"/>
    <p:sldId id="322" r:id="rId41"/>
    <p:sldId id="323" r:id="rId42"/>
    <p:sldId id="325" r:id="rId43"/>
    <p:sldId id="326" r:id="rId44"/>
    <p:sldId id="328" r:id="rId45"/>
    <p:sldId id="329" r:id="rId46"/>
    <p:sldId id="339" r:id="rId47"/>
    <p:sldId id="341" r:id="rId48"/>
    <p:sldId id="331" r:id="rId49"/>
    <p:sldId id="333" r:id="rId50"/>
    <p:sldId id="335" r:id="rId51"/>
    <p:sldId id="337" r:id="rId52"/>
    <p:sldId id="342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C"/>
    <a:srgbClr val="0033CC"/>
    <a:srgbClr val="CCFF33"/>
    <a:srgbClr val="CCFF66"/>
    <a:srgbClr val="CCFF99"/>
    <a:srgbClr val="FFCCFF"/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59" autoAdjust="0"/>
    <p:restoredTop sz="94624" autoAdjust="0"/>
  </p:normalViewPr>
  <p:slideViewPr>
    <p:cSldViewPr>
      <p:cViewPr varScale="1">
        <p:scale>
          <a:sx n="71" d="100"/>
          <a:sy n="71" d="100"/>
        </p:scale>
        <p:origin x="-6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1459D5-9398-4712-BE87-6084951276EE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98FF313-E97C-46AE-80B3-E1A33016E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C5723F-FBC3-48A9-A9D4-2398B6F26C69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EF7B54-04C9-42C1-97DA-61095FF5F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031C6E-0103-4214-BECB-A0F1C804D7C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6CB76-0018-4822-B61A-1277C0F66F3C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3F4AA-26D4-4AEB-82F2-DF2ABB175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A8F1D-E7C3-4848-B356-D5110443D6A5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E4EAB-1A3A-40BD-A219-59C0A1FC4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7935-7C7D-476E-AAA9-0FD30CBA9FD5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81ACF-89E5-466A-A76D-C2C375222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33026-B9C5-4100-9823-AD140C8DF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5A747-CB1D-4D54-9E8C-EFC714425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24574-9610-4480-A10B-0472B594F66A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C9C8E-3770-4D18-A184-DC0FE2920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BB475-7CAE-4C95-A077-A0DD3081B3F3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66F48-D57A-4D4C-BF03-33EFE497E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D547-59EA-49DF-B03E-DAB200DB961E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78BE1-72DA-4CD3-BAA8-B7CFFB516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9A415-0553-455C-BC14-5554AD158900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5452E-2F9C-44B1-B81A-9A591E4D7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7B751-D215-45C6-948B-9BFAB7385782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A093B-C0F1-4EA3-BABE-9813BF060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032B7-8068-4336-AEA2-9C445A1F2BDC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D6CF5-92CA-4B8F-8E52-F4AFD285A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06634-B7BA-417A-A184-3223E6568259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EE4C6-FE14-4245-9A91-6B2ABD7AA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08A0-7F2D-4565-AE8C-B1C5C818D539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AEE14-5CA0-4128-9988-86B922EB1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C05737-71F9-4B3E-8540-F7CBC1E5DC47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A58F10-306D-4BEB-91F7-89B85421F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9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90" r:id="rId9"/>
    <p:sldLayoutId id="2147483681" r:id="rId10"/>
    <p:sldLayoutId id="2147483680" r:id="rId11"/>
    <p:sldLayoutId id="2147483691" r:id="rId12"/>
    <p:sldLayoutId id="2147483692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WordArt 5"/>
          <p:cNvSpPr>
            <a:spLocks noChangeArrowheads="1" noChangeShapeType="1" noTextEdit="1"/>
          </p:cNvSpPr>
          <p:nvPr/>
        </p:nvSpPr>
        <p:spPr bwMode="auto">
          <a:xfrm>
            <a:off x="468313" y="1557338"/>
            <a:ext cx="8020050" cy="15763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Ватутінська спеціалізована школа І-ІІІ ступенів № 1 </a:t>
            </a:r>
          </a:p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Ватутінської міської ради Черкаської області</a:t>
            </a: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755650" y="4292600"/>
            <a:ext cx="7345363" cy="731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Impact"/>
              </a:rPr>
              <a:t>Учителі української мови та літератури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Impact"/>
              </a:rPr>
              <a:t>Дудник С.Р., Гоменюк Л.А., Ляпун О.П., Марченко В.С. 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413" y="2882900"/>
            <a:ext cx="8229600" cy="714375"/>
          </a:xfrm>
        </p:spPr>
        <p:txBody>
          <a:bodyPr/>
          <a:lstStyle/>
          <a:p>
            <a:r>
              <a:rPr lang="uk-UA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Іменниками – власними назвами є:</a:t>
            </a:r>
            <a:br>
              <a:rPr lang="uk-UA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928688" y="785813"/>
            <a:ext cx="8215312" cy="553878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Загнутый угол 3"/>
          <p:cNvSpPr/>
          <p:nvPr/>
        </p:nvSpPr>
        <p:spPr>
          <a:xfrm>
            <a:off x="357158" y="3597410"/>
            <a:ext cx="2786082" cy="3000396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2060"/>
                </a:solidFill>
              </a:rPr>
              <a:t>а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прізвища, імена, по батькові, псевдоніми людей, клички тварин, назви героїв байок, казок: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Лариса Петрівна Косач, Леся Українка; Назвали сина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Котигорошком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Було собі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Ягня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потішненьке таке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3357554" y="3178967"/>
            <a:ext cx="3357586" cy="3429024"/>
          </a:xfrm>
          <a:prstGeom prst="foldedCorner">
            <a:avLst>
              <a:gd name="adj" fmla="val 130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rgbClr val="002060"/>
                </a:solidFill>
              </a:rPr>
              <a:t>б)</a:t>
            </a:r>
            <a:r>
              <a:rPr lang="uk-UA" i="1" dirty="0">
                <a:solidFill>
                  <a:srgbClr val="FF0066"/>
                </a:solidFill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індивідуальні назви державних установ, спортивно-культурних закладів, підприємств, пароплавів, готелів, газет, журналів: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Кабінет Міністрів України,  Палац культури, 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“Енергетик”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видавництво 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“Наукова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думка”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роман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Краяни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Івана Цюпи, газета 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“Освіта”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6873703" y="3668848"/>
            <a:ext cx="2071702" cy="292895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rgbClr val="002060"/>
                </a:solidFill>
              </a:rPr>
              <a:t>в)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назви найвищих державних та урядових посад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b="1" dirty="0">
                <a:solidFill>
                  <a:schemeClr val="tx1"/>
                </a:solidFill>
              </a:rPr>
              <a:t>Президент  </a:t>
            </a:r>
            <a:r>
              <a:rPr lang="uk-UA" dirty="0">
                <a:solidFill>
                  <a:schemeClr val="tx1"/>
                </a:solidFill>
              </a:rPr>
              <a:t>України, </a:t>
            </a:r>
            <a:r>
              <a:rPr lang="uk-UA" b="1" dirty="0">
                <a:solidFill>
                  <a:schemeClr val="tx1"/>
                </a:solidFill>
              </a:rPr>
              <a:t>Голова </a:t>
            </a:r>
            <a:r>
              <a:rPr lang="uk-UA" dirty="0">
                <a:solidFill>
                  <a:schemeClr val="tx1"/>
                </a:solidFill>
              </a:rPr>
              <a:t>Верховної Ради, </a:t>
            </a:r>
            <a:r>
              <a:rPr lang="uk-UA" b="1" dirty="0" err="1">
                <a:solidFill>
                  <a:schemeClr val="tx1"/>
                </a:solidFill>
              </a:rPr>
              <a:t>Прем</a:t>
            </a:r>
            <a:r>
              <a:rPr lang="en-US" b="1" dirty="0">
                <a:solidFill>
                  <a:schemeClr val="tx1"/>
                </a:solidFill>
              </a:rPr>
              <a:t>`</a:t>
            </a:r>
            <a:r>
              <a:rPr lang="uk-UA" b="1" dirty="0" err="1">
                <a:solidFill>
                  <a:schemeClr val="tx1"/>
                </a:solidFill>
              </a:rPr>
              <a:t>єр-міністр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України</a:t>
            </a:r>
            <a:r>
              <a:rPr lang="uk-UA" i="1" dirty="0"/>
              <a:t>.</a:t>
            </a: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1115616" y="116632"/>
            <a:ext cx="7009962" cy="2304256"/>
          </a:xfrm>
          <a:prstGeom prst="flowChartPrepar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іменників – </a:t>
            </a:r>
            <a:r>
              <a:rPr lang="uk-UA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власних назв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належать усі індивідуальні назви предметів, що виділяють їх із ряду однорідних, подібних: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дівчина Олеся, місто Обухів, </a:t>
            </a:r>
            <a:r>
              <a:rPr lang="uk-UA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стадіон“Динамо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357188" y="428625"/>
            <a:ext cx="8786812" cy="5895975"/>
          </a:xfrm>
        </p:spPr>
        <p:txBody>
          <a:bodyPr/>
          <a:lstStyle/>
          <a:p>
            <a:r>
              <a:rPr lang="uk-UA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Іменниками – власними назвами  є  є:</a:t>
            </a:r>
            <a:endParaRPr lang="ru-RU" sz="4000" smtClean="0"/>
          </a:p>
        </p:txBody>
      </p:sp>
      <p:sp>
        <p:nvSpPr>
          <p:cNvPr id="4" name="Загнутый угол 3"/>
          <p:cNvSpPr/>
          <p:nvPr/>
        </p:nvSpPr>
        <p:spPr>
          <a:xfrm>
            <a:off x="642910" y="1214422"/>
            <a:ext cx="3643338" cy="250033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г) назви визначних історичних подій, свят, урядових нагород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Велика Вітчизняна війна, День незалежності, Свято Перемоги, Національна премія імені Т. Г. Шевченка.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4572000" y="1214422"/>
            <a:ext cx="3857652" cy="221457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д) неофіційні імена визначних діячів, неофіційні назви держав, одиниць територіального поділу, поетичні географічні назви: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Кобзар (Т. Г. Шевченко), Америка, Наддніпрянщина, Прикарпаття, Славутич (Дніпро).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642910" y="3857628"/>
            <a:ext cx="3714776" cy="235745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е) індивідуальні географічні, топонімічні, астрономічні назви: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Європа, Канада; Полтава,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Звенигородка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Дунай, бульвар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вулиця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Ярославів Вал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острів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Кріт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гора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Говерла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планета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Марс.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4643438" y="3857628"/>
            <a:ext cx="3714776" cy="235745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є) назви релігійних свят, постів, культових імен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Великдень, Покрова, Христос, Бог.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403350" y="1916113"/>
            <a:ext cx="3392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uk-UA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Антропоніми</a:t>
            </a:r>
            <a:endParaRPr lang="uk-UA" sz="3600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751388" y="1989138"/>
            <a:ext cx="4392612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(Олег, Шевченко, Шекспір)</a:t>
            </a:r>
          </a:p>
          <a:p>
            <a:pPr>
              <a:spcBef>
                <a:spcPct val="50000"/>
              </a:spcBef>
            </a:pPr>
            <a:endParaRPr lang="ru-RU" sz="2800" i="1">
              <a:solidFill>
                <a:srgbClr val="CC3300"/>
              </a:solidFill>
              <a:latin typeface="Book Antiqua" pitchFamily="18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1403350" y="2708275"/>
            <a:ext cx="2516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2. Топоніми</a:t>
            </a:r>
            <a:endParaRPr lang="uk-UA" sz="3600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067175" y="2781300"/>
            <a:ext cx="4859338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(Хрещатик, Україна, Гімалаї)</a:t>
            </a:r>
          </a:p>
          <a:p>
            <a:pPr>
              <a:spcBef>
                <a:spcPct val="50000"/>
              </a:spcBef>
            </a:pPr>
            <a:endParaRPr lang="ru-RU" sz="2800" i="1">
              <a:solidFill>
                <a:srgbClr val="CC3300"/>
              </a:solidFill>
              <a:latin typeface="Book Antiqua" pitchFamily="18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1403350" y="3500438"/>
            <a:ext cx="28146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uk-UA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Космоніми</a:t>
            </a:r>
            <a:endParaRPr lang="uk-UA" sz="3600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356100" y="3573463"/>
            <a:ext cx="47879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(Козеріг, Телець, Альдебаран)</a:t>
            </a:r>
          </a:p>
          <a:p>
            <a:pPr>
              <a:spcBef>
                <a:spcPct val="50000"/>
              </a:spcBef>
            </a:pPr>
            <a:endParaRPr lang="ru-RU" sz="2800" i="1">
              <a:solidFill>
                <a:srgbClr val="CC3300"/>
              </a:solidFill>
              <a:latin typeface="Book Antiqua" pitchFamily="18" charset="0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1403350" y="4292600"/>
            <a:ext cx="2728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uk-UA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Міфоніми</a:t>
            </a:r>
            <a:endParaRPr lang="uk-UA" sz="3600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284663" y="4292600"/>
            <a:ext cx="4392612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(Прометей, Зевс, Перун)</a:t>
            </a:r>
          </a:p>
          <a:p>
            <a:pPr>
              <a:spcBef>
                <a:spcPct val="50000"/>
              </a:spcBef>
            </a:pPr>
            <a:endParaRPr lang="ru-RU" sz="2800" i="1">
              <a:solidFill>
                <a:srgbClr val="CC3300"/>
              </a:solidFill>
              <a:latin typeface="Book Antiqua" pitchFamily="18" charset="0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1403350" y="5084763"/>
            <a:ext cx="22526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uk-UA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Зооніми</a:t>
            </a:r>
            <a:endParaRPr lang="uk-UA" sz="3600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851275" y="5157788"/>
            <a:ext cx="4392613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 i="1">
                <a:solidFill>
                  <a:srgbClr val="CC3300"/>
                </a:solidFill>
                <a:latin typeface="Book Antiqua" pitchFamily="18" charset="0"/>
              </a:rPr>
              <a:t>(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Рябко, Мурчик, Лиска)</a:t>
            </a:r>
          </a:p>
          <a:p>
            <a:pPr>
              <a:spcBef>
                <a:spcPct val="50000"/>
              </a:spcBef>
            </a:pPr>
            <a:endParaRPr lang="ru-RU" sz="2800" i="1">
              <a:solidFill>
                <a:srgbClr val="CC3300"/>
              </a:solidFill>
              <a:latin typeface="Book Antiqua" pitchFamily="18" charset="0"/>
            </a:endParaRPr>
          </a:p>
        </p:txBody>
      </p:sp>
      <p:pic>
        <p:nvPicPr>
          <p:cNvPr id="28683" name="Picture 21" descr="uzor_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796925" cy="6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Прямоугольник 13"/>
          <p:cNvSpPr>
            <a:spLocks noChangeArrowheads="1"/>
          </p:cNvSpPr>
          <p:nvPr/>
        </p:nvSpPr>
        <p:spPr bwMode="auto">
          <a:xfrm>
            <a:off x="857250" y="500063"/>
            <a:ext cx="8286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Власні назви бувають:</a:t>
            </a:r>
            <a:endParaRPr lang="ru-RU" sz="4800"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/>
      <p:bldP spid="5132" grpId="0"/>
      <p:bldP spid="5133" grpId="0"/>
      <p:bldP spid="5134" grpId="0"/>
      <p:bldP spid="5135" grpId="0"/>
      <p:bldP spid="5136" grpId="0"/>
      <p:bldP spid="5137" grpId="0"/>
      <p:bldP spid="5138" grpId="0"/>
      <p:bldP spid="51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642937"/>
          </a:xfrm>
        </p:spPr>
        <p:txBody>
          <a:bodyPr/>
          <a:lstStyle/>
          <a:p>
            <a:pPr algn="ctr"/>
            <a:r>
              <a:rPr lang="uk-UA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Іменники – загальні назви</a:t>
            </a:r>
            <a:endParaRPr lang="ru-RU" sz="48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6102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uk-UA" sz="2400" smtClean="0">
              <a:solidFill>
                <a:srgbClr val="FFFFFF"/>
              </a:solidFill>
            </a:endParaRP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4313" y="2357438"/>
            <a:ext cx="8786812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Times New Roman" pitchFamily="18" charset="0"/>
                <a:cs typeface="Times New Roman" pitchFamily="18" charset="0"/>
              </a:rPr>
              <a:t>	Власні назви переходять у загальні за умови, якщо прізвищем чи іменем людини називається:</a:t>
            </a:r>
          </a:p>
          <a:p>
            <a:endParaRPr lang="uk-UA">
              <a:latin typeface="Constantia" pitchFamily="18" charset="0"/>
            </a:endParaRPr>
          </a:p>
          <a:p>
            <a:endParaRPr lang="uk-UA">
              <a:latin typeface="Constantia" pitchFamily="18" charset="0"/>
            </a:endParaRPr>
          </a:p>
          <a:p>
            <a:endParaRPr lang="uk-UA">
              <a:latin typeface="Constantia" pitchFamily="18" charset="0"/>
            </a:endParaRPr>
          </a:p>
          <a:p>
            <a:endParaRPr lang="uk-UA">
              <a:latin typeface="Constantia" pitchFamily="18" charset="0"/>
            </a:endParaRPr>
          </a:p>
          <a:p>
            <a:endParaRPr lang="uk-UA">
              <a:latin typeface="Constantia" pitchFamily="18" charset="0"/>
            </a:endParaRPr>
          </a:p>
          <a:p>
            <a:endParaRPr lang="uk-UA">
              <a:latin typeface="Constantia" pitchFamily="18" charset="0"/>
            </a:endParaRPr>
          </a:p>
          <a:p>
            <a:endParaRPr lang="uk-UA">
              <a:latin typeface="Constantia" pitchFamily="18" charset="0"/>
            </a:endParaRPr>
          </a:p>
          <a:p>
            <a:endParaRPr lang="uk-UA">
              <a:latin typeface="Constantia" pitchFamily="18" charset="0"/>
            </a:endParaRPr>
          </a:p>
          <a:p>
            <a:endParaRPr lang="uk-UA">
              <a:latin typeface="Constantia" pitchFamily="18" charset="0"/>
            </a:endParaRPr>
          </a:p>
          <a:p>
            <a:r>
              <a:rPr lang="uk-UA">
                <a:latin typeface="Constantia" pitchFamily="18" charset="0"/>
              </a:rPr>
              <a:t>	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На основі загальних виникають власні назви:</a:t>
            </a:r>
          </a:p>
          <a:p>
            <a:r>
              <a:rPr lang="uk-UA">
                <a:latin typeface="Constantia" pitchFamily="18" charset="0"/>
              </a:rPr>
              <a:t>                </a:t>
            </a:r>
            <a:r>
              <a:rPr lang="uk-UA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село Вишеньки, студентка Береза, країни Сходу.</a:t>
            </a: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Власні й загальні назви різняться правописом: </a:t>
            </a:r>
            <a:r>
              <a:rPr lang="uk-UA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власні назви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 пишуться </a:t>
            </a:r>
            <a:r>
              <a:rPr lang="uk-UA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великої літери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uk-UA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загальні – з малої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uk-UA">
              <a:latin typeface="Constantia" pitchFamily="18" charset="0"/>
            </a:endParaRPr>
          </a:p>
          <a:p>
            <a:endParaRPr lang="uk-UA">
              <a:latin typeface="Constantia" pitchFamily="18" charset="0"/>
            </a:endParaRPr>
          </a:p>
          <a:p>
            <a:endParaRPr lang="uk-UA">
              <a:latin typeface="Constantia" pitchFamily="18" charset="0"/>
            </a:endParaRPr>
          </a:p>
          <a:p>
            <a:endParaRPr lang="uk-UA">
              <a:latin typeface="Constantia" pitchFamily="18" charset="0"/>
            </a:endParaRPr>
          </a:p>
          <a:p>
            <a:endParaRPr lang="uk-UA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214313" y="3000375"/>
            <a:ext cx="3214687" cy="2357438"/>
          </a:xfrm>
          <a:prstGeom prst="wave">
            <a:avLst>
              <a:gd name="adj1" fmla="val 4288"/>
              <a:gd name="adj2" fmla="val 7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винахід або інший предмет, </a:t>
            </a:r>
            <a:r>
              <a:rPr lang="uk-UA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язаний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із цією людиною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дизель (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назва різновиду мотора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), форд, опель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(назви марок машин),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галіфе, френч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(назви предметів одягу).</a:t>
            </a:r>
          </a:p>
        </p:txBody>
      </p:sp>
      <p:sp>
        <p:nvSpPr>
          <p:cNvPr id="10" name="Волна 9"/>
          <p:cNvSpPr/>
          <p:nvPr/>
        </p:nvSpPr>
        <p:spPr>
          <a:xfrm>
            <a:off x="3500438" y="2786063"/>
            <a:ext cx="2214562" cy="2571750"/>
          </a:xfrm>
          <a:prstGeom prst="wave">
            <a:avLst>
              <a:gd name="adj1" fmla="val 676"/>
              <a:gd name="adj2" fmla="val 185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певне явище, </a:t>
            </a:r>
            <a:r>
              <a:rPr lang="uk-UA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язане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носієм прізвища чи імені й водночас суспільно типове: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ловелас, донжуан.</a:t>
            </a:r>
          </a:p>
        </p:txBody>
      </p:sp>
      <p:sp>
        <p:nvSpPr>
          <p:cNvPr id="11" name="Волна 10"/>
          <p:cNvSpPr/>
          <p:nvPr/>
        </p:nvSpPr>
        <p:spPr>
          <a:xfrm>
            <a:off x="5643563" y="2714625"/>
            <a:ext cx="3500437" cy="2643188"/>
          </a:xfrm>
          <a:prstGeom prst="wave">
            <a:avLst>
              <a:gd name="adj1" fmla="val 4134"/>
              <a:gd name="adj2" fmla="val 36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прізвище чи </a:t>
            </a:r>
            <a:r>
              <a:rPr lang="uk-UA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я, що вживається зі зневажливим значенням для характеристики людини: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іуда(зрадник), хам (груба, зухвала людина), нарцис (самозакохана людина).</a:t>
            </a:r>
          </a:p>
        </p:txBody>
      </p:sp>
      <p:sp>
        <p:nvSpPr>
          <p:cNvPr id="6" name="Овал 5"/>
          <p:cNvSpPr/>
          <p:nvPr/>
        </p:nvSpPr>
        <p:spPr>
          <a:xfrm>
            <a:off x="808965" y="908720"/>
            <a:ext cx="7597508" cy="129614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Іменники – </a:t>
            </a:r>
            <a:r>
              <a:rPr lang="uk-UA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загальні назви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 узагальненим найменуванням однорідних предметів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дівчина, місто, свято, квітка, родина, поет, думка, озеро.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403350" y="1916113"/>
            <a:ext cx="25574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uk-UA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Одиничні</a:t>
            </a:r>
            <a:endParaRPr lang="uk-UA" sz="3600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403350" y="2924175"/>
            <a:ext cx="1846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k-UA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Збірні</a:t>
            </a:r>
            <a:endParaRPr lang="uk-UA" sz="36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403350" y="3933825"/>
            <a:ext cx="26400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3. Речовинні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428750" y="4857750"/>
            <a:ext cx="2836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4. Абстрактні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067175" y="1916113"/>
            <a:ext cx="439261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>
                <a:latin typeface="Book Antiqua" pitchFamily="18" charset="0"/>
              </a:rPr>
              <a:t>(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орел, олівець, вітер, дощ)</a:t>
            </a:r>
          </a:p>
          <a:p>
            <a:pPr>
              <a:spcBef>
                <a:spcPct val="50000"/>
              </a:spcBef>
            </a:pPr>
            <a:endParaRPr lang="ru-RU" sz="2800" i="1">
              <a:solidFill>
                <a:srgbClr val="CC3300"/>
              </a:solidFill>
              <a:latin typeface="Book Antiqua" pitchFamily="18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348038" y="2995613"/>
            <a:ext cx="5795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(малеча, дітвора, колосся, молодь)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071938" y="4005263"/>
            <a:ext cx="4929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(цукор, полотно, кисень, вода)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356100" y="5013325"/>
            <a:ext cx="45021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>
                <a:latin typeface="Book Antiqua" pitchFamily="18" charset="0"/>
              </a:rPr>
              <a:t>(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успіх, скромність, </a:t>
            </a:r>
          </a:p>
          <a:p>
            <a:pPr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хоробрість, щастя)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9" name="Picture 16" descr="uzor_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796925" cy="6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Прямоугольник 11"/>
          <p:cNvSpPr>
            <a:spLocks noChangeArrowheads="1"/>
          </p:cNvSpPr>
          <p:nvPr/>
        </p:nvSpPr>
        <p:spPr bwMode="auto">
          <a:xfrm>
            <a:off x="928688" y="785813"/>
            <a:ext cx="77866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Загальні назви бувають:</a:t>
            </a:r>
            <a:endParaRPr lang="ru-RU" sz="4800"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  <p:bldP spid="4104" grpId="0"/>
      <p:bldP spid="4105" grpId="0"/>
      <p:bldP spid="4106" grpId="0"/>
      <p:bldP spid="4107" grpId="0"/>
      <p:bldP spid="4108" grpId="0"/>
      <p:bldP spid="41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143500" y="3429000"/>
            <a:ext cx="35718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Стіл, космос, грім, радість, футбол, погода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547813" y="2349500"/>
            <a:ext cx="3097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Назви  істот</a:t>
            </a:r>
            <a:endParaRPr lang="ru-RU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219700" y="2349500"/>
            <a:ext cx="3638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Назви  неістот</a:t>
            </a:r>
            <a:endParaRPr lang="ru-RU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116013" y="3357563"/>
            <a:ext cx="33845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Іван, Жан-Жак Руссо, продавець, Зевс, водяник, пес, блоха, мертвяк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Line 8"/>
          <p:cNvSpPr>
            <a:spLocks noChangeShapeType="1"/>
          </p:cNvSpPr>
          <p:nvPr/>
        </p:nvSpPr>
        <p:spPr bwMode="auto">
          <a:xfrm flipH="1">
            <a:off x="2938463" y="1398588"/>
            <a:ext cx="1804987" cy="9509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50" name="Line 9"/>
          <p:cNvSpPr>
            <a:spLocks noChangeShapeType="1"/>
          </p:cNvSpPr>
          <p:nvPr/>
        </p:nvSpPr>
        <p:spPr bwMode="auto">
          <a:xfrm>
            <a:off x="4668838" y="1406525"/>
            <a:ext cx="1965325" cy="9350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1751" name="Picture 11" descr="uzor_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796925" cy="6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Прямоугольник 9"/>
          <p:cNvSpPr>
            <a:spLocks noChangeArrowheads="1"/>
          </p:cNvSpPr>
          <p:nvPr/>
        </p:nvSpPr>
        <p:spPr bwMode="auto">
          <a:xfrm>
            <a:off x="1071563" y="428625"/>
            <a:ext cx="80724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7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граматичним  значенням</a:t>
            </a:r>
            <a:endParaRPr lang="ru-RU" sz="4700"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4" grpId="0"/>
      <p:bldP spid="122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WordArt 5"/>
          <p:cNvSpPr>
            <a:spLocks noChangeArrowheads="1" noChangeShapeType="1" noTextEdit="1"/>
          </p:cNvSpPr>
          <p:nvPr/>
        </p:nvSpPr>
        <p:spPr bwMode="auto">
          <a:xfrm>
            <a:off x="2124075" y="549275"/>
            <a:ext cx="5876925" cy="1023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CC99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403350" y="1916113"/>
            <a:ext cx="2297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Назви осіб</a:t>
            </a:r>
            <a:endParaRPr lang="uk-UA" sz="3600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148263" y="1916113"/>
            <a:ext cx="28305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Назви тварин</a:t>
            </a:r>
            <a:endParaRPr lang="uk-UA" sz="3600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Text Box 9"/>
          <p:cNvSpPr txBox="1">
            <a:spLocks noChangeArrowheads="1"/>
          </p:cNvSpPr>
          <p:nvPr/>
        </p:nvSpPr>
        <p:spPr bwMode="auto">
          <a:xfrm>
            <a:off x="1500188" y="4071938"/>
            <a:ext cx="194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onstantia" pitchFamily="18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400675" y="3938588"/>
            <a:ext cx="1560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орел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495925" y="4473575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корова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435600" y="2630488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тигр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445125" y="3276600"/>
            <a:ext cx="1296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собака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395413" y="3548063"/>
            <a:ext cx="2820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Жан-Жак Руссо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357313" y="2928938"/>
            <a:ext cx="1928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Іван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1484313" y="4938713"/>
            <a:ext cx="24923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листоноша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520825" y="4191000"/>
            <a:ext cx="1444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школяр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81" name="Picture 19" descr="uzor_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796925" cy="6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Прямоугольник 14"/>
          <p:cNvSpPr>
            <a:spLocks noChangeArrowheads="1"/>
          </p:cNvSpPr>
          <p:nvPr/>
        </p:nvSpPr>
        <p:spPr bwMode="auto">
          <a:xfrm>
            <a:off x="1357313" y="357188"/>
            <a:ext cx="76438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Назви  істот  поділяються:</a:t>
            </a:r>
            <a:endParaRPr lang="ru-RU" sz="4800"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02361 -0.2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1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43 -0.02731 L -0.38975 -0.373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17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0.00017 -0.38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23628 -0.3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34653 -0.363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18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45677 -0.310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15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14566 -0.258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-12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20469 -0.100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79" grpId="0"/>
      <p:bldP spid="7180" grpId="0"/>
      <p:bldP spid="7181" grpId="0"/>
      <p:bldP spid="7182" grpId="0"/>
      <p:bldP spid="7183" grpId="0"/>
      <p:bldP spid="7184" grpId="0"/>
      <p:bldP spid="71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WordArt 5"/>
          <p:cNvSpPr>
            <a:spLocks noChangeArrowheads="1" noChangeShapeType="1" noTextEdit="1"/>
          </p:cNvSpPr>
          <p:nvPr/>
        </p:nvSpPr>
        <p:spPr bwMode="auto">
          <a:xfrm>
            <a:off x="2124075" y="549275"/>
            <a:ext cx="5734050" cy="1023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CC99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1500188" y="1785938"/>
            <a:ext cx="5594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uk-UA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Чітко окреслені предмети</a:t>
            </a:r>
            <a:endParaRPr lang="uk-UA" sz="3600" b="1" i="1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571625" y="4143375"/>
            <a:ext cx="6986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Нечітко окреслені предмети</a:t>
            </a:r>
            <a:endParaRPr lang="uk-UA" sz="3600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908175" y="2708275"/>
            <a:ext cx="1079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Стіл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419475" y="2565400"/>
            <a:ext cx="165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Кілограм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940425" y="2565400"/>
            <a:ext cx="172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Вівторок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859338" y="3284538"/>
            <a:ext cx="107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Ключ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276600" y="3284538"/>
            <a:ext cx="1079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484438" y="5373688"/>
            <a:ext cx="1511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Космос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572000" y="4797425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Радість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00563" y="5516563"/>
            <a:ext cx="1079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Грім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443663" y="5373688"/>
            <a:ext cx="1657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Футбол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5" name="Picture 18" descr="uzor_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796925" cy="6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6" name="Прямоугольник 14"/>
          <p:cNvSpPr>
            <a:spLocks noChangeArrowheads="1"/>
          </p:cNvSpPr>
          <p:nvPr/>
        </p:nvSpPr>
        <p:spPr bwMode="auto">
          <a:xfrm>
            <a:off x="1143000" y="357188"/>
            <a:ext cx="8001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Назви  неістот  поділяються:</a:t>
            </a:r>
            <a:endParaRPr lang="ru-RU" sz="4600"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/>
      <p:bldP spid="8202" grpId="0"/>
      <p:bldP spid="8203" grpId="0"/>
      <p:bldP spid="8204" grpId="0"/>
      <p:bldP spid="8205" grpId="0"/>
      <p:bldP spid="8206" grpId="0"/>
      <p:bldP spid="8207" grpId="0"/>
      <p:bldP spid="820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1285875" y="357188"/>
            <a:ext cx="7500938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81"/>
              </a:avLst>
            </a:prstTxWarp>
          </a:bodyPr>
          <a:lstStyle/>
          <a:p>
            <a:pPr algn="ctr"/>
            <a:endParaRPr lang="ru-RU" sz="3600" b="1" kern="10" spc="72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3C0DB1"/>
                  </a:gs>
                  <a:gs pos="100000">
                    <a:srgbClr val="FF0066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547813" y="2349500"/>
            <a:ext cx="30972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Конкретне значення</a:t>
            </a:r>
            <a:endParaRPr lang="ru-RU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5508625" y="2349500"/>
            <a:ext cx="30972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Абстрактне значення</a:t>
            </a:r>
            <a:endParaRPr lang="ru-RU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214438" y="3857625"/>
            <a:ext cx="37449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Орел, повітря, мороз, сніг, ліс, місто, степ, небо.</a:t>
            </a: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H="1">
            <a:off x="3348038" y="1643063"/>
            <a:ext cx="1724025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5072063" y="1657350"/>
            <a:ext cx="1822450" cy="7064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4823" name="Picture 21" descr="uzor_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3"/>
            <a:ext cx="796925" cy="6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500688" y="3786188"/>
            <a:ext cx="29289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Щирість, доброта, кохання, мука, кошти, оглядини, сватання, перегони.</a:t>
            </a:r>
          </a:p>
        </p:txBody>
      </p:sp>
      <p:sp>
        <p:nvSpPr>
          <p:cNvPr id="34825" name="Прямоугольник 10"/>
          <p:cNvSpPr>
            <a:spLocks noChangeArrowheads="1"/>
          </p:cNvSpPr>
          <p:nvPr/>
        </p:nvSpPr>
        <p:spPr bwMode="auto">
          <a:xfrm>
            <a:off x="1357313" y="357188"/>
            <a:ext cx="7429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За ступенем   безпосередності вияву ознаки:</a:t>
            </a:r>
            <a:endParaRPr lang="ru-RU" sz="4000"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6" grpId="0"/>
      <p:bldP spid="11278" grpId="0"/>
      <p:bldP spid="11280" grpId="1"/>
      <p:bldP spid="11281" grpId="0" animBg="1"/>
      <p:bldP spid="11282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2286000"/>
          </a:xfrm>
        </p:spPr>
        <p:txBody>
          <a:bodyPr/>
          <a:lstStyle/>
          <a:p>
            <a:pPr algn="ctr"/>
            <a:r>
              <a:rPr lang="uk-UA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іменників з конкретним значенням належать такі, </a:t>
            </a:r>
            <a:br>
              <a:rPr lang="uk-UA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 називають поняття, предмети, які сприймаються органами чуття.</a:t>
            </a:r>
            <a:endParaRPr lang="ru-RU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750" y="2636838"/>
            <a:ext cx="8031163" cy="16557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400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ліс – ліси, аудиторія – аудиторії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степ, майдан, площа, берег, поле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 2" pitchFamily="18" charset="2"/>
              <a:buNone/>
            </a:pP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400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рік, місяць, чверть, квартал, урок, година, пара, хвилина.</a:t>
            </a:r>
          </a:p>
          <a:p>
            <a:pPr>
              <a:buFont typeface="Wingdings 2" pitchFamily="18" charset="2"/>
              <a:buNone/>
            </a:pPr>
            <a:endParaRPr lang="ru-RU" sz="2000" i="1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8143932" cy="1857388"/>
          </a:xfrm>
          <a:ln w="28575"/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ight"/>
            <a:lightRig rig="threePt" dir="t"/>
          </a:scene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spc="300" dirty="0" smtClean="0">
                <a:solidFill>
                  <a:srgbClr val="EF0F24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4800" spc="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Іменник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це самостійна </a:t>
            </a:r>
            <a:r>
              <a:rPr lang="uk-UA" sz="32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мови, що </a:t>
            </a:r>
            <a:r>
              <a:rPr lang="uk-UA" sz="32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назву предмета або явища і відповідає на питання хто? </a:t>
            </a:r>
            <a:r>
              <a:rPr lang="uk-UA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о?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2928938"/>
            <a:ext cx="7993062" cy="2876550"/>
          </a:xfrm>
        </p:spPr>
        <p:txBody>
          <a:bodyPr/>
          <a:lstStyle/>
          <a:p>
            <a:pPr marR="0" algn="just"/>
            <a:r>
              <a:rPr lang="uk-UA" sz="2000" smtClean="0"/>
              <a:t>         </a:t>
            </a:r>
            <a:r>
              <a:rPr lang="uk-UA" sz="2000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Іменники називають власне предмети  -- різні речі, знаряддя і засоби виробництва, речовини й матеріали, істоти (</a:t>
            </a:r>
            <a:r>
              <a:rPr lang="uk-UA" sz="2000" i="1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 дах, квітка, курка, кущ, мідь, відро, дівчина</a:t>
            </a:r>
            <a:r>
              <a:rPr lang="uk-UA" sz="2000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), це також назви ознак, якостей. Значення предметності передаємо за допомогою морфологічних категорій роду, числа й відмінка, які є визначальними граматичними особливостями іменника. </a:t>
            </a:r>
            <a:r>
              <a:rPr lang="uk-UA" sz="2000" i="1" u="sng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Хрести, лелеки, мальви і жоржини</a:t>
            </a:r>
            <a:r>
              <a:rPr lang="uk-UA" sz="2000" i="1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 були його єдині глядачі</a:t>
            </a:r>
            <a:r>
              <a:rPr lang="uk-UA" sz="2000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R="0" algn="just"/>
            <a:r>
              <a:rPr lang="uk-UA" sz="2000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(Л. Костенко). </a:t>
            </a:r>
            <a:endParaRPr lang="ru-RU" sz="2000" b="1" smtClean="0">
              <a:solidFill>
                <a:srgbClr val="CCFF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2143125"/>
          </a:xfrm>
        </p:spPr>
        <p:txBody>
          <a:bodyPr/>
          <a:lstStyle/>
          <a:p>
            <a:pPr algn="ctr"/>
            <a:r>
              <a:rPr lang="uk-UA" sz="2000" b="1" u="sng" smtClean="0">
                <a:solidFill>
                  <a:srgbClr val="C00000"/>
                </a:solidFill>
              </a:rPr>
              <a:t/>
            </a:r>
            <a:br>
              <a:rPr lang="uk-UA" sz="2000" b="1" u="sng" smtClean="0">
                <a:solidFill>
                  <a:srgbClr val="C00000"/>
                </a:solidFill>
              </a:rPr>
            </a:br>
            <a:r>
              <a:rPr lang="uk-UA" sz="2000" b="1" u="sng" smtClean="0">
                <a:solidFill>
                  <a:srgbClr val="C00000"/>
                </a:solidFill>
              </a:rPr>
              <a:t/>
            </a:r>
            <a:br>
              <a:rPr lang="uk-UA" sz="2000" b="1" u="sng" smtClean="0">
                <a:solidFill>
                  <a:srgbClr val="C00000"/>
                </a:solidFill>
              </a:rPr>
            </a:br>
            <a:r>
              <a:rPr lang="uk-UA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іменників з абстрактним значенням належать іменники, які є назвами узагальнених понять. </a:t>
            </a:r>
            <a:br>
              <a:rPr lang="uk-UA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Позначене ними сприймається лише розумом, уявою.</a:t>
            </a:r>
            <a:endParaRPr lang="ru-RU" sz="2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850" y="2420938"/>
            <a:ext cx="8515350" cy="2447925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000" dirty="0" smtClean="0"/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щирість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прозріння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страх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смуток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сватання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багатство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   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uk-UA" smtClean="0"/>
          </a:p>
          <a:p>
            <a:pPr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Граматичні ознаки збірних іменників: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428625" y="357188"/>
            <a:ext cx="8501063" cy="221456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Збірними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називають іменники, що означають сукупність однорідних осіб, предметів як єдине ціле: колосся, ярина.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7-конечная звезда 2"/>
          <p:cNvSpPr/>
          <p:nvPr/>
        </p:nvSpPr>
        <p:spPr>
          <a:xfrm>
            <a:off x="417513" y="3027363"/>
            <a:ext cx="3887787" cy="329406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bg2"/>
                </a:solidFill>
              </a:rPr>
              <a:t>а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 вживаються лише в однині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7-конечная звезда 3"/>
          <p:cNvSpPr/>
          <p:nvPr/>
        </p:nvSpPr>
        <p:spPr>
          <a:xfrm>
            <a:off x="4859338" y="3008313"/>
            <a:ext cx="3960812" cy="331311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894" name="Прямоугольник 4"/>
          <p:cNvSpPr>
            <a:spLocks noChangeArrowheads="1"/>
          </p:cNvSpPr>
          <p:nvPr/>
        </p:nvSpPr>
        <p:spPr bwMode="auto">
          <a:xfrm>
            <a:off x="5400675" y="4059238"/>
            <a:ext cx="28797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б) з ними не поєднуються власне кількісні числівники, бо позначуване ними не підлягає лічбі</a:t>
            </a:r>
            <a:r>
              <a:rPr lang="uk-UA">
                <a:solidFill>
                  <a:srgbClr val="FF0000"/>
                </a:solidFill>
                <a:latin typeface="Constantia" pitchFamily="18" charset="0"/>
              </a:rPr>
              <a:t>.</a:t>
            </a:r>
            <a:endParaRPr lang="ru-RU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4" name="Picture 21" descr="uzor_2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14313"/>
            <a:ext cx="857250" cy="6286500"/>
          </a:xfrm>
        </p:spPr>
      </p:pic>
      <p:sp>
        <p:nvSpPr>
          <p:cNvPr id="4" name="Солнце 3"/>
          <p:cNvSpPr/>
          <p:nvPr/>
        </p:nvSpPr>
        <p:spPr>
          <a:xfrm>
            <a:off x="1357290" y="0"/>
            <a:ext cx="6000792" cy="2428892"/>
          </a:xfrm>
          <a:prstGeom prst="sun">
            <a:avLst>
              <a:gd name="adj" fmla="val 1536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Іменники з речовинним значенням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8" name="Picture 21" descr="uzor_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366713"/>
            <a:ext cx="100012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071563" y="2286000"/>
            <a:ext cx="692943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solidFill>
                  <a:srgbClr val="002060"/>
                </a:solidFill>
                <a:latin typeface="Constantia" pitchFamily="18" charset="0"/>
              </a:rPr>
              <a:t>  </a:t>
            </a:r>
            <a:r>
              <a:rPr lang="uk-UA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Іменники з речовинним значенням </a:t>
            </a:r>
            <a:r>
              <a:rPr lang="uk-UA" sz="2400">
                <a:solidFill>
                  <a:srgbClr val="002060"/>
                </a:solidFill>
                <a:latin typeface="Constantia" pitchFamily="18" charset="0"/>
              </a:rPr>
              <a:t>називають однорідну масу, речовину, яка не підлягає лічбі. Це речовини, маси: 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вода, молоко, олія, повітря; водень, залізо, магній; деревина, бетон, пісок, цемент, глина; пшениця, гречка, просо; полотно, бязь, штапель, ситець.</a:t>
            </a:r>
          </a:p>
          <a:p>
            <a:pPr algn="ctr"/>
            <a:r>
              <a:rPr lang="uk-UA" sz="2400">
                <a:solidFill>
                  <a:srgbClr val="002060"/>
                </a:solidFill>
                <a:latin typeface="Constantia" pitchFamily="18" charset="0"/>
              </a:rPr>
              <a:t>   Іменники з речовинним значенням не поєднуються з кількісними числівниками, крім неозначено-кількісних: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багато, мало, чимало (багато молока, олії, кисню).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857250"/>
          </a:xfrm>
        </p:spPr>
        <p:txBody>
          <a:bodyPr/>
          <a:lstStyle/>
          <a:p>
            <a:pPr algn="ctr"/>
            <a:r>
              <a:rPr lang="uk-UA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Граматичні  категорії</a:t>
            </a:r>
            <a:endParaRPr lang="ru-RU" sz="48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57313"/>
            <a:ext cx="793115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uk-UA" sz="2800" i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C04040"/>
                    </a:outerShdw>
                  </a:cont>
                  <a:cont type="tree" name="">
                    <a:effect ref="fillLine"/>
                    <a:outerShdw dist="38100" dir="2700000" algn="tl">
                      <a:srgbClr val="4C0000"/>
                    </a:outerShdw>
                  </a:cont>
                  <a:effect ref="fillLine"/>
                </a:effectDag>
                <a:latin typeface="Footlight MT Light" pitchFamily="18" charset="0"/>
              </a:rPr>
              <a:t>                           </a:t>
            </a:r>
            <a:r>
              <a:rPr lang="uk-UA" sz="2800" i="1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C04040"/>
                    </a:outerShdw>
                  </a:cont>
                  <a:cont type="tree" name="">
                    <a:effect ref="fillLine"/>
                    <a:outerShdw dist="38100" dir="2700000" algn="tl">
                      <a:srgbClr val="4C0000"/>
                    </a:outerShdw>
                  </a:cont>
                  <a:effect ref="fillLine"/>
                </a:effectDag>
                <a:latin typeface="Footlight MT Light" pitchFamily="18" charset="0"/>
              </a:rPr>
              <a:t>             </a:t>
            </a: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Рід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uk-UA" sz="2800" b="1" i="1" dirty="0" smtClean="0">
                <a:solidFill>
                  <a:schemeClr val="tx2"/>
                </a:solidFill>
                <a:latin typeface="Footlight MT Light" pitchFamily="18" charset="0"/>
              </a:rPr>
              <a:t>                </a:t>
            </a:r>
            <a:endParaRPr lang="ru-RU" sz="2800" b="1" i="1" dirty="0"/>
          </a:p>
        </p:txBody>
      </p:sp>
      <p:pic>
        <p:nvPicPr>
          <p:cNvPr id="5125" name="Picture 5" descr="j028569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 rot="10800000" flipV="1">
            <a:off x="468313" y="2854325"/>
            <a:ext cx="1838325" cy="2582863"/>
          </a:xfrm>
        </p:spPr>
      </p:pic>
      <p:pic>
        <p:nvPicPr>
          <p:cNvPr id="5132" name="Picture 12" descr="j019903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2627313" y="2841625"/>
            <a:ext cx="1570037" cy="2595563"/>
          </a:xfrm>
        </p:spPr>
      </p:pic>
      <p:pic>
        <p:nvPicPr>
          <p:cNvPr id="5136" name="Picture 16" descr="j02988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2884488"/>
            <a:ext cx="180657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755650" y="5554663"/>
            <a:ext cx="135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>
                <a:latin typeface="Times New Roman" pitchFamily="18" charset="0"/>
                <a:cs typeface="Times New Roman" pitchFamily="18" charset="0"/>
              </a:rPr>
              <a:t>дівчина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3113088" y="5543550"/>
            <a:ext cx="1296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latin typeface="Times New Roman" pitchFamily="18" charset="0"/>
                <a:cs typeface="Times New Roman" pitchFamily="18" charset="0"/>
              </a:rPr>
              <a:t>юнак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4716463" y="5584825"/>
            <a:ext cx="1871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latin typeface="Times New Roman" pitchFamily="18" charset="0"/>
                <a:cs typeface="Times New Roman" pitchFamily="18" charset="0"/>
              </a:rPr>
              <a:t>листя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5" name="TextBox 1"/>
          <p:cNvSpPr txBox="1">
            <a:spLocks noChangeArrowheads="1"/>
          </p:cNvSpPr>
          <p:nvPr/>
        </p:nvSpPr>
        <p:spPr bwMode="auto">
          <a:xfrm>
            <a:off x="528638" y="2166938"/>
            <a:ext cx="1584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Жіночий</a:t>
            </a:r>
            <a:endParaRPr lang="ru-RU" sz="2400">
              <a:latin typeface="Constantia" pitchFamily="18" charset="0"/>
            </a:endParaRPr>
          </a:p>
        </p:txBody>
      </p:sp>
      <p:sp>
        <p:nvSpPr>
          <p:cNvPr id="39946" name="TextBox 2"/>
          <p:cNvSpPr txBox="1">
            <a:spLocks noChangeArrowheads="1"/>
          </p:cNvSpPr>
          <p:nvPr/>
        </p:nvSpPr>
        <p:spPr bwMode="auto">
          <a:xfrm>
            <a:off x="2411413" y="2182813"/>
            <a:ext cx="173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Чоловічий</a:t>
            </a:r>
            <a:endParaRPr lang="ru-RU" sz="2400">
              <a:latin typeface="Constantia" pitchFamily="18" charset="0"/>
            </a:endParaRPr>
          </a:p>
        </p:txBody>
      </p:sp>
      <p:sp>
        <p:nvSpPr>
          <p:cNvPr id="39947" name="TextBox 3"/>
          <p:cNvSpPr txBox="1">
            <a:spLocks noChangeArrowheads="1"/>
          </p:cNvSpPr>
          <p:nvPr/>
        </p:nvSpPr>
        <p:spPr bwMode="auto">
          <a:xfrm>
            <a:off x="4719638" y="2176463"/>
            <a:ext cx="2087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Середній</a:t>
            </a:r>
            <a:endParaRPr lang="ru-RU" sz="2400"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1" uiExpand="1" build="p"/>
      <p:bldP spid="5137" grpId="0"/>
      <p:bldP spid="5138" grpId="0"/>
      <p:bldP spid="51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2" name="Содержимое 6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9674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9" name="Табличка 8"/>
          <p:cNvSpPr/>
          <p:nvPr/>
        </p:nvSpPr>
        <p:spPr>
          <a:xfrm>
            <a:off x="195408" y="188640"/>
            <a:ext cx="2786082" cy="4857784"/>
          </a:xfrm>
          <a:prstGeom prst="plaqu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жіночого</a:t>
            </a:r>
            <a:r>
              <a:rPr lang="uk-UA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роду </a:t>
            </a:r>
            <a:r>
              <a:rPr lang="uk-UA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належать іменники, які в початковій формі мають закінчення </a:t>
            </a:r>
            <a:r>
              <a:rPr lang="uk-UA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(-я) </a:t>
            </a:r>
            <a:r>
              <a:rPr lang="uk-UA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або чисту основу на приголосний</a:t>
            </a:r>
            <a:r>
              <a:rPr lang="uk-UA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(дума, круча, кузня; стать, ціль, відстань, подорож).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3228975" y="185738"/>
            <a:ext cx="2714625" cy="4643437"/>
          </a:xfrm>
          <a:prstGeom prst="plaqu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чоловічого</a:t>
            </a:r>
            <a:r>
              <a:rPr lang="uk-U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роду </a:t>
            </a:r>
            <a:r>
              <a:rPr lang="uk-UA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належать іменники, які у початковій формі мають </a:t>
            </a:r>
            <a:r>
              <a:rPr lang="uk-U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нульове закінчення </a:t>
            </a:r>
            <a:r>
              <a:rPr lang="uk-UA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і чисту </a:t>
            </a:r>
            <a:r>
              <a:rPr lang="uk-U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основу на приголосний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(дім, клен, рік, шлях, колір, ніж, жолудь, край</a:t>
            </a:r>
            <a:r>
              <a:rPr lang="uk-UA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), поодинокі іменники із закінченням </a:t>
            </a:r>
            <a:r>
              <a:rPr lang="uk-U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-о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(Дніпро).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абличка 10"/>
          <p:cNvSpPr/>
          <p:nvPr/>
        </p:nvSpPr>
        <p:spPr>
          <a:xfrm rot="188547">
            <a:off x="6228184" y="260078"/>
            <a:ext cx="2714644" cy="4714908"/>
          </a:xfrm>
          <a:prstGeom prst="plaqu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Іменники </a:t>
            </a:r>
            <a:r>
              <a:rPr lang="uk-UA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середнього</a:t>
            </a:r>
            <a:r>
              <a:rPr lang="uk-U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роду в </a:t>
            </a:r>
            <a:r>
              <a:rPr lang="uk-UA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початковій формі мають закінчення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о, -е, -а (-я):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полотно, небо, поле, море, плече, відчуття,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знак завершения 1"/>
          <p:cNvSpPr/>
          <p:nvPr/>
        </p:nvSpPr>
        <p:spPr>
          <a:xfrm>
            <a:off x="1259632" y="5182987"/>
            <a:ext cx="6912768" cy="108012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35150" y="5260975"/>
            <a:ext cx="57610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До спільного роду належать назви людей за їхніми рисами  характеру, поведінкою, професією (причепа, соня, листоноша).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build="allAtOnce" animBg="1"/>
      <p:bldP spid="11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3252" y="116632"/>
            <a:ext cx="8229600" cy="1000132"/>
          </a:xfrm>
          <a:scene3d>
            <a:camera prst="perspectiveContrastingRightFacing"/>
            <a:lightRig rig="threePt" dir="t"/>
          </a:scene3d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Число   іменників</a:t>
            </a:r>
            <a:endParaRPr lang="ru-RU" sz="48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500034" y="1428736"/>
            <a:ext cx="4319587" cy="2943233"/>
          </a:xfrm>
          <a:prstGeom prst="irregularSeal1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Мають </a:t>
            </a:r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однину і множину</a:t>
            </a:r>
            <a:r>
              <a:rPr lang="uk-UA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птах -  птахи, книга - книги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2963206" y="3717032"/>
            <a:ext cx="3816350" cy="2735264"/>
          </a:xfrm>
          <a:prstGeom prst="irregularSeal1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Мають </a:t>
            </a:r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тільки множину</a:t>
            </a:r>
            <a:r>
              <a:rPr lang="uk-UA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двері, радощі, Суми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4691993" y="1413073"/>
            <a:ext cx="4175125" cy="2863866"/>
          </a:xfrm>
          <a:prstGeom prst="irregularSeal1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Мають </a:t>
            </a:r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тільки однину</a:t>
            </a:r>
            <a:r>
              <a:rPr lang="uk-UA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молоко, мужність, рідня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z="3600" smtClean="0">
              <a:solidFill>
                <a:srgbClr val="00FF0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57188"/>
            <a:ext cx="8229600" cy="59674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2800" b="1" i="1" smtClean="0"/>
          </a:p>
        </p:txBody>
      </p:sp>
      <p:sp>
        <p:nvSpPr>
          <p:cNvPr id="57355" name="Document"/>
          <p:cNvSpPr>
            <a:spLocks noEditPoints="1" noChangeArrowheads="1"/>
          </p:cNvSpPr>
          <p:nvPr/>
        </p:nvSpPr>
        <p:spPr bwMode="auto">
          <a:xfrm rot="5400000">
            <a:off x="3750432" y="964389"/>
            <a:ext cx="6072229" cy="4714907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107763" dir="2700000" algn="ctr" rotWithShape="0">
              <a:srgbClr val="808080"/>
            </a:outerShdw>
          </a:effectLst>
          <a:scene3d>
            <a:camera prst="obliqueTopLeft"/>
            <a:lightRig rig="threePt" dir="t"/>
          </a:scene3d>
        </p:spPr>
        <p:txBody>
          <a:bodyPr rot="10800000"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множинних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іменників належать такі, що називають: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а) парні й складні предмети: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ворота, перила, штани;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б) речовину, матеріал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: білила, дрова;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в) ігри, обряди, часові поняття: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шахи, оглядини, канікули;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г) окремі географічні назви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: Карпати, Прилуки, Суми;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д) залишки речовини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висівки, недоїдки;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е) дії, процеси з відтінком тривалості їх:                                        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проводи, переговори;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є) емоції, переживання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: радощі, гордощі;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uk-UA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не визначені чітко грошові поняття: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кошти, фінанси.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6" name="Document"/>
          <p:cNvSpPr>
            <a:spLocks noEditPoints="1" noChangeArrowheads="1"/>
          </p:cNvSpPr>
          <p:nvPr/>
        </p:nvSpPr>
        <p:spPr bwMode="auto">
          <a:xfrm>
            <a:off x="182639" y="428603"/>
            <a:ext cx="4714907" cy="5929354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107763" dir="2700000" algn="ctr" rotWithShape="0">
              <a:srgbClr val="808080"/>
            </a:outerShdw>
          </a:effectLst>
          <a:scene3d>
            <a:camera prst="perspectiveContrastingRightFacing"/>
            <a:lightRig rig="threePt" dir="t"/>
          </a:scene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Тільки   в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однині 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вживаються    іменники: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а) з абстрактним значенням:                                       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блакить, садівництво, любов;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б) збірні</a:t>
            </a:r>
            <a:r>
              <a:rPr lang="uk-UA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жіноцтво, учительство;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в) власні назви:                                                        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Дніпро, Денис, Дорошенко;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г) з речовинним значенням</a:t>
            </a:r>
            <a:r>
              <a:rPr lang="uk-UA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                                         срібло, пісок, пшоно, фосфор;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д) назви деяких овочів, ягід:                                    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редька, хрін, малина.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3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3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7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7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7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7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7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7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573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7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57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57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57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57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57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57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57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57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57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  <p:bldP spid="57355" grpId="0" uiExpand="1" build="allAtOnce" animBg="1"/>
      <p:bldP spid="57356" grpId="0" uiExpand="1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8043890" cy="107157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Категор</a:t>
            </a:r>
            <a:r>
              <a:rPr lang="uk-UA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ія</a:t>
            </a:r>
            <a:r>
              <a:rPr lang="uk-UA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відмінка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6815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mtClean="0">
                <a:solidFill>
                  <a:schemeClr val="bg1"/>
                </a:solidFill>
              </a:rPr>
              <a:t>    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Форми іменника, що виражають його синтаксичні відношення до інших слів, називаються </a:t>
            </a:r>
            <a:r>
              <a:rPr lang="uk-UA" b="1" i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відмінками</a:t>
            </a:r>
            <a:r>
              <a:rPr lang="uk-UA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Система відмінкових форм іменника утворює граматичну </a:t>
            </a:r>
            <a:r>
              <a:rPr lang="uk-UA" b="1" i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категорію відмінка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У сучасній  українській літературній мові є  сім </a:t>
            </a:r>
            <a:r>
              <a:rPr lang="uk-UA" smtClean="0"/>
              <a:t>відмінків:</a:t>
            </a:r>
          </a:p>
          <a:p>
            <a:endParaRPr lang="ru-RU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4357694"/>
            <a:ext cx="2357454" cy="92869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Називний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(хто? що?) 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5500702"/>
            <a:ext cx="2286016" cy="1000132"/>
          </a:xfrm>
          <a:prstGeom prst="roundRect">
            <a:avLst/>
          </a:prstGeom>
          <a:solidFill>
            <a:srgbClr val="FF0066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Родовий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(кого? чого?) 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0298" y="4214818"/>
            <a:ext cx="2214578" cy="928694"/>
          </a:xfrm>
          <a:prstGeom prst="roundRect">
            <a:avLst/>
          </a:prstGeom>
          <a:solidFill>
            <a:srgbClr val="BE121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Давальний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(кому? чому?)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bg1"/>
                </a:solidFill>
              </a:rPr>
              <a:t>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2" y="4143380"/>
            <a:ext cx="2143140" cy="85725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Орудний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(ким? чим?</a:t>
            </a:r>
            <a:r>
              <a:rPr lang="uk-UA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71736" y="5572140"/>
            <a:ext cx="2143140" cy="92869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Знахідний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(кого? що?)  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28" y="5357826"/>
            <a:ext cx="2071702" cy="1000132"/>
          </a:xfrm>
          <a:prstGeom prst="roundRect">
            <a:avLst/>
          </a:prstGeom>
          <a:solidFill>
            <a:srgbClr val="FF99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Місцевий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 кому? на чому?) 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00860" y="4357694"/>
            <a:ext cx="2143140" cy="928694"/>
          </a:xfrm>
          <a:prstGeom prst="roundRect">
            <a:avLst/>
          </a:prstGeom>
          <a:solidFill>
            <a:srgbClr val="CC99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Кличний</a:t>
            </a:r>
            <a:r>
              <a:rPr lang="uk-UA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667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32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Кожен відмінок може виражати кілька значень, зокрема:</a:t>
            </a:r>
            <a:endParaRPr lang="ru-RU" sz="32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абличка 6"/>
          <p:cNvSpPr/>
          <p:nvPr/>
        </p:nvSpPr>
        <p:spPr>
          <a:xfrm>
            <a:off x="642910" y="1500174"/>
            <a:ext cx="3429024" cy="4643470"/>
          </a:xfrm>
          <a:prstGeom prst="plaqu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u="sng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Називний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називає виконавця дії 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(учень розмовляє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предикативну ознаку, яка приписується предметові (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Наше місто -- 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 атрибутивну, властиву предметові постійно (</a:t>
            </a:r>
            <a:r>
              <a:rPr lang="uk-UA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Лікар-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стоматолог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працював майстерно).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абличка 7"/>
          <p:cNvSpPr/>
          <p:nvPr/>
        </p:nvSpPr>
        <p:spPr>
          <a:xfrm>
            <a:off x="4572000" y="1428736"/>
            <a:ext cx="3857652" cy="4714908"/>
          </a:xfrm>
          <a:prstGeom prst="plaqu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u="sng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Родовий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називає предмет, на який	 спрямована дія (</a:t>
            </a:r>
            <a:r>
              <a:rPr lang="uk-UA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купити 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хліба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виконавця дії </a:t>
            </a:r>
            <a:r>
              <a:rPr lang="uk-UA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(доповідь 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учителя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належність (</a:t>
            </a:r>
            <a:r>
              <a:rPr lang="uk-UA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місце дії, її напрямок, вихідний чи кінцевий пункт (</a:t>
            </a:r>
            <a:r>
              <a:rPr lang="uk-UA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прилетів із 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Чернігова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час (</a:t>
            </a:r>
            <a:r>
              <a:rPr lang="uk-UA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відпочивали до 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мету (</a:t>
            </a:r>
            <a:r>
              <a:rPr lang="uk-UA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приїхав для 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розмови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призначення предмета (</a:t>
            </a:r>
            <a:r>
              <a:rPr lang="uk-UA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альбом для 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креслення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6082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967412"/>
          </a:xfrm>
          <a:solidFill>
            <a:srgbClr val="CCFF99"/>
          </a:solidFill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4" name="Табличка 3"/>
          <p:cNvSpPr/>
          <p:nvPr/>
        </p:nvSpPr>
        <p:spPr>
          <a:xfrm>
            <a:off x="428596" y="571480"/>
            <a:ext cx="8143932" cy="1714512"/>
          </a:xfrm>
          <a:prstGeom prst="plaqu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Давальний</a:t>
            </a:r>
            <a:r>
              <a:rPr lang="uk-UA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називає особу, предмет, на який спрямовано дію, на користь якого вона відбувається (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передай 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сестрі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принеси 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абличка 4"/>
          <p:cNvSpPr/>
          <p:nvPr/>
        </p:nvSpPr>
        <p:spPr>
          <a:xfrm>
            <a:off x="500034" y="2500306"/>
            <a:ext cx="8072494" cy="1714512"/>
          </a:xfrm>
          <a:prstGeom prst="plaqu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u="sng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Знахідний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називає прямий об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єкт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дії (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доглядаю 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час дії (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прийшов під 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вечір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причину (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затримались через 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негоду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напрям, кінцевий пункт дії, її мету (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пішли у 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ліс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428596" y="4429132"/>
            <a:ext cx="8286808" cy="1714512"/>
          </a:xfrm>
          <a:prstGeom prst="plaqu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Орудний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називає виконавця дії у пасивних зворотах(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допомога, надана 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товаришем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знаряддя дії(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писати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ручкою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місце дії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(йти 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берегом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 дії                   ( 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відпочивали 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весною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спосіб виконання дії(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говорити з 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натхненням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493838"/>
          </a:xfrm>
        </p:spPr>
        <p:txBody>
          <a:bodyPr/>
          <a:lstStyle/>
          <a:p>
            <a:pPr algn="ctr"/>
            <a:r>
              <a:rPr lang="uk-UA" sz="4800" smtClean="0"/>
              <a:t>  </a:t>
            </a:r>
            <a:r>
              <a:rPr lang="uk-UA" sz="4800" b="1" smtClean="0">
                <a:solidFill>
                  <a:srgbClr val="BE1212"/>
                </a:solidFill>
                <a:latin typeface="Times New Roman" pitchFamily="18" charset="0"/>
                <a:cs typeface="Times New Roman" pitchFamily="18" charset="0"/>
              </a:rPr>
              <a:t>Іменник</a:t>
            </a:r>
            <a:r>
              <a:rPr lang="en-US" sz="4800" b="1" smtClean="0">
                <a:solidFill>
                  <a:srgbClr val="BE121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smtClean="0">
                <a:solidFill>
                  <a:srgbClr val="BE1212"/>
                </a:solidFill>
                <a:latin typeface="Times New Roman" pitchFamily="18" charset="0"/>
                <a:cs typeface="Times New Roman" pitchFamily="18" charset="0"/>
              </a:rPr>
              <a:t> виконує синтаксичну роль:</a:t>
            </a:r>
            <a:endParaRPr lang="ru-RU" sz="4800" b="1" smtClean="0">
              <a:solidFill>
                <a:srgbClr val="BE12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2428875"/>
            <a:ext cx="4038600" cy="3543300"/>
          </a:xfrm>
        </p:spPr>
        <p:txBody>
          <a:bodyPr/>
          <a:lstStyle/>
          <a:p>
            <a:pPr>
              <a:buFontTx/>
              <a:buNone/>
            </a:pPr>
            <a:r>
              <a:rPr lang="uk-UA" sz="4000" b="1" smtClean="0">
                <a:solidFill>
                  <a:srgbClr val="002060"/>
                </a:solidFill>
              </a:rPr>
              <a:t>∙ </a:t>
            </a:r>
            <a:r>
              <a:rPr lang="uk-UA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Простого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підмета:</a:t>
            </a:r>
          </a:p>
          <a:p>
            <a:pPr>
              <a:buFontTx/>
              <a:buNone/>
            </a:pPr>
            <a:endParaRPr lang="uk-UA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Під лежачий камінь </a:t>
            </a:r>
            <a:r>
              <a:rPr lang="uk-UA" sz="24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uk-UA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 не тече.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5" descr="587601-1680x10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3284538"/>
            <a:ext cx="4535488" cy="28336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072062"/>
          </a:xfrm>
          <a:solidFill>
            <a:srgbClr val="CCFF99"/>
          </a:solidFill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4" name="Табличка 3"/>
          <p:cNvSpPr/>
          <p:nvPr/>
        </p:nvSpPr>
        <p:spPr>
          <a:xfrm>
            <a:off x="428596" y="857232"/>
            <a:ext cx="8215370" cy="1214446"/>
          </a:xfrm>
          <a:prstGeom prst="plaqu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u="sng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Місцевий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відмінок називає місце дії (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працювати на 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лузі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час дії (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каштани зацвіли у 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травні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абличка 4"/>
          <p:cNvSpPr/>
          <p:nvPr/>
        </p:nvSpPr>
        <p:spPr>
          <a:xfrm>
            <a:off x="428596" y="2714620"/>
            <a:ext cx="8143932" cy="3214710"/>
          </a:xfrm>
          <a:prstGeom prst="plaqu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u="sng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Кличний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відмінок називає особу, до якої звертається мовець, тому форму його мають іменники – назви істот (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Михайле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порадь; 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соловейку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щебечи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від іменників --  назв неістот він утворюється, якщо вони набувають властивостей істот, тобто у випадках персоніфікації (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іди, 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дощику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красива ти, 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земле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52061" y="-99392"/>
            <a:ext cx="7773987" cy="954072"/>
          </a:xfr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  <a:scene3d>
            <a:camera prst="obliqueTopRight"/>
            <a:lightRig rig="threePt" dir="t"/>
          </a:scene3d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b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uk-UA" sz="4800" b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відмін</a:t>
            </a:r>
            <a:endParaRPr lang="ru-RU" sz="4800" b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1916113"/>
            <a:ext cx="8007350" cy="4191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" name="Пятно 1 1"/>
          <p:cNvSpPr/>
          <p:nvPr/>
        </p:nvSpPr>
        <p:spPr>
          <a:xfrm>
            <a:off x="539750" y="836613"/>
            <a:ext cx="3813175" cy="2946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uk-UA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відміна:</a:t>
            </a:r>
            <a:r>
              <a:rPr lang="uk-UA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ж.р</a:t>
            </a:r>
            <a:r>
              <a:rPr lang="uk-UA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та </a:t>
            </a:r>
            <a:r>
              <a:rPr lang="uk-UA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ч.р</a:t>
            </a:r>
            <a:r>
              <a:rPr lang="uk-UA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закінчення </a:t>
            </a:r>
            <a:r>
              <a:rPr lang="uk-UA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а,(-я)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хата, Микола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1 2"/>
          <p:cNvSpPr/>
          <p:nvPr/>
        </p:nvSpPr>
        <p:spPr>
          <a:xfrm>
            <a:off x="4352925" y="617538"/>
            <a:ext cx="4249738" cy="33845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uk-UA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відміна</a:t>
            </a:r>
            <a:r>
              <a:rPr lang="uk-UA" sz="16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ч.р</a:t>
            </a: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та </a:t>
            </a:r>
            <a:r>
              <a:rPr lang="uk-UA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с.р</a:t>
            </a: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закінчення –</a:t>
            </a:r>
            <a:r>
              <a:rPr lang="uk-UA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о,-е,-а,-я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хліб,село,поле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 непрямих відмінках не набувають </a:t>
            </a:r>
            <a:r>
              <a:rPr lang="uk-UA" sz="1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суф.–</a:t>
            </a:r>
            <a:r>
              <a:rPr lang="uk-UA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ат-</a:t>
            </a:r>
            <a:r>
              <a:rPr lang="uk-UA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ят-єн</a:t>
            </a:r>
            <a:r>
              <a:rPr lang="uk-UA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971550" y="3141663"/>
            <a:ext cx="4030663" cy="328453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uk-UA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відміна: </a:t>
            </a:r>
            <a:r>
              <a:rPr lang="uk-UA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ж.р</a:t>
            </a:r>
            <a:r>
              <a:rPr lang="uk-UA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нульовим закінченням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молодь, любов,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4584700" y="2984500"/>
            <a:ext cx="4410075" cy="38877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uk-UA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відміна: </a:t>
            </a:r>
            <a:r>
              <a:rPr lang="uk-UA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с.р</a:t>
            </a:r>
            <a:r>
              <a:rPr lang="uk-UA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з закінченням </a:t>
            </a:r>
            <a:r>
              <a:rPr lang="uk-U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–а(-я) </a:t>
            </a:r>
            <a:r>
              <a:rPr lang="uk-UA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 відмінюванні з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вляються</a:t>
            </a:r>
            <a:r>
              <a:rPr lang="uk-UA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суфікси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ат(</a:t>
            </a:r>
            <a:r>
              <a:rPr lang="uk-UA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-ят</a:t>
            </a:r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-ен</a:t>
            </a:r>
            <a:endParaRPr lang="uk-UA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лоша, ім'я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65635"/>
            <a:ext cx="8229600" cy="5681682"/>
          </a:xfrm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softRound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4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Відмінювання іменників першої відміни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7938"/>
          <a:ext cx="8429625" cy="6492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/>
                <a:gridCol w="2916000"/>
                <a:gridCol w="2592000"/>
                <a:gridCol w="2273748"/>
              </a:tblGrid>
              <a:tr h="86015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uk-UA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ід-мі-</a:t>
                      </a:r>
                      <a:endParaRPr lang="uk-UA" dirty="0" smtClean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нок</a:t>
                      </a:r>
                      <a:r>
                        <a:rPr lang="uk-UA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u="sng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Іменники твердої групи</a:t>
                      </a:r>
                    </a:p>
                    <a:p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(з основою на твердий,</a:t>
                      </a:r>
                      <a:r>
                        <a:rPr lang="uk-UA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крім шиплячого, приголосний із закінченням –</a:t>
                      </a:r>
                      <a:r>
                        <a:rPr lang="uk-UA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uk-UA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у тому числі жіночі імена по батькові)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u="sng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Іменники м’якої </a:t>
                      </a:r>
                      <a:r>
                        <a:rPr lang="uk-UA" sz="1600" b="0" u="sng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групи        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(з основою на м’який приголосний і графічним закінченням –</a:t>
                      </a:r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uk-UA" sz="1600" b="1" u="sng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Іменники мішаної</a:t>
                      </a:r>
                      <a:r>
                        <a:rPr lang="uk-UA" sz="1600" b="1" u="sng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u="sng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групи </a:t>
                      </a:r>
                    </a:p>
                    <a:p>
                      <a:r>
                        <a:rPr lang="uk-UA" sz="14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з основою на шиплячий приголосний </a:t>
                      </a:r>
                      <a:r>
                        <a:rPr lang="uk-UA" sz="1400" b="0" u="sng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ізакінченням</a:t>
                      </a:r>
                      <a:r>
                        <a:rPr lang="uk-UA" sz="14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–а)</a:t>
                      </a:r>
                      <a:endParaRPr lang="ru-RU" sz="1600" b="0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92071">
                <a:tc>
                  <a:txBody>
                    <a:bodyPr/>
                    <a:lstStyle/>
                    <a:p>
                      <a:endParaRPr lang="uk-UA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Н.</a:t>
                      </a:r>
                    </a:p>
                    <a:p>
                      <a:r>
                        <a:rPr lang="uk-UA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</a:t>
                      </a:r>
                    </a:p>
                    <a:p>
                      <a:r>
                        <a:rPr lang="uk-UA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</a:t>
                      </a:r>
                    </a:p>
                    <a:p>
                      <a:r>
                        <a:rPr lang="uk-UA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З.</a:t>
                      </a:r>
                    </a:p>
                    <a:p>
                      <a:r>
                        <a:rPr lang="uk-UA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О.</a:t>
                      </a:r>
                    </a:p>
                    <a:p>
                      <a:r>
                        <a:rPr lang="uk-UA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М.</a:t>
                      </a:r>
                    </a:p>
                    <a:p>
                      <a:r>
                        <a:rPr lang="uk-UA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Кл.</a:t>
                      </a:r>
                    </a:p>
                    <a:p>
                      <a:endParaRPr lang="uk-UA" b="1" dirty="0" smtClean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b="1" dirty="0" smtClean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Н.</a:t>
                      </a:r>
                    </a:p>
                    <a:p>
                      <a:r>
                        <a:rPr lang="uk-UA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</a:t>
                      </a:r>
                    </a:p>
                    <a:p>
                      <a:r>
                        <a:rPr lang="uk-UA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</a:t>
                      </a:r>
                    </a:p>
                    <a:p>
                      <a:r>
                        <a:rPr lang="uk-UA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З.</a:t>
                      </a:r>
                    </a:p>
                    <a:p>
                      <a:r>
                        <a:rPr lang="uk-UA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О.</a:t>
                      </a:r>
                    </a:p>
                    <a:p>
                      <a:r>
                        <a:rPr lang="uk-UA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М.</a:t>
                      </a:r>
                    </a:p>
                    <a:p>
                      <a:r>
                        <a:rPr lang="uk-UA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Кл.</a:t>
                      </a:r>
                      <a:endParaRPr lang="ru-RU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</a:t>
                      </a:r>
                      <a:r>
                        <a:rPr lang="uk-UA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Однина </a:t>
                      </a:r>
                    </a:p>
                    <a:p>
                      <a:pPr algn="l"/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книжка                                         яблуня                                 площа</a:t>
                      </a:r>
                    </a:p>
                    <a:p>
                      <a:pPr algn="l"/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книжки                                         яблуні                                 площі</a:t>
                      </a:r>
                    </a:p>
                    <a:p>
                      <a:pPr algn="l"/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книжці                                          яблуні                                 площі</a:t>
                      </a:r>
                    </a:p>
                    <a:p>
                      <a:pPr algn="l"/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книжку                                          яблуню                              площу</a:t>
                      </a:r>
                    </a:p>
                    <a:p>
                      <a:pPr algn="l"/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книжкою                                      яблунею                             площею </a:t>
                      </a:r>
                    </a:p>
                    <a:p>
                      <a:pPr algn="l"/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(на) книжці                                 (на) яблуні                         (на) площі </a:t>
                      </a:r>
                    </a:p>
                    <a:p>
                      <a:pPr algn="l"/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книжко                                          яблуне                                площе</a:t>
                      </a:r>
                    </a:p>
                    <a:p>
                      <a:pPr algn="l"/>
                      <a:r>
                        <a:rPr lang="uk-UA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Множина </a:t>
                      </a:r>
                    </a:p>
                    <a:p>
                      <a:pPr algn="l"/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книжки                                          яблуні                               </a:t>
                      </a:r>
                      <a:r>
                        <a:rPr lang="uk-UA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площі</a:t>
                      </a:r>
                    </a:p>
                    <a:p>
                      <a:pPr algn="l"/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книжок                                           яблунь                               площ    </a:t>
                      </a:r>
                    </a:p>
                    <a:p>
                      <a:pPr algn="l"/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книжкам                                        яблуням                             площам</a:t>
                      </a:r>
                    </a:p>
                    <a:p>
                      <a:pPr algn="l"/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книжки                                          яблуні                                 площі  </a:t>
                      </a:r>
                    </a:p>
                    <a:p>
                      <a:pPr algn="l"/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книжками                                     яблунями                           площами    </a:t>
                      </a:r>
                    </a:p>
                    <a:p>
                      <a:pPr algn="l"/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(на) книжках                                (на) яблунях                     (на) площах      </a:t>
                      </a:r>
                    </a:p>
                    <a:p>
                      <a:pPr algn="l"/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книжки                                          яблуні                                 площі</a:t>
                      </a:r>
                    </a:p>
                    <a:p>
                      <a:pPr algn="l"/>
                      <a:endParaRPr lang="uk-UA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681682"/>
          </a:xfrm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softRound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4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Відмінювання іменників другої відміни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333375"/>
            <a:ext cx="9144000" cy="63579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20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Родовому відмінку 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однини іменники мають закінчення –</a:t>
            </a:r>
            <a:r>
              <a:rPr lang="uk-UA" sz="2000" i="1" smtClean="0">
                <a:latin typeface="Times New Roman" pitchFamily="18" charset="0"/>
                <a:cs typeface="Times New Roman" pitchFamily="18" charset="0"/>
              </a:rPr>
              <a:t>а(-я) та –у(-ю).</a:t>
            </a:r>
          </a:p>
          <a:p>
            <a:pPr>
              <a:buFont typeface="Wingdings 2" pitchFamily="18" charset="2"/>
              <a:buNone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Деякі іменники мають закінчення –</a:t>
            </a:r>
            <a:r>
              <a:rPr lang="uk-UA" sz="2000" i="1" smtClean="0">
                <a:latin typeface="Times New Roman" pitchFamily="18" charset="0"/>
                <a:cs typeface="Times New Roman" pitchFamily="18" charset="0"/>
              </a:rPr>
              <a:t>а(-я) 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чи –</a:t>
            </a:r>
            <a:r>
              <a:rPr lang="uk-UA" sz="2000" i="1" smtClean="0">
                <a:latin typeface="Times New Roman" pitchFamily="18" charset="0"/>
                <a:cs typeface="Times New Roman" pitchFamily="18" charset="0"/>
              </a:rPr>
              <a:t>у(-ю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) залежно від:</a:t>
            </a:r>
          </a:p>
          <a:p>
            <a:pPr>
              <a:buFont typeface="Wingdings 2" pitchFamily="18" charset="2"/>
              <a:buNone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 значення: </a:t>
            </a:r>
            <a:r>
              <a:rPr lang="uk-UA" sz="2000" b="1" i="1" smtClean="0">
                <a:latin typeface="Times New Roman" pitchFamily="18" charset="0"/>
                <a:cs typeface="Times New Roman" pitchFamily="18" charset="0"/>
              </a:rPr>
              <a:t>каменя(великого) – каменю(назва матеріалу); </a:t>
            </a:r>
          </a:p>
          <a:p>
            <a:pPr>
              <a:buFont typeface="Wingdings 2" pitchFamily="18" charset="2"/>
              <a:buNone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 наголосу: </a:t>
            </a:r>
            <a:r>
              <a:rPr lang="uk-UA" sz="2000" b="1" i="1" smtClean="0">
                <a:latin typeface="Times New Roman" pitchFamily="18" charset="0"/>
                <a:cs typeface="Times New Roman" pitchFamily="18" charset="0"/>
              </a:rPr>
              <a:t>моста – мосту</a:t>
            </a:r>
            <a:r>
              <a:rPr lang="uk-UA" sz="20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 2" pitchFamily="18" charset="2"/>
              <a:buNone/>
            </a:pPr>
            <a:r>
              <a:rPr lang="uk-UA" sz="20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Давальному відмінку 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однини іменники чол. і сер. роду, що означають малих істот, мають паралельні закінчення –</a:t>
            </a:r>
            <a:r>
              <a:rPr lang="uk-UA" sz="2000" i="1" smtClean="0">
                <a:latin typeface="Times New Roman" pitchFamily="18" charset="0"/>
                <a:cs typeface="Times New Roman" pitchFamily="18" charset="0"/>
              </a:rPr>
              <a:t>ові, -ет(-еві) та –у(-ю): </a:t>
            </a:r>
            <a:r>
              <a:rPr lang="uk-UA" sz="2000" b="1" i="1" smtClean="0">
                <a:latin typeface="Times New Roman" pitchFamily="18" charset="0"/>
                <a:cs typeface="Times New Roman" pitchFamily="18" charset="0"/>
              </a:rPr>
              <a:t>Дмитрові, журавлеві, шахтарю, немовлятку, носієві.</a:t>
            </a:r>
          </a:p>
          <a:p>
            <a:pPr>
              <a:buFont typeface="Wingdings 2" pitchFamily="18" charset="2"/>
              <a:buNone/>
            </a:pPr>
            <a:r>
              <a:rPr lang="uk-UA" sz="20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Знахідному відмінку 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однини іменники, щ</a:t>
            </a:r>
            <a:r>
              <a:rPr lang="uk-UA" sz="2000" b="1" u="sng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о називають конкретні речі, мають паралельні форми: </a:t>
            </a:r>
            <a:r>
              <a:rPr lang="uk-UA" sz="2000" b="1" i="1" smtClean="0">
                <a:latin typeface="Times New Roman" pitchFamily="18" charset="0"/>
                <a:cs typeface="Times New Roman" pitchFamily="18" charset="0"/>
              </a:rPr>
              <a:t>купив олівець 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000" b="1" i="1" smtClean="0">
                <a:latin typeface="Times New Roman" pitchFamily="18" charset="0"/>
                <a:cs typeface="Times New Roman" pitchFamily="18" charset="0"/>
              </a:rPr>
              <a:t>олівця, нашу плащ 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000" b="1" i="1" smtClean="0">
                <a:latin typeface="Times New Roman" pitchFamily="18" charset="0"/>
                <a:cs typeface="Times New Roman" pitchFamily="18" charset="0"/>
              </a:rPr>
              <a:t>плаща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 2" pitchFamily="18" charset="2"/>
              <a:buNone/>
            </a:pPr>
            <a:r>
              <a:rPr lang="uk-UA" sz="20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Орудному відмінку 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однини поряд із закінченням </a:t>
            </a:r>
            <a:r>
              <a:rPr lang="uk-UA" sz="2000" i="1" smtClean="0">
                <a:latin typeface="Times New Roman" pitchFamily="18" charset="0"/>
                <a:cs typeface="Times New Roman" pitchFamily="18" charset="0"/>
              </a:rPr>
              <a:t>–он, -ем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,  вживаються закінчення –</a:t>
            </a:r>
            <a:r>
              <a:rPr lang="uk-UA" sz="2000" i="1" smtClean="0">
                <a:latin typeface="Times New Roman" pitchFamily="18" charset="0"/>
                <a:cs typeface="Times New Roman" pitchFamily="18" charset="0"/>
              </a:rPr>
              <a:t>ям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(в іменниках середнього роду на </a:t>
            </a:r>
            <a:r>
              <a:rPr lang="uk-UA" sz="2000" i="1" smtClean="0">
                <a:latin typeface="Times New Roman" pitchFamily="18" charset="0"/>
                <a:cs typeface="Times New Roman" pitchFamily="18" charset="0"/>
              </a:rPr>
              <a:t>–я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b="1" i="1" smtClean="0">
                <a:latin typeface="Times New Roman" pitchFamily="18" charset="0"/>
                <a:cs typeface="Times New Roman" pitchFamily="18" charset="0"/>
              </a:rPr>
              <a:t>знанням, обличчям, суцвіттям) 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та –</a:t>
            </a:r>
            <a:r>
              <a:rPr lang="uk-UA" sz="2000" i="1" smtClean="0"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, які мають: прізвища на –</a:t>
            </a:r>
            <a:r>
              <a:rPr lang="uk-UA" sz="2000" i="1" smtClean="0">
                <a:latin typeface="Times New Roman" pitchFamily="18" charset="0"/>
                <a:cs typeface="Times New Roman" pitchFamily="18" charset="0"/>
              </a:rPr>
              <a:t>ов, -ев,-ів(-їв),-ин, -ін(-їн): </a:t>
            </a:r>
            <a:r>
              <a:rPr lang="uk-UA" sz="2000" b="1" i="1" smtClean="0">
                <a:latin typeface="Times New Roman" pitchFamily="18" charset="0"/>
                <a:cs typeface="Times New Roman" pitchFamily="18" charset="0"/>
              </a:rPr>
              <a:t>Виноградовим, Ільїним, Гаршиним.</a:t>
            </a:r>
          </a:p>
          <a:p>
            <a:pPr>
              <a:buFont typeface="Wingdings 2" pitchFamily="18" charset="2"/>
              <a:buNone/>
            </a:pPr>
            <a:r>
              <a:rPr lang="uk-UA" sz="20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Місцевому відмінку 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властиві закінчення </a:t>
            </a:r>
            <a:r>
              <a:rPr lang="uk-UA" sz="2000" i="1" smtClean="0">
                <a:latin typeface="Times New Roman" pitchFamily="18" charset="0"/>
                <a:cs typeface="Times New Roman" pitchFamily="18" charset="0"/>
              </a:rPr>
              <a:t>–ові, -еві(-єві),-у (-ю), -і (-ї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uk-UA" sz="2000" b="1" i="1" smtClean="0">
                <a:latin typeface="Times New Roman" pitchFamily="18" charset="0"/>
                <a:cs typeface="Times New Roman" pitchFamily="18" charset="0"/>
              </a:rPr>
              <a:t>жити при чоловікові, їхати на коні, підростає на дощу, навчатися в інституті.</a:t>
            </a:r>
          </a:p>
          <a:p>
            <a:pPr>
              <a:buFont typeface="Wingdings 2" pitchFamily="18" charset="2"/>
              <a:buNone/>
            </a:pPr>
            <a:r>
              <a:rPr lang="uk-UA" sz="20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Кличний відмінок 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уживається із закінченнями </a:t>
            </a:r>
            <a:r>
              <a:rPr lang="uk-UA" sz="2000" i="1" smtClean="0">
                <a:latin typeface="Times New Roman" pitchFamily="18" charset="0"/>
                <a:cs typeface="Times New Roman" pitchFamily="18" charset="0"/>
              </a:rPr>
              <a:t>–у (-ю), -е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b="1" i="1" smtClean="0">
                <a:latin typeface="Times New Roman" pitchFamily="18" charset="0"/>
                <a:cs typeface="Times New Roman" pitchFamily="18" charset="0"/>
              </a:rPr>
              <a:t>Фрідріху, батьку, техніку, Віталію, голубе, Владиславе</a:t>
            </a:r>
            <a:r>
              <a:rPr lang="uk-UA" sz="2000" b="1" i="1" smtClean="0"/>
              <a:t>.</a:t>
            </a:r>
            <a:endParaRPr lang="ru-RU" sz="2000" b="1" i="1" u="sng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76318"/>
            <a:ext cx="8229600" cy="5681682"/>
          </a:xfrm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softRound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4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Відмінювання іменників третьої відміни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0"/>
            <a:ext cx="8229600" cy="612298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Значна частина </a:t>
            </a:r>
            <a:r>
              <a:rPr lang="uk-UA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іменників третьої відміни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які називають абстрактні поняття, речовину, вживаються лише в однині: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жовч, нехворощ, фальш, радість, височінь, далечінь.</a:t>
            </a: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 третьої відміни належать іменники жіночого роду з чистою основою на приголосний та іменник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Вони відмінюються за такими зразками: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214554"/>
            <a:ext cx="8358246" cy="4429156"/>
          </a:xfrm>
          <a:prstGeom prst="roundRect">
            <a:avLst>
              <a:gd name="adj" fmla="val 1415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perspectiveBelow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Однина</a:t>
            </a:r>
            <a:r>
              <a:rPr lang="uk-U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uk-UA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Множина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   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суміш                жовч         мати                   суміші            не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вжи-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мат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    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суміш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жовч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мат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ері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суміш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ей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вається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мат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ерів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   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суміш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жовч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мат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ері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суміш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мат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ерям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З.    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суміш                жовч         матір                  суміші                             мат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   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сумішш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жовчю      матір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            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суміш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ами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мат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ерями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  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(у) суміш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(у) жовч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(на) мат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ері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(у) суміш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ах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(на) мат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ерях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Кл.                                                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мати                                                            мат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ері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76318"/>
            <a:ext cx="8229600" cy="5681682"/>
          </a:xfrm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softRound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4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Відмінювання іменників четвертої відміни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03885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четвертої відміни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належать іменники середнього роду із закінченням –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а(-я),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які в непрямих відмінках та в Називному множини набувають суфіксів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ат-</a:t>
            </a:r>
            <a:r>
              <a:rPr 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-ят-</a:t>
            </a:r>
            <a:r>
              <a:rPr 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 -</a:t>
            </a:r>
            <a:r>
              <a:rPr lang="uk-UA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uk-UA" sz="24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Зразки відмінювання їх: 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00034" y="2071678"/>
            <a:ext cx="8215370" cy="4572032"/>
          </a:xfrm>
          <a:prstGeom prst="round2DiagRect">
            <a:avLst>
              <a:gd name="adj1" fmla="val 1984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scene3d>
            <a:camera prst="obliqueTopRigh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Однина</a:t>
            </a:r>
            <a:r>
              <a:rPr lang="uk-UA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Множина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   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лоша            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лош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ім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лош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ати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ім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ені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лош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ім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лош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аті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ім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ені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лош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атам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ім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енам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З.    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лоша            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лош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ім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лош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   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лош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ям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лош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атами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ім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енами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ім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 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(на) лош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аті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(на) ім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ені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(на)лош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ах          (в) ім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енах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Кл.  лош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лошат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636713"/>
          </a:xfrm>
        </p:spPr>
        <p:txBody>
          <a:bodyPr/>
          <a:lstStyle/>
          <a:p>
            <a:pPr algn="ctr"/>
            <a:r>
              <a:rPr lang="uk-UA" sz="480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4800" b="1" smtClean="0">
                <a:solidFill>
                  <a:srgbClr val="BE1212"/>
                </a:solidFill>
                <a:latin typeface="Times New Roman" pitchFamily="18" charset="0"/>
                <a:cs typeface="Times New Roman" pitchFamily="18" charset="0"/>
              </a:rPr>
              <a:t>Іменник</a:t>
            </a:r>
            <a:r>
              <a:rPr lang="en-US" sz="4800" b="1" smtClean="0">
                <a:solidFill>
                  <a:srgbClr val="BE121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smtClean="0">
                <a:solidFill>
                  <a:srgbClr val="BE1212"/>
                </a:solidFill>
                <a:latin typeface="Times New Roman" pitchFamily="18" charset="0"/>
                <a:cs typeface="Times New Roman" pitchFamily="18" charset="0"/>
              </a:rPr>
              <a:t> виконує </a:t>
            </a:r>
            <a:r>
              <a:rPr lang="en-US" sz="4800" b="1" smtClean="0">
                <a:solidFill>
                  <a:srgbClr val="BE121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smtClean="0">
                <a:solidFill>
                  <a:srgbClr val="BE121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smtClean="0">
                <a:solidFill>
                  <a:srgbClr val="BE121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4800" b="1" smtClean="0">
                <a:solidFill>
                  <a:srgbClr val="BE1212"/>
                </a:solidFill>
                <a:latin typeface="Times New Roman" pitchFamily="18" charset="0"/>
                <a:cs typeface="Times New Roman" pitchFamily="18" charset="0"/>
              </a:rPr>
              <a:t>синтаксичну роль:</a:t>
            </a:r>
            <a:r>
              <a:rPr lang="uk-UA" sz="480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6923088" cy="3733800"/>
          </a:xfrm>
        </p:spPr>
        <p:txBody>
          <a:bodyPr/>
          <a:lstStyle/>
          <a:p>
            <a:pPr>
              <a:buFontTx/>
              <a:buNone/>
            </a:pPr>
            <a:r>
              <a:rPr lang="uk-UA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uk-UA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Частину складеного підмета: </a:t>
            </a:r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sz="2400" b="1" i="1" smtClean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Справді, </a:t>
            </a:r>
            <a:r>
              <a:rPr lang="uk-UA" sz="24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кілька машин</a:t>
            </a:r>
            <a:r>
              <a:rPr lang="uk-UA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їхало до хати.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3" name="Picture 11" descr="j018332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3860800"/>
            <a:ext cx="2300288" cy="2519363"/>
          </a:xfrm>
        </p:spPr>
      </p:pic>
      <p:pic>
        <p:nvPicPr>
          <p:cNvPr id="8211" name="Picture 19" descr="j018742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635375" y="4292600"/>
            <a:ext cx="1762125" cy="1827213"/>
          </a:xfrm>
        </p:spPr>
      </p:pic>
      <p:pic>
        <p:nvPicPr>
          <p:cNvPr id="20485" name="Picture 21" descr="j01856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4000500"/>
            <a:ext cx="3078162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81682"/>
          </a:xfrm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softRound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4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Відмінювання множинних іменників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03885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Множинні іменники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тобто ті, що вживаються лише у формі множини, відмінюються за такими зразками: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500034" y="1785926"/>
            <a:ext cx="8215370" cy="4786346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    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діти                 канікули                  ворота                ясла              радощі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Р.    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ей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канікул                     воріт                  ясел               радощ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ів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    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дітям               канікулам                воротам             яслам            радощами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ворот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ям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З.    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                канікули                   ворота                ясла              радощі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   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діть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канікул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ами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ворот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ами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ясл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ами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радощ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ами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ворітьми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 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(на) дітях         (на) канікулах        (на) воротах       (на) яслах     (на) радощах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(на)  воротях             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Кл. 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681682"/>
          </a:xfrm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softRound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4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Відмінювання  іменників прикметникової форми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6102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іменників прикметникової форми </a:t>
            </a:r>
            <a:r>
              <a:rPr lang="uk-UA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належать такі іменники, що утворилися внаслідок переходу в іменники прикметників, дієприкметників, порядкових числівників, узагальнено-якісних займенників.</a:t>
            </a:r>
          </a:p>
          <a:p>
            <a:pPr>
              <a:buFont typeface="Wingdings 2" pitchFamily="18" charset="2"/>
              <a:buNone/>
            </a:pPr>
            <a:r>
              <a:rPr lang="uk-UA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Зразки відмінювання іменників прикметникової форми:</a:t>
            </a:r>
          </a:p>
          <a:p>
            <a:pPr>
              <a:buFont typeface="Wingdings 2" pitchFamily="18" charset="2"/>
              <a:buNone/>
            </a:pPr>
            <a:endParaRPr lang="ru-RU" sz="2400" smtClean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42844" y="2636912"/>
            <a:ext cx="8858312" cy="3786214"/>
          </a:xfrm>
          <a:prstGeom prst="flowChartAlternateProcess">
            <a:avLst/>
          </a:prstGeom>
          <a:solidFill>
            <a:srgbClr val="CCFF99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Однина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Множина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 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слідчий           учений          майбутнє                 слідчі          учені       у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мно-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  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слідчого          ученого         майбутнього           слідчих       учених   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жині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 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слідчому          ученому        майбутньому          слідчим       ученим 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вживають-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З.  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слідчого          ученого         майбутнє                 слідчих        учених         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 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слідчим           ученим          майбутнім                слідчими     ученими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(на) слідчому  (на) ученому  (на) майбутньому  (у) слідчих  учених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Кл. 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слідчий         учений            майбутнє                  слідчі           учені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softRound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6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Невідмінювані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іменники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975" y="436563"/>
            <a:ext cx="8859838" cy="64293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          Невідмінювані іменники</a:t>
            </a:r>
            <a:r>
              <a:rPr lang="uk-UA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це частина іменників іншомовного походження, </a:t>
            </a:r>
            <a:r>
              <a:rPr lang="uk-UA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українські жіночі прізвища </a:t>
            </a:r>
            <a:r>
              <a:rPr lang="uk-UA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приголосний </a:t>
            </a:r>
            <a:r>
              <a:rPr lang="uk-UA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-</a:t>
            </a:r>
            <a:r>
              <a:rPr lang="uk-UA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ко.</a:t>
            </a:r>
            <a:r>
              <a:rPr lang="uk-UA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uk-UA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Абревіатури є відмінювані і невідмінювані.</a:t>
            </a:r>
          </a:p>
          <a:p>
            <a:pPr>
              <a:buFont typeface="Wingdings 2" pitchFamily="18" charset="2"/>
              <a:buNone/>
            </a:pPr>
            <a:r>
              <a:rPr lang="uk-UA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Не змінюють своєї форми, набуваючи в контексті значення будь-якого відмінка, </a:t>
            </a:r>
            <a:r>
              <a:rPr lang="uk-UA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абревіатури</a:t>
            </a:r>
            <a:r>
              <a:rPr lang="uk-UA" sz="20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таких типів</a:t>
            </a:r>
            <a:r>
              <a:rPr lang="uk-UA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 2" pitchFamily="18" charset="2"/>
              <a:buNone/>
            </a:pPr>
            <a:endParaRPr lang="uk-UA" sz="2000" smtClean="0"/>
          </a:p>
          <a:p>
            <a:pPr>
              <a:buFont typeface="Wingdings 2" pitchFamily="18" charset="2"/>
              <a:buNone/>
            </a:pPr>
            <a:endParaRPr lang="uk-UA" smtClean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214282" y="2293342"/>
            <a:ext cx="3286148" cy="2714644"/>
          </a:xfrm>
          <a:prstGeom prst="star5">
            <a:avLst>
              <a:gd name="adj" fmla="val 24936"/>
              <a:gd name="hf" fmla="val 105146"/>
              <a:gd name="vf" fmla="val 110557"/>
            </a:avLst>
          </a:prstGeom>
          <a:solidFill>
            <a:srgbClr val="CCFF66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Ініціальні: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ЕОМ, ЖЕК, РПУ, 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4035184" y="1988840"/>
            <a:ext cx="3429024" cy="2857520"/>
          </a:xfrm>
          <a:prstGeom prst="star5">
            <a:avLst>
              <a:gd name="adj" fmla="val 25246"/>
              <a:gd name="hf" fmla="val 105146"/>
              <a:gd name="vf" fmla="val 110557"/>
            </a:avLst>
          </a:prstGeom>
          <a:solidFill>
            <a:srgbClr val="CCFF66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Комбіновані: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МАГАТЕ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5749696" y="3650664"/>
            <a:ext cx="3357586" cy="2714644"/>
          </a:xfrm>
          <a:prstGeom prst="star5">
            <a:avLst/>
          </a:prstGeom>
          <a:solidFill>
            <a:srgbClr val="CCFF66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Часткові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спортлото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1547664" y="3933056"/>
            <a:ext cx="3714776" cy="2786082"/>
          </a:xfrm>
          <a:prstGeom prst="star5">
            <a:avLst/>
          </a:prstGeom>
          <a:solidFill>
            <a:srgbClr val="CCFF66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Складно скорочені: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АН-24, ЛАЗ-695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88"/>
            <a:ext cx="8229600" cy="857250"/>
          </a:xfrm>
        </p:spPr>
        <p:txBody>
          <a:bodyPr/>
          <a:lstStyle/>
          <a:p>
            <a:pPr algn="ctr"/>
            <a:r>
              <a:rPr lang="uk-UA" sz="4800" b="1" smtClean="0">
                <a:solidFill>
                  <a:srgbClr val="C00000"/>
                </a:solidFill>
                <a:latin typeface="Times New Roman" pitchFamily="18" charset="0"/>
              </a:rPr>
              <a:t>Пригадаймо вивчене</a:t>
            </a:r>
            <a:endParaRPr lang="ru-RU" sz="4800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2800" smtClean="0">
                <a:solidFill>
                  <a:srgbClr val="002060"/>
                </a:solidFill>
                <a:latin typeface="Times New Roman" pitchFamily="18" charset="0"/>
              </a:rPr>
              <a:t>1.Визначте серед поданих слів іменник: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2800" smtClean="0">
                <a:solidFill>
                  <a:srgbClr val="000000"/>
                </a:solidFill>
                <a:latin typeface="Times New Roman" pitchFamily="18" charset="0"/>
              </a:rPr>
              <a:t>а) двадцять;                 б) двадцятирічний;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2800" smtClean="0">
                <a:solidFill>
                  <a:srgbClr val="000000"/>
                </a:solidFill>
                <a:latin typeface="Times New Roman" pitchFamily="18" charset="0"/>
              </a:rPr>
              <a:t>в) двадцятка;               г) удвадцятьох.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2800" smtClean="0">
                <a:solidFill>
                  <a:srgbClr val="002060"/>
                </a:solidFill>
                <a:latin typeface="Times New Roman" pitchFamily="18" charset="0"/>
              </a:rPr>
              <a:t>2.Подані іменники належать до...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2800" smtClean="0">
                <a:solidFill>
                  <a:srgbClr val="000000"/>
                </a:solidFill>
                <a:latin typeface="Times New Roman" pitchFamily="18" charset="0"/>
              </a:rPr>
              <a:t>а) загальних назв;      б) власних назв;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2800" smtClean="0">
                <a:solidFill>
                  <a:srgbClr val="000000"/>
                </a:solidFill>
                <a:latin typeface="Times New Roman" pitchFamily="18" charset="0"/>
              </a:rPr>
              <a:t>в) назв істот;                г) назв неістот.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2800" smtClean="0">
                <a:solidFill>
                  <a:srgbClr val="FF0000"/>
                </a:solidFill>
                <a:latin typeface="Times New Roman" pitchFamily="18" charset="0"/>
              </a:rPr>
              <a:t>Олександр  Довженко,    Леся  Українка.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2800" smtClean="0">
                <a:solidFill>
                  <a:srgbClr val="002060"/>
                </a:solidFill>
                <a:latin typeface="Times New Roman" pitchFamily="18" charset="0"/>
              </a:rPr>
              <a:t>3.Вкажіть іменник, що вживається лише в однині: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2800" smtClean="0">
                <a:solidFill>
                  <a:srgbClr val="000000"/>
                </a:solidFill>
                <a:latin typeface="Times New Roman" pitchFamily="18" charset="0"/>
              </a:rPr>
              <a:t>а) ялина;   б) море;    в) подія;     г) чесність.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55650" y="333375"/>
            <a:ext cx="7561263" cy="656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800" b="1">
                <a:solidFill>
                  <a:srgbClr val="C00000"/>
                </a:solidFill>
                <a:latin typeface="Times New Roman" pitchFamily="18" charset="0"/>
              </a:rPr>
              <a:t>Пригадаймо вивчене</a:t>
            </a:r>
          </a:p>
          <a:p>
            <a:r>
              <a:rPr lang="uk-UA" sz="2800">
                <a:solidFill>
                  <a:srgbClr val="002060"/>
                </a:solidFill>
                <a:latin typeface="Times New Roman" pitchFamily="18" charset="0"/>
              </a:rPr>
              <a:t>4.Визначте рід іменника    </a:t>
            </a:r>
            <a:r>
              <a:rPr lang="uk-UA" sz="2800" i="1">
                <a:solidFill>
                  <a:srgbClr val="C00000"/>
                </a:solidFill>
                <a:latin typeface="Times New Roman" pitchFamily="18" charset="0"/>
              </a:rPr>
              <a:t>кенгуру</a:t>
            </a:r>
            <a:r>
              <a:rPr lang="uk-UA" sz="280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  <a:p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а) чоловічий;          б) жіночий;</a:t>
            </a:r>
          </a:p>
          <a:p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 в) середній;            г) спільний.</a:t>
            </a:r>
          </a:p>
          <a:p>
            <a:r>
              <a:rPr lang="uk-UA" sz="2800">
                <a:solidFill>
                  <a:srgbClr val="002060"/>
                </a:solidFill>
                <a:latin typeface="Times New Roman" pitchFamily="18" charset="0"/>
              </a:rPr>
              <a:t>5.З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’</a:t>
            </a:r>
            <a:r>
              <a:rPr lang="uk-UA" sz="2800">
                <a:solidFill>
                  <a:srgbClr val="002060"/>
                </a:solidFill>
                <a:latin typeface="Times New Roman" pitchFamily="18" charset="0"/>
              </a:rPr>
              <a:t>ясуйте, яке зі слів належить до мішаної групи:</a:t>
            </a:r>
          </a:p>
          <a:p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а) вуж;  б) клен;  в) гармидер;  г) вітровій.</a:t>
            </a:r>
          </a:p>
          <a:p>
            <a:r>
              <a:rPr lang="uk-UA" sz="2800">
                <a:solidFill>
                  <a:srgbClr val="002060"/>
                </a:solidFill>
                <a:latin typeface="Times New Roman" pitchFamily="18" charset="0"/>
              </a:rPr>
              <a:t>6.Визначте відмінок виділеного у прислів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’</a:t>
            </a:r>
            <a:r>
              <a:rPr lang="uk-UA" sz="2800">
                <a:solidFill>
                  <a:srgbClr val="002060"/>
                </a:solidFill>
                <a:latin typeface="Times New Roman" pitchFamily="18" charset="0"/>
              </a:rPr>
              <a:t>ї іменника.</a:t>
            </a:r>
          </a:p>
          <a:p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Наполегливість – запорука </a:t>
            </a:r>
            <a:r>
              <a:rPr lang="uk-UA" sz="2800" i="1">
                <a:solidFill>
                  <a:srgbClr val="000000"/>
                </a:solidFill>
                <a:latin typeface="Times New Roman" pitchFamily="18" charset="0"/>
              </a:rPr>
              <a:t>успіху</a:t>
            </a:r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r>
              <a:rPr lang="uk-UA" sz="2800">
                <a:solidFill>
                  <a:srgbClr val="002060"/>
                </a:solidFill>
                <a:latin typeface="Times New Roman" pitchFamily="18" charset="0"/>
              </a:rPr>
              <a:t>7.Визначте відміну іменників та групу</a:t>
            </a:r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 гай, осика, море, відповідальність, дитина, честь, теля, мати, курча.</a:t>
            </a:r>
            <a:endParaRPr lang="ru-RU" sz="28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ru-RU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1143000"/>
          </a:xfrm>
        </p:spPr>
        <p:txBody>
          <a:bodyPr/>
          <a:lstStyle/>
          <a:p>
            <a:r>
              <a:rPr lang="uk-UA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ПРАКТИЧНІ</a:t>
            </a:r>
            <a:r>
              <a:rPr lang="en-US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ЗАВДАННЯ</a:t>
            </a:r>
            <a:endParaRPr lang="ru-RU" sz="48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3400" indent="-53340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AutoNum type="arabicPeriod"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 наведених реченнях визнач, яку синтаксичну роль виконують виділені іменники.</a:t>
            </a:r>
          </a:p>
          <a:p>
            <a:pPr marL="533400" indent="-53340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AutoNum type="arabicPeriod"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Розподіли іменники за відмінами:</a:t>
            </a:r>
          </a:p>
          <a:p>
            <a:pPr marL="533400" indent="-53340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сирота, плем'я, гроно, кутя, подорож, ягня, межа, футляр, сонце, суддя, мати, весілля, дитина, ненависть, край, піч, лоша.</a:t>
            </a:r>
          </a:p>
          <a:p>
            <a:pPr marL="533400" indent="-53340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AutoNum type="arabicPeriod" startAt="3"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Цифровий диктант. З наведених речень випиши іменники. Визнач їх рід: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1-ж.р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uk-UA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ч.р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uk-UA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 marL="533400" indent="-53340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Поезія - це завжди неповторність. Здоров'я  всьому голова. Кров не вода, а серце не камінь. Людина кожна якоюсь мірою поет.</a:t>
            </a:r>
          </a:p>
          <a:p>
            <a:pPr marL="533400" indent="-53340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000" i="1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ПЕРЕВІР СЕБЕ</a:t>
            </a:r>
            <a:endParaRPr lang="ru-RU" sz="48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uk-UA" smtClean="0"/>
              <a:t>    </a:t>
            </a:r>
            <a:r>
              <a:rPr lang="uk-UA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Завдання 1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97287" name="AutoShape 7"/>
          <p:cNvSpPr>
            <a:spLocks noChangeArrowheads="1"/>
          </p:cNvSpPr>
          <p:nvPr/>
        </p:nvSpPr>
        <p:spPr bwMode="auto">
          <a:xfrm>
            <a:off x="2500313" y="2071688"/>
            <a:ext cx="5232400" cy="4286250"/>
          </a:xfrm>
          <a:prstGeom prst="verticalScroll">
            <a:avLst>
              <a:gd name="adj" fmla="val 1250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just">
              <a:buFontTx/>
              <a:buAutoNum type="arabicPeriod"/>
            </a:pPr>
            <a:r>
              <a:rPr lang="uk-UA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Додаток.</a:t>
            </a:r>
            <a:endParaRPr lang="en-US" sz="2400">
              <a:solidFill>
                <a:srgbClr val="002060"/>
              </a:solidFill>
              <a:latin typeface="Blackadder ITC" pitchFamily="82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uk-UA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Підмет.</a:t>
            </a:r>
          </a:p>
          <a:p>
            <a:pPr marL="342900" indent="-342900" algn="just">
              <a:buFontTx/>
              <a:buAutoNum type="arabicPeriod"/>
            </a:pPr>
            <a:r>
              <a:rPr lang="uk-UA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Обставина.</a:t>
            </a:r>
          </a:p>
          <a:p>
            <a:pPr marL="342900" indent="-342900" algn="just">
              <a:buFontTx/>
              <a:buAutoNum type="arabicPeriod"/>
            </a:pPr>
            <a:r>
              <a:rPr lang="uk-UA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Присудок.</a:t>
            </a:r>
          </a:p>
          <a:p>
            <a:pPr marL="342900" indent="-342900" algn="just">
              <a:buFontTx/>
              <a:buAutoNum type="arabicPeriod"/>
            </a:pPr>
            <a:r>
              <a:rPr lang="uk-UA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Присудок</a:t>
            </a:r>
            <a:r>
              <a:rPr lang="uk-UA" sz="2400">
                <a:solidFill>
                  <a:srgbClr val="990099"/>
                </a:solidFill>
                <a:latin typeface="Constantia" pitchFamily="18" charset="0"/>
              </a:rPr>
              <a:t>.</a:t>
            </a:r>
            <a:endParaRPr lang="ru-RU" sz="2400">
              <a:solidFill>
                <a:srgbClr val="990099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5300" b="1" dirty="0" smtClean="0">
                <a:solidFill>
                  <a:srgbClr val="BE1212"/>
                </a:solidFill>
                <a:latin typeface="Times New Roman" pitchFamily="18" charset="0"/>
                <a:cs typeface="Times New Roman" pitchFamily="18" charset="0"/>
              </a:rPr>
              <a:t>Іменник</a:t>
            </a:r>
            <a:r>
              <a:rPr lang="en-US" sz="5300" b="1" dirty="0" smtClean="0">
                <a:solidFill>
                  <a:srgbClr val="BE121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300" b="1" dirty="0" smtClean="0">
                <a:solidFill>
                  <a:srgbClr val="BE1212"/>
                </a:solidFill>
                <a:latin typeface="Times New Roman" pitchFamily="18" charset="0"/>
                <a:cs typeface="Times New Roman" pitchFamily="18" charset="0"/>
              </a:rPr>
              <a:t> виконує </a:t>
            </a:r>
            <a:r>
              <a:rPr lang="en-US" sz="5300" b="1" dirty="0" smtClean="0">
                <a:solidFill>
                  <a:srgbClr val="BE121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300" b="1" dirty="0" smtClean="0">
                <a:solidFill>
                  <a:srgbClr val="BE121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300" b="1" dirty="0" smtClean="0">
                <a:solidFill>
                  <a:srgbClr val="BE1212"/>
                </a:solidFill>
                <a:latin typeface="Times New Roman" pitchFamily="18" charset="0"/>
                <a:cs typeface="Times New Roman" pitchFamily="18" charset="0"/>
              </a:rPr>
              <a:t>синтаксичну роль:</a:t>
            </a:r>
            <a:r>
              <a:rPr lang="uk-UA" sz="53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5829300" cy="43815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Додатка:</a:t>
            </a:r>
            <a:endParaRPr lang="en-US" sz="3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Чи винна ж голубка, що </a:t>
            </a:r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голуба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любить?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41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4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Обставини:</a:t>
            </a:r>
          </a:p>
          <a:p>
            <a:pPr marL="274320" indent="-274320" fontAlgn="auto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Хто в хустині червоненькій став (де?) у </a:t>
            </a:r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лісі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між дубів?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Лиш у </a:t>
            </a:r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труді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живе людина, без труда її нема.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34" name="Picture 18" descr="j024069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6588125" y="5013325"/>
            <a:ext cx="2041525" cy="1635125"/>
          </a:xfrm>
        </p:spPr>
      </p:pic>
      <p:cxnSp>
        <p:nvCxnSpPr>
          <p:cNvPr id="21508" name="AutoShape 13"/>
          <p:cNvCxnSpPr>
            <a:cxnSpLocks noChangeShapeType="1"/>
            <a:stCxn id="9219" idx="1"/>
            <a:endCxn id="9219" idx="1"/>
          </p:cNvCxnSpPr>
          <p:nvPr/>
        </p:nvCxnSpPr>
        <p:spPr bwMode="auto">
          <a:xfrm rot="10800000">
            <a:off x="457200" y="4095750"/>
            <a:ext cx="15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21511" name="Picture 7" descr="1244138876_pigeons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773238"/>
            <a:ext cx="2449512" cy="1836737"/>
          </a:xfrm>
          <a:prstGeom prst="rect">
            <a:avLst/>
          </a:prstGeom>
          <a:noFill/>
        </p:spPr>
      </p:pic>
      <p:pic>
        <p:nvPicPr>
          <p:cNvPr id="21512" name="Picture 8" descr="original-13033d3ae6aba14b73874e26b25e6f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3644900"/>
            <a:ext cx="1122363" cy="13747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r>
              <a:rPr lang="uk-UA" sz="3200" b="1" smtClean="0">
                <a:solidFill>
                  <a:srgbClr val="002060"/>
                </a:solidFill>
                <a:latin typeface="Times New Roman" pitchFamily="18" charset="0"/>
              </a:rPr>
              <a:t>Завдання 2</a:t>
            </a:r>
            <a:endParaRPr lang="ru-RU" sz="3200" smtClean="0">
              <a:solidFill>
                <a:srgbClr val="002060"/>
              </a:solidFill>
            </a:endParaRPr>
          </a:p>
        </p:txBody>
      </p:sp>
      <p:sp>
        <p:nvSpPr>
          <p:cNvPr id="151557" name="AutoShape 5"/>
          <p:cNvSpPr>
            <a:spLocks noChangeArrowheads="1"/>
          </p:cNvSpPr>
          <p:nvPr/>
        </p:nvSpPr>
        <p:spPr bwMode="auto">
          <a:xfrm>
            <a:off x="5292725" y="1357313"/>
            <a:ext cx="2493963" cy="2287587"/>
          </a:xfrm>
          <a:prstGeom prst="flowChartInputOutpu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uk-UA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відміна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Гроно, футляр,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сонце, весілля,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край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58" name="AutoShape 6"/>
          <p:cNvSpPr>
            <a:spLocks noChangeArrowheads="1"/>
          </p:cNvSpPr>
          <p:nvPr/>
        </p:nvSpPr>
        <p:spPr bwMode="auto">
          <a:xfrm>
            <a:off x="1619250" y="1285875"/>
            <a:ext cx="2524125" cy="2359025"/>
          </a:xfrm>
          <a:prstGeom prst="flowChartInputOutpu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uk-UA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відміна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Сирота, кутя,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межа</a:t>
            </a:r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суддя,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59" name="AutoShape 7"/>
          <p:cNvSpPr>
            <a:spLocks noChangeArrowheads="1"/>
          </p:cNvSpPr>
          <p:nvPr/>
        </p:nvSpPr>
        <p:spPr bwMode="auto">
          <a:xfrm rot="16200000">
            <a:off x="1527969" y="4106069"/>
            <a:ext cx="2416175" cy="2087563"/>
          </a:xfrm>
          <a:prstGeom prst="flowChartInputOutpu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відміна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Подорож, мати,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ненависть, піч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60" name="AutoShape 8"/>
          <p:cNvSpPr>
            <a:spLocks noChangeArrowheads="1"/>
          </p:cNvSpPr>
          <p:nvPr/>
        </p:nvSpPr>
        <p:spPr bwMode="auto">
          <a:xfrm rot="5400000">
            <a:off x="5326856" y="4042569"/>
            <a:ext cx="2233613" cy="2016125"/>
          </a:xfrm>
          <a:prstGeom prst="flowChartInputOutpu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відміна</a:t>
            </a:r>
            <a:endParaRPr lang="uk-UA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Плем'я,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ягня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лоша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57" grpId="0" animBg="1"/>
      <p:bldP spid="151558" grpId="0" animBg="1"/>
      <p:bldP spid="151559" grpId="0" animBg="1"/>
      <p:bldP spid="15156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66775"/>
          </a:xfrm>
        </p:spPr>
        <p:txBody>
          <a:bodyPr/>
          <a:lstStyle/>
          <a:p>
            <a:r>
              <a:rPr lang="uk-UA" smtClean="0"/>
              <a:t> </a:t>
            </a:r>
            <a:r>
              <a:rPr lang="uk-UA" sz="3200" b="1" smtClean="0">
                <a:solidFill>
                  <a:srgbClr val="002060"/>
                </a:solidFill>
                <a:latin typeface="Times New Roman" pitchFamily="18" charset="0"/>
              </a:rPr>
              <a:t>Завдання 2</a:t>
            </a:r>
            <a:endParaRPr lang="ru-RU" sz="3200" smtClean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3063"/>
            <a:ext cx="8229600" cy="46815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ЦИФРОВИЙ ДИКТАНТ</a:t>
            </a:r>
            <a:endParaRPr lang="ru-RU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582" name="AutoShape 6"/>
          <p:cNvSpPr>
            <a:spLocks noChangeArrowheads="1"/>
          </p:cNvSpPr>
          <p:nvPr/>
        </p:nvSpPr>
        <p:spPr bwMode="auto">
          <a:xfrm>
            <a:off x="0" y="2500313"/>
            <a:ext cx="9144000" cy="3241675"/>
          </a:xfrm>
          <a:prstGeom prst="ribbon2">
            <a:avLst>
              <a:gd name="adj1" fmla="val 33333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1,1,3,1,1,1,3,2,1,1,2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4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4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  <p:bldP spid="152579" grpId="0" build="p"/>
      <p:bldP spid="15258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088" y="1052513"/>
            <a:ext cx="7743825" cy="4678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Список використаних джерел: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4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Деленко</a:t>
            </a:r>
            <a:r>
              <a:rPr lang="uk-UA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Марія. Кольорова пісня слова. Дидактичні </a:t>
            </a:r>
            <a:r>
              <a:rPr lang="uk-UA" sz="24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матеріали.-</a:t>
            </a:r>
            <a:r>
              <a:rPr lang="uk-UA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Львів: </a:t>
            </a:r>
            <a:r>
              <a:rPr lang="uk-UA" sz="24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Євросвіт</a:t>
            </a:r>
            <a:r>
              <a:rPr lang="uk-UA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, 2003,- 76 с.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Українська мова. Практичний довідник. Укладач </a:t>
            </a:r>
            <a:r>
              <a:rPr lang="uk-UA" sz="24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Попко</a:t>
            </a:r>
            <a:r>
              <a:rPr lang="uk-UA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О.Г. – Харків: ФОП Співак В.Л. 2009. – 404 с.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Новий довідник: Українська мова та література.-К.: ТОВ «Казка», 2005.- 864 с.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Рідна мова: Єрмоленко С.Я., </a:t>
            </a:r>
            <a:r>
              <a:rPr lang="uk-UA" sz="24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Сичова</a:t>
            </a:r>
            <a:r>
              <a:rPr lang="uk-UA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В.Т.  Підручник для 6-го класу – К.: Грамота, 2006.-296 с.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571625"/>
          </a:xfrm>
        </p:spPr>
        <p:txBody>
          <a:bodyPr/>
          <a:lstStyle/>
          <a:p>
            <a:pPr algn="ctr"/>
            <a:r>
              <a:rPr lang="uk-UA" sz="4800" b="1" smtClean="0">
                <a:solidFill>
                  <a:srgbClr val="BE1212"/>
                </a:solidFill>
                <a:latin typeface="Times New Roman" pitchFamily="18" charset="0"/>
                <a:cs typeface="Times New Roman" pitchFamily="18" charset="0"/>
              </a:rPr>
              <a:t>Іменник</a:t>
            </a:r>
            <a:r>
              <a:rPr lang="en-US" sz="4800" b="1" smtClean="0">
                <a:solidFill>
                  <a:srgbClr val="BE121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smtClean="0">
                <a:solidFill>
                  <a:srgbClr val="BE1212"/>
                </a:solidFill>
                <a:latin typeface="Times New Roman" pitchFamily="18" charset="0"/>
                <a:cs typeface="Times New Roman" pitchFamily="18" charset="0"/>
              </a:rPr>
              <a:t> виконує </a:t>
            </a:r>
            <a:r>
              <a:rPr lang="en-US" sz="4800" b="1" smtClean="0">
                <a:solidFill>
                  <a:srgbClr val="BE121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smtClean="0">
                <a:solidFill>
                  <a:srgbClr val="BE121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smtClean="0">
                <a:solidFill>
                  <a:srgbClr val="BE121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4800" b="1" smtClean="0">
                <a:solidFill>
                  <a:srgbClr val="BE1212"/>
                </a:solidFill>
                <a:latin typeface="Times New Roman" pitchFamily="18" charset="0"/>
                <a:cs typeface="Times New Roman" pitchFamily="18" charset="0"/>
              </a:rPr>
              <a:t>синтаксичну роль:</a:t>
            </a:r>
            <a:r>
              <a:rPr lang="uk-UA" sz="480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smtClean="0">
                <a:solidFill>
                  <a:srgbClr val="002060"/>
                </a:solidFill>
              </a:rPr>
              <a:t> </a:t>
            </a:r>
            <a:endParaRPr lang="ru-RU" sz="4800" smtClean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i="1" smtClean="0">
              <a:solidFill>
                <a:srgbClr val="EF0F24"/>
              </a:solidFill>
            </a:endParaRPr>
          </a:p>
          <a:p>
            <a:r>
              <a:rPr lang="uk-UA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Означення: </a:t>
            </a:r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en-US" i="1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  	   </a:t>
            </a:r>
            <a:r>
              <a:rPr lang="uk-UA" sz="2200" b="1" smtClean="0">
                <a:latin typeface="Times New Roman" pitchFamily="18" charset="0"/>
                <a:cs typeface="Times New Roman" pitchFamily="18" charset="0"/>
              </a:rPr>
              <a:t>Перша заповідь (чия?)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хлібороба </a:t>
            </a:r>
            <a:r>
              <a:rPr lang="uk-UA" sz="2200" b="1" smtClean="0">
                <a:latin typeface="Times New Roman" pitchFamily="18" charset="0"/>
                <a:cs typeface="Times New Roman" pitchFamily="18" charset="0"/>
              </a:rPr>
              <a:t>– зібрати урожай</a:t>
            </a:r>
            <a:endParaRPr lang="en-US" sz="22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200" b="1" smtClean="0">
                <a:latin typeface="Times New Roman" pitchFamily="18" charset="0"/>
                <a:cs typeface="Times New Roman" pitchFamily="18" charset="0"/>
              </a:rPr>
              <a:t> і подбати, щоб закласти наступний.</a:t>
            </a:r>
            <a:endParaRPr lang="ru-RU" sz="22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Picture 6" descr="b0c3b93a8dfe829f19a66482c4bef3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997200"/>
            <a:ext cx="3924300" cy="24526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1214438"/>
          </a:xfrm>
        </p:spPr>
        <p:txBody>
          <a:bodyPr/>
          <a:lstStyle/>
          <a:p>
            <a:pPr algn="ctr"/>
            <a:r>
              <a:rPr lang="uk-UA" sz="4800" b="1" smtClean="0">
                <a:solidFill>
                  <a:srgbClr val="BE1212"/>
                </a:solidFill>
                <a:latin typeface="Times New Roman" pitchFamily="18" charset="0"/>
                <a:cs typeface="Times New Roman" pitchFamily="18" charset="0"/>
              </a:rPr>
              <a:t>Іменник</a:t>
            </a:r>
            <a:r>
              <a:rPr lang="en-US" sz="4800" b="1" smtClean="0">
                <a:solidFill>
                  <a:srgbClr val="BE121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smtClean="0">
                <a:solidFill>
                  <a:srgbClr val="BE1212"/>
                </a:solidFill>
                <a:latin typeface="Times New Roman" pitchFamily="18" charset="0"/>
                <a:cs typeface="Times New Roman" pitchFamily="18" charset="0"/>
              </a:rPr>
              <a:t> виконує </a:t>
            </a:r>
            <a:r>
              <a:rPr lang="en-US" sz="4800" b="1" smtClean="0">
                <a:solidFill>
                  <a:srgbClr val="BE121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smtClean="0">
                <a:solidFill>
                  <a:srgbClr val="BE121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b="1" smtClean="0">
                <a:solidFill>
                  <a:srgbClr val="BE1212"/>
                </a:solidFill>
                <a:latin typeface="Times New Roman" pitchFamily="18" charset="0"/>
                <a:cs typeface="Times New Roman" pitchFamily="18" charset="0"/>
              </a:rPr>
              <a:t>синтаксичну роль:</a:t>
            </a:r>
            <a:r>
              <a:rPr lang="uk-UA" sz="480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smtClean="0">
                <a:solidFill>
                  <a:srgbClr val="002060"/>
                </a:solidFill>
              </a:rPr>
              <a:t> </a:t>
            </a:r>
            <a:endParaRPr lang="ru-RU" sz="4800" smtClean="0">
              <a:solidFill>
                <a:srgbClr val="00206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uk-UA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Частини складеного іменного присудка</a:t>
            </a:r>
            <a:r>
              <a:rPr lang="uk-UA" sz="2800" smtClean="0">
                <a:solidFill>
                  <a:srgbClr val="002060"/>
                </a:solidFill>
              </a:rPr>
              <a:t>: </a:t>
            </a:r>
            <a:endParaRPr lang="en-US" sz="2800" smtClean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uk-UA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Книга – </a:t>
            </a:r>
            <a:r>
              <a:rPr lang="uk-UA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uk-UA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знань.</a:t>
            </a:r>
          </a:p>
          <a:p>
            <a:pPr>
              <a:buFont typeface="Wingdings 2" pitchFamily="18" charset="2"/>
              <a:buNone/>
            </a:pPr>
            <a:endParaRPr lang="ru-RU" sz="24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4" name="Document"/>
          <p:cNvSpPr>
            <a:spLocks noEditPoints="1" noChangeArrowheads="1"/>
          </p:cNvSpPr>
          <p:nvPr/>
        </p:nvSpPr>
        <p:spPr bwMode="auto">
          <a:xfrm>
            <a:off x="2786063" y="3429000"/>
            <a:ext cx="1714500" cy="28575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пісню і відпочинок любить</a:t>
            </a:r>
            <a:r>
              <a:rPr lang="uk-UA" sz="2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5" name="Document"/>
          <p:cNvSpPr>
            <a:spLocks noEditPoints="1" noChangeArrowheads="1"/>
          </p:cNvSpPr>
          <p:nvPr/>
        </p:nvSpPr>
        <p:spPr bwMode="auto">
          <a:xfrm rot="5400000">
            <a:off x="5101432" y="2613818"/>
            <a:ext cx="3714750" cy="3630613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3.Щастя в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повітрі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не в'ється – воно в боротьбі дістається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4.Хоробрість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– найкраща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людини.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5.Чесному всюди </a:t>
            </a:r>
            <a:r>
              <a:rPr lang="uk-UA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честь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6" name="Document"/>
          <p:cNvSpPr>
            <a:spLocks noEditPoints="1" noChangeArrowheads="1"/>
          </p:cNvSpPr>
          <p:nvPr/>
        </p:nvSpPr>
        <p:spPr bwMode="auto">
          <a:xfrm>
            <a:off x="571500" y="3429000"/>
            <a:ext cx="1582738" cy="2786063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1.Не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хвались мудрий </a:t>
            </a:r>
            <a:r>
              <a:rPr lang="uk-UA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мудрістю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, а сильний силою.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573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573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573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573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573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573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573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573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573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  <p:bldP spid="57354" grpId="0" animBg="1"/>
      <p:bldP spid="57354" grpId="1"/>
      <p:bldP spid="57355" grpId="0" animBg="1"/>
      <p:bldP spid="57355" grpId="1"/>
      <p:bldP spid="57356" grpId="0" animBg="1"/>
      <p:bldP spid="5735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75" y="428625"/>
            <a:ext cx="8648700" cy="1500188"/>
          </a:xfrm>
        </p:spPr>
        <p:txBody>
          <a:bodyPr/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семантичними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ознаками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 морфологічними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властивостями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іменники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поділяємо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такі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uk-UA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лексико-граматичні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розряди</a:t>
            </a:r>
            <a:r>
              <a:rPr lang="uk-UA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3200" smtClean="0"/>
              <a:t/>
            </a:r>
            <a:br>
              <a:rPr lang="uk-UA" sz="3200" smtClean="0"/>
            </a:br>
            <a:endParaRPr lang="ru-RU" sz="3200" smtClean="0"/>
          </a:p>
        </p:txBody>
      </p:sp>
      <p:sp>
        <p:nvSpPr>
          <p:cNvPr id="81924" name="AutoShape 4"/>
          <p:cNvSpPr>
            <a:spLocks noGrp="1" noChangeArrowheads="1"/>
          </p:cNvSpPr>
          <p:nvPr>
            <p:ph idx="1"/>
          </p:nvPr>
        </p:nvSpPr>
        <p:spPr>
          <a:xfrm>
            <a:off x="285750" y="1500188"/>
            <a:ext cx="3000375" cy="1714500"/>
          </a:xfrm>
          <a:prstGeom prst="wedgeRoundRectCallout">
            <a:avLst>
              <a:gd name="adj1" fmla="val -57801"/>
              <a:gd name="adj2" fmla="val 120630"/>
              <a:gd name="adj3" fmla="val 1666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uk-UA" sz="1800" smtClean="0"/>
              <a:t>             </a:t>
            </a:r>
            <a:r>
              <a:rPr lang="uk-UA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Одиничні: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       насінина, студент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uk-UA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Збірні: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   селянство,гарбузиння 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3" name="AutoShape 3"/>
          <p:cNvSpPr>
            <a:spLocks noChangeArrowheads="1"/>
          </p:cNvSpPr>
          <p:nvPr/>
        </p:nvSpPr>
        <p:spPr bwMode="auto">
          <a:xfrm>
            <a:off x="539750" y="4714875"/>
            <a:ext cx="2808288" cy="1357313"/>
          </a:xfrm>
          <a:prstGeom prst="wedgeRoundRectCallout">
            <a:avLst>
              <a:gd name="adj1" fmla="val -37620"/>
              <a:gd name="adj2" fmla="val 11338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Назви істот (хто?):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друг, заєць, мати</a:t>
            </a:r>
          </a:p>
          <a:p>
            <a:pPr algn="ctr"/>
            <a:r>
              <a:rPr lang="uk-UA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Неістот (що?):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книга, ліс, хата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5929313" y="1571625"/>
            <a:ext cx="2786062" cy="1571625"/>
          </a:xfrm>
          <a:prstGeom prst="wedgeRoundRectCallout">
            <a:avLst>
              <a:gd name="adj1" fmla="val -37620"/>
              <a:gd name="adj2" fmla="val 10181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Загальні назви: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 картина, місто</a:t>
            </a:r>
          </a:p>
          <a:p>
            <a:pPr algn="ctr"/>
            <a:r>
              <a:rPr lang="uk-UA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Власні: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Дніпро, Торез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5867400" y="4572000"/>
            <a:ext cx="2808288" cy="1285875"/>
          </a:xfrm>
          <a:prstGeom prst="wedgeRoundRectCallout">
            <a:avLst>
              <a:gd name="adj1" fmla="val -37620"/>
              <a:gd name="adj2" fmla="val 12720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Речовинні: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борошно, віск, цукор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7" name="AutoShape 7"/>
          <p:cNvSpPr>
            <a:spLocks noChangeArrowheads="1"/>
          </p:cNvSpPr>
          <p:nvPr/>
        </p:nvSpPr>
        <p:spPr bwMode="auto">
          <a:xfrm>
            <a:off x="3286125" y="3071813"/>
            <a:ext cx="2654300" cy="1500187"/>
          </a:xfrm>
          <a:prstGeom prst="wedgeRoundRectCallout">
            <a:avLst>
              <a:gd name="adj1" fmla="val -37620"/>
              <a:gd name="adj2" fmla="val 11338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Конкретні назви: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бузок, голка, двері</a:t>
            </a:r>
          </a:p>
          <a:p>
            <a:pPr algn="ctr"/>
            <a:r>
              <a:rPr lang="uk-UA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Абстрактні: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почуття, світогляд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30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900"/>
                            </p:stCondLst>
                            <p:childTnLst>
                              <p:par>
                                <p:cTn id="3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2" grpId="1"/>
      <p:bldP spid="81924" grpId="0" uiExpand="1" build="p"/>
      <p:bldP spid="81924" grpId="1" uiExpand="1" build="p" animBg="1"/>
      <p:bldP spid="81923" grpId="0" animBg="1"/>
      <p:bldP spid="81923" grpId="1" animBg="1"/>
      <p:bldP spid="81925" grpId="0" animBg="1"/>
      <p:bldP spid="81925" grpId="1" animBg="1"/>
      <p:bldP spid="81926" grpId="0" animBg="1"/>
      <p:bldP spid="81926" grpId="1" animBg="1"/>
      <p:bldP spid="81927" grpId="0" animBg="1"/>
      <p:bldP spid="819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2500313" y="214313"/>
            <a:ext cx="5730875" cy="917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98"/>
              </a:avLst>
            </a:prstTxWarp>
          </a:bodyPr>
          <a:lstStyle/>
          <a:p>
            <a:pPr algn="ctr"/>
            <a:endParaRPr lang="ru-RU" sz="3600" b="1" kern="10" spc="72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3C0DB1"/>
                  </a:gs>
                  <a:gs pos="100000">
                    <a:srgbClr val="FF0066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645025" y="3646488"/>
            <a:ext cx="41052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Дніпро, Київ, Петро, “Дубки”, Сірко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357313" y="500063"/>
            <a:ext cx="76438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характером  називання </a:t>
            </a:r>
            <a:endParaRPr lang="ru-RU" sz="4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785938" y="2349500"/>
            <a:ext cx="681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uk-UA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Власні</a:t>
            </a:r>
            <a:endParaRPr lang="ru-RU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214438" y="3357563"/>
            <a:ext cx="3430587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Вікно, вулиця, картина,</a:t>
            </a:r>
          </a:p>
          <a:p>
            <a:pPr marL="342900" indent="-342900" algn="ctr">
              <a:spcBef>
                <a:spcPct val="20000"/>
              </a:spcBef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місто, відвідувач,</a:t>
            </a:r>
          </a:p>
          <a:p>
            <a:pPr marL="342900" indent="-342900" algn="ctr">
              <a:spcBef>
                <a:spcPct val="20000"/>
              </a:spcBef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чоловік, портрет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H="1">
            <a:off x="3492500" y="1341438"/>
            <a:ext cx="1655763" cy="9350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5148263" y="1341438"/>
            <a:ext cx="1439862" cy="9350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5608" name="Picture 21" descr="uzor_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796925" cy="6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6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5" grpId="0"/>
      <p:bldP spid="11276" grpId="0"/>
      <p:bldP spid="11278" grpId="0"/>
      <p:bldP spid="11280" grpId="0"/>
      <p:bldP spid="11281" grpId="0" animBg="1"/>
      <p:bldP spid="1128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1453</TotalTime>
  <Words>1881</Words>
  <Application>Microsoft Office PowerPoint</Application>
  <PresentationFormat>Экран (4:3)</PresentationFormat>
  <Paragraphs>326</Paragraphs>
  <Slides>52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52</vt:i4>
      </vt:variant>
    </vt:vector>
  </HeadingPairs>
  <TitlesOfParts>
    <vt:vector size="67" baseType="lpstr">
      <vt:lpstr>Constantia</vt:lpstr>
      <vt:lpstr>Arial</vt:lpstr>
      <vt:lpstr>Calibri</vt:lpstr>
      <vt:lpstr>Wingdings 2</vt:lpstr>
      <vt:lpstr>Times New Roman</vt:lpstr>
      <vt:lpstr>Book Antiqua</vt:lpstr>
      <vt:lpstr>Footlight MT Light</vt:lpstr>
      <vt:lpstr>Wingdings</vt:lpstr>
      <vt:lpstr>Blackadder ITC</vt:lpstr>
      <vt:lpstr>Поток</vt:lpstr>
      <vt:lpstr>Поток</vt:lpstr>
      <vt:lpstr>Поток</vt:lpstr>
      <vt:lpstr>Поток</vt:lpstr>
      <vt:lpstr>Поток</vt:lpstr>
      <vt:lpstr>Поток</vt:lpstr>
      <vt:lpstr>Слайд 1</vt:lpstr>
      <vt:lpstr>Слайд 2</vt:lpstr>
      <vt:lpstr>  Іменник  виконує синтаксичну роль:</vt:lpstr>
      <vt:lpstr>    Іменник  виконує       синтаксичну роль:  </vt:lpstr>
      <vt:lpstr>Іменник  виконує  синтаксичну роль:    </vt:lpstr>
      <vt:lpstr>Іменник  виконує    синтаксичну роль:  </vt:lpstr>
      <vt:lpstr>Іменник  виконує  синтаксичну роль:  </vt:lpstr>
      <vt:lpstr>      За  семантичними  ознаками  й морфологічними         властивостями  іменники  поділяємо  на такі                           лексико-граматичні  розряди: </vt:lpstr>
      <vt:lpstr>Слайд 9</vt:lpstr>
      <vt:lpstr>Іменниками – власними назвами є: </vt:lpstr>
      <vt:lpstr>Слайд 11</vt:lpstr>
      <vt:lpstr>Слайд 12</vt:lpstr>
      <vt:lpstr>Іменники – загальні назви</vt:lpstr>
      <vt:lpstr>Слайд 14</vt:lpstr>
      <vt:lpstr>Слайд 15</vt:lpstr>
      <vt:lpstr>Слайд 16</vt:lpstr>
      <vt:lpstr>Слайд 17</vt:lpstr>
      <vt:lpstr>Слайд 18</vt:lpstr>
      <vt:lpstr>До іменників з конкретним значенням належать такі,  що називають поняття, предмети, які сприймаються органами чуття.</vt:lpstr>
      <vt:lpstr>  До іменників з абстрактним значенням належать іменники, які є назвами узагальнених понять.  Позначене ними сприймається лише розумом, уявою.</vt:lpstr>
      <vt:lpstr>Слайд 21</vt:lpstr>
      <vt:lpstr>Слайд 22</vt:lpstr>
      <vt:lpstr>Граматичні  категорії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Пригадаймо вивчене</vt:lpstr>
      <vt:lpstr>Слайд 47</vt:lpstr>
      <vt:lpstr>ПРАКТИЧНІ  ЗАВДАННЯ</vt:lpstr>
      <vt:lpstr>ПЕРЕВІР СЕБЕ</vt:lpstr>
      <vt:lpstr>Завдання 2</vt:lpstr>
      <vt:lpstr> Завдання 2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Іменник – це повнозначна змінна частина мови,</dc:title>
  <dc:creator>Інна</dc:creator>
  <cp:lastModifiedBy>User</cp:lastModifiedBy>
  <cp:revision>187</cp:revision>
  <dcterms:created xsi:type="dcterms:W3CDTF">2011-03-21T12:47:17Z</dcterms:created>
  <dcterms:modified xsi:type="dcterms:W3CDTF">2014-02-27T09:35:27Z</dcterms:modified>
</cp:coreProperties>
</file>