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44" r:id="rId3"/>
    <p:sldId id="317" r:id="rId4"/>
    <p:sldId id="318" r:id="rId5"/>
    <p:sldId id="309" r:id="rId6"/>
    <p:sldId id="319" r:id="rId7"/>
    <p:sldId id="310" r:id="rId8"/>
    <p:sldId id="320" r:id="rId9"/>
    <p:sldId id="321" r:id="rId10"/>
    <p:sldId id="322" r:id="rId11"/>
    <p:sldId id="323" r:id="rId12"/>
    <p:sldId id="324" r:id="rId13"/>
    <p:sldId id="325" r:id="rId14"/>
    <p:sldId id="311" r:id="rId15"/>
    <p:sldId id="326" r:id="rId16"/>
    <p:sldId id="327" r:id="rId17"/>
    <p:sldId id="328" r:id="rId18"/>
    <p:sldId id="329" r:id="rId19"/>
    <p:sldId id="330" r:id="rId20"/>
    <p:sldId id="331" r:id="rId21"/>
    <p:sldId id="334" r:id="rId22"/>
    <p:sldId id="335" r:id="rId23"/>
    <p:sldId id="336" r:id="rId24"/>
    <p:sldId id="337" r:id="rId25"/>
    <p:sldId id="312" r:id="rId26"/>
    <p:sldId id="313" r:id="rId27"/>
    <p:sldId id="332" r:id="rId28"/>
    <p:sldId id="314" r:id="rId29"/>
    <p:sldId id="315" r:id="rId30"/>
    <p:sldId id="333" r:id="rId31"/>
    <p:sldId id="342" r:id="rId32"/>
    <p:sldId id="338" r:id="rId33"/>
    <p:sldId id="345" r:id="rId34"/>
  </p:sldIdLst>
  <p:sldSz cx="9144000" cy="6858000" type="screen4x3"/>
  <p:notesSz cx="6858000" cy="100599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21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DCD6CD-A1A3-429C-BFDC-002AADC292D9}" type="doc">
      <dgm:prSet loTypeId="urn:microsoft.com/office/officeart/2005/8/layout/radial5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D64E8555-3D0A-49FC-8821-F84868FDB15C}">
      <dgm:prSet phldrT="[Текст]"/>
      <dgm:spPr/>
      <dgm:t>
        <a:bodyPr/>
        <a:lstStyle/>
        <a:p>
          <a:r>
            <a:rPr lang="uk-UA" dirty="0" smtClean="0"/>
            <a:t>Дії  </a:t>
          </a:r>
          <a:endParaRPr lang="uk-UA" dirty="0"/>
        </a:p>
      </dgm:t>
    </dgm:pt>
    <dgm:pt modelId="{B0F0D763-73A5-4C07-88EE-2FA71C152326}" type="parTrans" cxnId="{63AB6056-850B-429E-8A6F-B9CCC40C906F}">
      <dgm:prSet/>
      <dgm:spPr/>
      <dgm:t>
        <a:bodyPr/>
        <a:lstStyle/>
        <a:p>
          <a:endParaRPr lang="uk-UA"/>
        </a:p>
      </dgm:t>
    </dgm:pt>
    <dgm:pt modelId="{2A4404CC-6CD5-42FA-A4E5-2C60C7773BFD}" type="sibTrans" cxnId="{63AB6056-850B-429E-8A6F-B9CCC40C906F}">
      <dgm:prSet/>
      <dgm:spPr/>
      <dgm:t>
        <a:bodyPr/>
        <a:lstStyle/>
        <a:p>
          <a:endParaRPr lang="uk-UA"/>
        </a:p>
      </dgm:t>
    </dgm:pt>
    <dgm:pt modelId="{4ACD762E-395B-4339-8821-4B7945DAAD8A}">
      <dgm:prSet phldrT="[Текст]"/>
      <dgm:spPr/>
      <dgm:t>
        <a:bodyPr/>
        <a:lstStyle/>
        <a:p>
          <a:r>
            <a:rPr lang="uk-UA" dirty="0" smtClean="0"/>
            <a:t>Картини</a:t>
          </a:r>
          <a:endParaRPr lang="uk-UA" dirty="0"/>
        </a:p>
      </dgm:t>
    </dgm:pt>
    <dgm:pt modelId="{E731D305-E2EE-4D27-A3CB-944E7B0EE606}" type="parTrans" cxnId="{B8603011-86BB-48B7-A2BE-9191BD56215D}">
      <dgm:prSet/>
      <dgm:spPr/>
      <dgm:t>
        <a:bodyPr/>
        <a:lstStyle/>
        <a:p>
          <a:endParaRPr lang="uk-UA"/>
        </a:p>
      </dgm:t>
    </dgm:pt>
    <dgm:pt modelId="{4A8BB131-1A8A-4BEC-9CEE-FF9EFEDE383D}" type="sibTrans" cxnId="{B8603011-86BB-48B7-A2BE-9191BD56215D}">
      <dgm:prSet/>
      <dgm:spPr/>
      <dgm:t>
        <a:bodyPr/>
        <a:lstStyle/>
        <a:p>
          <a:endParaRPr lang="uk-UA"/>
        </a:p>
      </dgm:t>
    </dgm:pt>
    <dgm:pt modelId="{5A2551F4-7171-4CF8-88EE-1B8CB946E8E1}" type="pres">
      <dgm:prSet presAssocID="{9DDCD6CD-A1A3-429C-BFDC-002AADC292D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B12A780-8093-4454-B532-EC6542ACF74E}" type="pres">
      <dgm:prSet presAssocID="{D64E8555-3D0A-49FC-8821-F84868FDB15C}" presName="centerShape" presStyleLbl="node0" presStyleIdx="0" presStyleCnt="1" custScaleX="188612" custScaleY="78138" custLinFactNeighborX="21064" custLinFactNeighborY="-50027"/>
      <dgm:spPr/>
      <dgm:t>
        <a:bodyPr/>
        <a:lstStyle/>
        <a:p>
          <a:endParaRPr lang="uk-UA"/>
        </a:p>
      </dgm:t>
    </dgm:pt>
    <dgm:pt modelId="{9CBB2ECF-6253-431D-A962-B9E81A85FB24}" type="pres">
      <dgm:prSet presAssocID="{E731D305-E2EE-4D27-A3CB-944E7B0EE606}" presName="parTrans" presStyleLbl="sibTrans2D1" presStyleIdx="0" presStyleCnt="1"/>
      <dgm:spPr/>
      <dgm:t>
        <a:bodyPr/>
        <a:lstStyle/>
        <a:p>
          <a:endParaRPr lang="uk-UA"/>
        </a:p>
      </dgm:t>
    </dgm:pt>
    <dgm:pt modelId="{6F43F39E-8206-48CD-8B9C-EF90634B5D1E}" type="pres">
      <dgm:prSet presAssocID="{E731D305-E2EE-4D27-A3CB-944E7B0EE606}" presName="connectorText" presStyleLbl="sibTrans2D1" presStyleIdx="0" presStyleCnt="1"/>
      <dgm:spPr/>
      <dgm:t>
        <a:bodyPr/>
        <a:lstStyle/>
        <a:p>
          <a:endParaRPr lang="uk-UA"/>
        </a:p>
      </dgm:t>
    </dgm:pt>
    <dgm:pt modelId="{BC3FC968-168E-45B6-9034-03C7AAA1B3F1}" type="pres">
      <dgm:prSet presAssocID="{4ACD762E-395B-4339-8821-4B7945DAAD8A}" presName="node" presStyleLbl="node1" presStyleIdx="0" presStyleCnt="1" custScaleX="108225" custScaleY="56883" custRadScaleRad="34730" custRadScaleInc="-2591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204A837-3539-4CEC-BFBA-BC4038AF65B4}" type="presOf" srcId="{4ACD762E-395B-4339-8821-4B7945DAAD8A}" destId="{BC3FC968-168E-45B6-9034-03C7AAA1B3F1}" srcOrd="0" destOrd="0" presId="urn:microsoft.com/office/officeart/2005/8/layout/radial5"/>
    <dgm:cxn modelId="{63AB6056-850B-429E-8A6F-B9CCC40C906F}" srcId="{9DDCD6CD-A1A3-429C-BFDC-002AADC292D9}" destId="{D64E8555-3D0A-49FC-8821-F84868FDB15C}" srcOrd="0" destOrd="0" parTransId="{B0F0D763-73A5-4C07-88EE-2FA71C152326}" sibTransId="{2A4404CC-6CD5-42FA-A4E5-2C60C7773BFD}"/>
    <dgm:cxn modelId="{1F375B0F-D86C-4739-9147-CB7D37DFAEDE}" type="presOf" srcId="{9DDCD6CD-A1A3-429C-BFDC-002AADC292D9}" destId="{5A2551F4-7171-4CF8-88EE-1B8CB946E8E1}" srcOrd="0" destOrd="0" presId="urn:microsoft.com/office/officeart/2005/8/layout/radial5"/>
    <dgm:cxn modelId="{11683A8F-2560-4BB4-B7A0-0BEC2BB436ED}" type="presOf" srcId="{D64E8555-3D0A-49FC-8821-F84868FDB15C}" destId="{9B12A780-8093-4454-B532-EC6542ACF74E}" srcOrd="0" destOrd="0" presId="urn:microsoft.com/office/officeart/2005/8/layout/radial5"/>
    <dgm:cxn modelId="{B8603011-86BB-48B7-A2BE-9191BD56215D}" srcId="{D64E8555-3D0A-49FC-8821-F84868FDB15C}" destId="{4ACD762E-395B-4339-8821-4B7945DAAD8A}" srcOrd="0" destOrd="0" parTransId="{E731D305-E2EE-4D27-A3CB-944E7B0EE606}" sibTransId="{4A8BB131-1A8A-4BEC-9CEE-FF9EFEDE383D}"/>
    <dgm:cxn modelId="{D476D31A-6705-4704-A5FF-30039D47F36D}" type="presOf" srcId="{E731D305-E2EE-4D27-A3CB-944E7B0EE606}" destId="{6F43F39E-8206-48CD-8B9C-EF90634B5D1E}" srcOrd="1" destOrd="0" presId="urn:microsoft.com/office/officeart/2005/8/layout/radial5"/>
    <dgm:cxn modelId="{202421B8-3B02-441A-81C2-C29D0A936A82}" type="presOf" srcId="{E731D305-E2EE-4D27-A3CB-944E7B0EE606}" destId="{9CBB2ECF-6253-431D-A962-B9E81A85FB24}" srcOrd="0" destOrd="0" presId="urn:microsoft.com/office/officeart/2005/8/layout/radial5"/>
    <dgm:cxn modelId="{4D120605-CD14-4056-BF6F-F54B586D32F9}" type="presParOf" srcId="{5A2551F4-7171-4CF8-88EE-1B8CB946E8E1}" destId="{9B12A780-8093-4454-B532-EC6542ACF74E}" srcOrd="0" destOrd="0" presId="urn:microsoft.com/office/officeart/2005/8/layout/radial5"/>
    <dgm:cxn modelId="{1E2E6BD9-0A3A-482D-8664-B12D5A630C2F}" type="presParOf" srcId="{5A2551F4-7171-4CF8-88EE-1B8CB946E8E1}" destId="{9CBB2ECF-6253-431D-A962-B9E81A85FB24}" srcOrd="1" destOrd="0" presId="urn:microsoft.com/office/officeart/2005/8/layout/radial5"/>
    <dgm:cxn modelId="{6BBD076F-565D-4C71-A3A3-B24ADBAD1DA1}" type="presParOf" srcId="{9CBB2ECF-6253-431D-A962-B9E81A85FB24}" destId="{6F43F39E-8206-48CD-8B9C-EF90634B5D1E}" srcOrd="0" destOrd="0" presId="urn:microsoft.com/office/officeart/2005/8/layout/radial5"/>
    <dgm:cxn modelId="{FE8908D4-821C-452F-A32B-36E0C8BDBFDD}" type="presParOf" srcId="{5A2551F4-7171-4CF8-88EE-1B8CB946E8E1}" destId="{BC3FC968-168E-45B6-9034-03C7AAA1B3F1}" srcOrd="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12A780-8093-4454-B532-EC6542ACF74E}">
      <dsp:nvSpPr>
        <dsp:cNvPr id="0" name=""/>
        <dsp:cNvSpPr/>
      </dsp:nvSpPr>
      <dsp:spPr>
        <a:xfrm>
          <a:off x="980112" y="314667"/>
          <a:ext cx="3484383" cy="144350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100" kern="1200" dirty="0" smtClean="0"/>
            <a:t>Дії  </a:t>
          </a:r>
          <a:endParaRPr lang="uk-UA" sz="6100" kern="1200" dirty="0"/>
        </a:p>
      </dsp:txBody>
      <dsp:txXfrm>
        <a:off x="980112" y="314667"/>
        <a:ext cx="3484383" cy="1443506"/>
      </dsp:txXfrm>
    </dsp:sp>
    <dsp:sp modelId="{9CBB2ECF-6253-431D-A962-B9E81A85FB24}">
      <dsp:nvSpPr>
        <dsp:cNvPr id="0" name=""/>
        <dsp:cNvSpPr/>
      </dsp:nvSpPr>
      <dsp:spPr>
        <a:xfrm rot="7109553">
          <a:off x="1764339" y="1865541"/>
          <a:ext cx="614762" cy="73895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100" kern="1200"/>
        </a:p>
      </dsp:txBody>
      <dsp:txXfrm rot="7109553">
        <a:off x="1764339" y="1865541"/>
        <a:ext cx="614762" cy="738952"/>
      </dsp:txXfrm>
    </dsp:sp>
    <dsp:sp modelId="{BC3FC968-168E-45B6-9034-03C7AAA1B3F1}">
      <dsp:nvSpPr>
        <dsp:cNvPr id="0" name=""/>
        <dsp:cNvSpPr/>
      </dsp:nvSpPr>
      <dsp:spPr>
        <a:xfrm>
          <a:off x="288028" y="2736311"/>
          <a:ext cx="2352151" cy="123628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/>
            <a:t>Картини</a:t>
          </a:r>
          <a:endParaRPr lang="uk-UA" sz="3400" kern="1200" dirty="0"/>
        </a:p>
      </dsp:txBody>
      <dsp:txXfrm>
        <a:off x="288028" y="2736311"/>
        <a:ext cx="2352151" cy="1236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FAF37-4F0B-4878-A91A-2E4854496D7E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54063"/>
            <a:ext cx="5029200" cy="3773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8375"/>
            <a:ext cx="5486400" cy="452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55163"/>
            <a:ext cx="297180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555163"/>
            <a:ext cx="2971800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53B8E-5DB8-4435-91BB-C9C30189C9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090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53B8E-5DB8-4435-91BB-C9C30189C97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3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4.wdp"/><Relationship Id="rId10" Type="http://schemas.microsoft.com/office/2007/relationships/hdphoto" Target="../media/hdphoto15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8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9.wdp"/><Relationship Id="rId4" Type="http://schemas.openxmlformats.org/officeDocument/2006/relationships/diagramData" Target="../diagrams/data1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lday.ru/" TargetMode="External"/><Relationship Id="rId5" Type="http://schemas.openxmlformats.org/officeDocument/2006/relationships/hyperlink" Target="http://www.grafamania.net/" TargetMode="External"/><Relationship Id="rId4" Type="http://schemas.openxmlformats.org/officeDocument/2006/relationships/hyperlink" Target="http://images.yandex.u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рисунки\кліпарти\хлопчик 7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11560" y="2542740"/>
            <a:ext cx="2583501" cy="4315260"/>
          </a:xfrm>
          <a:prstGeom prst="rect">
            <a:avLst/>
          </a:prstGeom>
          <a:noFill/>
        </p:spPr>
      </p:pic>
      <p:pic>
        <p:nvPicPr>
          <p:cNvPr id="1028" name="Picture 4" descr="D:\Мои рисунки\кліпарти\школярка 2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156176" y="2675628"/>
            <a:ext cx="2987824" cy="4182371"/>
          </a:xfrm>
          <a:prstGeom prst="rect">
            <a:avLst/>
          </a:prstGeom>
          <a:noFill/>
        </p:spPr>
      </p:pic>
      <p:pic>
        <p:nvPicPr>
          <p:cNvPr id="7" name="Picture 3" descr="D:\Мои рисунки\фони\Листи-шаблони\Сказк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697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264696"/>
          </a:xfrm>
        </p:spPr>
        <p:txBody>
          <a:bodyPr>
            <a:normAutofit fontScale="90000"/>
          </a:bodyPr>
          <a:lstStyle/>
          <a:p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>Вивчення теорії </a:t>
            </a:r>
            <a:b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>літератури </a:t>
            </a:r>
            <a:b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>у 5 класі</a:t>
            </a:r>
            <a:b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uk-UA" sz="7200" dirty="0" smtClean="0">
                <a:solidFill>
                  <a:srgbClr val="FF0000"/>
                </a:solidFill>
                <a:latin typeface="Monotype Corsiva" pitchFamily="66" charset="0"/>
              </a:rPr>
              <a:t>     </a:t>
            </a:r>
            <a:r>
              <a:rPr lang="uk-UA" sz="2200" dirty="0" err="1" smtClean="0">
                <a:solidFill>
                  <a:srgbClr val="002060"/>
                </a:solidFill>
                <a:latin typeface="Monotype Corsiva" pitchFamily="66" charset="0"/>
              </a:rPr>
              <a:t>Діхтяренко</a:t>
            </a: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Людмила Миколаївна,</a:t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      учитель </a:t>
            </a:r>
            <a:r>
              <a:rPr lang="uk-UA" sz="2200" dirty="0" err="1" smtClean="0">
                <a:solidFill>
                  <a:srgbClr val="002060"/>
                </a:solidFill>
                <a:latin typeface="Monotype Corsiva" pitchFamily="66" charset="0"/>
              </a:rPr>
              <a:t>Лозуватської</a:t>
            </a: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загальноосвітньої </a:t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      школи </a:t>
            </a:r>
            <a:r>
              <a:rPr lang="uk-UA" sz="2200" dirty="0" err="1" smtClean="0">
                <a:solidFill>
                  <a:srgbClr val="002060"/>
                </a:solidFill>
                <a:latin typeface="Monotype Corsiva" pitchFamily="66" charset="0"/>
              </a:rPr>
              <a:t>І-ІІІступені</a:t>
            </a: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r>
              <a:rPr lang="uk-UA" sz="2200" dirty="0" err="1" smtClean="0">
                <a:solidFill>
                  <a:srgbClr val="002060"/>
                </a:solidFill>
                <a:latin typeface="Monotype Corsiva" pitchFamily="66" charset="0"/>
              </a:rPr>
              <a:t>Шполянської</a:t>
            </a: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районної  ради</a:t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  <a:t> Черкаської області</a:t>
            </a:r>
            <a:br>
              <a:rPr lang="uk-UA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2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Найдавніші списки </a:t>
            </a:r>
            <a:r>
              <a:rPr lang="uk-UA" b="1" i="1" dirty="0" err="1" smtClean="0">
                <a:solidFill>
                  <a:srgbClr val="FF0000"/>
                </a:solidFill>
              </a:rPr>
              <a:t>“Повісті</a:t>
            </a:r>
            <a:r>
              <a:rPr lang="uk-UA" b="1" i="1" dirty="0" smtClean="0">
                <a:solidFill>
                  <a:srgbClr val="FF0000"/>
                </a:solidFill>
              </a:rPr>
              <a:t>…”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err="1" smtClean="0"/>
              <a:t>Лаврентіївський</a:t>
            </a:r>
            <a:r>
              <a:rPr lang="uk-UA" dirty="0" smtClean="0"/>
              <a:t>, переписаний 1377 року, що охоплює події до 1110 року.</a:t>
            </a:r>
          </a:p>
          <a:p>
            <a:r>
              <a:rPr lang="uk-UA" b="1" dirty="0" smtClean="0"/>
              <a:t>Іпатіївський</a:t>
            </a:r>
            <a:r>
              <a:rPr lang="uk-UA" dirty="0" smtClean="0"/>
              <a:t>, переписаний на початку ХУ століття з доведенням розповіді до 1117 року.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0374" y="3356992"/>
            <a:ext cx="2422970" cy="360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128914" cy="192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Чи знаєш ти, що…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    Укладання літопису на ті часи було           важкою працею. Нестор вивчав письмові джерела: </a:t>
            </a:r>
          </a:p>
          <a:p>
            <a:pPr>
              <a:buNone/>
            </a:pPr>
            <a:r>
              <a:rPr lang="uk-UA" dirty="0" smtClean="0"/>
              <a:t>   біблійні оповіді, </a:t>
            </a:r>
            <a:r>
              <a:rPr lang="uk-UA" dirty="0" err="1" smtClean="0"/>
              <a:t>“військові</a:t>
            </a:r>
            <a:r>
              <a:rPr lang="uk-UA" dirty="0" smtClean="0"/>
              <a:t> </a:t>
            </a:r>
            <a:r>
              <a:rPr lang="uk-UA" dirty="0" err="1" smtClean="0"/>
              <a:t>повісті”</a:t>
            </a:r>
            <a:r>
              <a:rPr lang="uk-UA" dirty="0" smtClean="0"/>
              <a:t>, </a:t>
            </a:r>
          </a:p>
          <a:p>
            <a:pPr>
              <a:buNone/>
            </a:pPr>
            <a:r>
              <a:rPr lang="uk-UA" dirty="0" smtClean="0"/>
              <a:t>  </a:t>
            </a:r>
            <a:r>
              <a:rPr lang="uk-UA" dirty="0" err="1" smtClean="0"/>
              <a:t>“повчання”</a:t>
            </a:r>
            <a:r>
              <a:rPr lang="uk-UA" dirty="0" smtClean="0"/>
              <a:t>, переклади з грецької та </a:t>
            </a:r>
          </a:p>
          <a:p>
            <a:pPr>
              <a:buNone/>
            </a:pPr>
            <a:r>
              <a:rPr lang="uk-UA" dirty="0" smtClean="0"/>
              <a:t>  болгарської літератур, усні перекази, збирав</a:t>
            </a:r>
          </a:p>
          <a:p>
            <a:pPr>
              <a:buNone/>
            </a:pPr>
            <a:r>
              <a:rPr lang="uk-UA" dirty="0" smtClean="0"/>
              <a:t> свідчення очевидців, робив особисті </a:t>
            </a:r>
          </a:p>
          <a:p>
            <a:pPr>
              <a:buNone/>
            </a:pPr>
            <a:r>
              <a:rPr lang="uk-UA" dirty="0" smtClean="0"/>
              <a:t>спостереження.</a:t>
            </a:r>
            <a:endParaRPr lang="ru-RU" dirty="0"/>
          </a:p>
        </p:txBody>
      </p:sp>
      <p:pic>
        <p:nvPicPr>
          <p:cNvPr id="4" name="Picture 3" descr="D:\Мои рисунки\1263974281_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6195979" y="4797152"/>
            <a:ext cx="2835816" cy="209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1\Desktop\0_86268_d2978a2a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0638" y="2636912"/>
            <a:ext cx="2744619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У </a:t>
            </a:r>
            <a:r>
              <a:rPr lang="uk-UA" b="1" i="1" dirty="0" err="1" smtClean="0">
                <a:solidFill>
                  <a:srgbClr val="FF0000"/>
                </a:solidFill>
              </a:rPr>
              <a:t>“Повісті</a:t>
            </a:r>
            <a:r>
              <a:rPr lang="uk-UA" b="1" i="1" dirty="0" smtClean="0">
                <a:solidFill>
                  <a:srgbClr val="FF0000"/>
                </a:solidFill>
              </a:rPr>
              <a:t> минулих </a:t>
            </a:r>
            <a:r>
              <a:rPr lang="uk-UA" b="1" i="1" dirty="0" err="1" smtClean="0">
                <a:solidFill>
                  <a:srgbClr val="FF0000"/>
                </a:solidFill>
              </a:rPr>
              <a:t>літ”</a:t>
            </a:r>
            <a:r>
              <a:rPr lang="uk-UA" b="1" i="1" dirty="0" smtClean="0">
                <a:solidFill>
                  <a:srgbClr val="FF0000"/>
                </a:solidFill>
              </a:rPr>
              <a:t>…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328592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йдеться про героїчне минуле Київської держави з 852р. до 1110р.;</a:t>
            </a:r>
          </a:p>
          <a:p>
            <a:r>
              <a:rPr lang="uk-UA" dirty="0" smtClean="0"/>
              <a:t> подано докладні відомості про</a:t>
            </a:r>
          </a:p>
          <a:p>
            <a:pPr>
              <a:buNone/>
            </a:pPr>
            <a:r>
              <a:rPr lang="uk-UA" dirty="0" smtClean="0"/>
              <a:t>    територію, заселену </a:t>
            </a:r>
            <a:r>
              <a:rPr lang="uk-UA" dirty="0" err="1" smtClean="0"/>
              <a:t>слов</a:t>
            </a:r>
            <a:r>
              <a:rPr lang="en-US" dirty="0" smtClean="0"/>
              <a:t>’</a:t>
            </a:r>
            <a:r>
              <a:rPr lang="uk-UA" dirty="0" err="1" smtClean="0"/>
              <a:t>янськими</a:t>
            </a:r>
            <a:r>
              <a:rPr lang="uk-UA" dirty="0" smtClean="0"/>
              <a:t> племенами;</a:t>
            </a:r>
          </a:p>
          <a:p>
            <a:r>
              <a:rPr lang="uk-UA" dirty="0" smtClean="0"/>
              <a:t>дізнаємося про звичаї, мову та</a:t>
            </a:r>
          </a:p>
          <a:p>
            <a:pPr>
              <a:buNone/>
            </a:pPr>
            <a:r>
              <a:rPr lang="uk-UA" dirty="0" smtClean="0"/>
              <a:t>    вірування наших предків;</a:t>
            </a:r>
          </a:p>
          <a:p>
            <a:r>
              <a:rPr lang="uk-UA" dirty="0" smtClean="0"/>
              <a:t>розповідається про славних київських князів – Олега, Володимира Великого, Ярослава Мудрого,княгиню Ольгу, князя Святослава.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>
            <a:off x="768987" y="3429000"/>
            <a:ext cx="2646549" cy="1915742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</a:t>
            </a:r>
            <a:r>
              <a:rPr lang="uk-UA" sz="3600" dirty="0"/>
              <a:t>і казка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У </a:t>
            </a:r>
            <a:r>
              <a:rPr lang="uk-UA" b="1" i="1" dirty="0" err="1" smtClean="0">
                <a:solidFill>
                  <a:srgbClr val="FF0000"/>
                </a:solidFill>
              </a:rPr>
              <a:t>“Повісті</a:t>
            </a:r>
            <a:r>
              <a:rPr lang="uk-UA" b="1" i="1" dirty="0" smtClean="0">
                <a:solidFill>
                  <a:srgbClr val="FF0000"/>
                </a:solidFill>
              </a:rPr>
              <a:t> минулих </a:t>
            </a:r>
            <a:r>
              <a:rPr lang="uk-UA" b="1" i="1" dirty="0" err="1" smtClean="0">
                <a:solidFill>
                  <a:srgbClr val="FF0000"/>
                </a:solidFill>
              </a:rPr>
              <a:t>літ”</a:t>
            </a:r>
            <a:r>
              <a:rPr lang="uk-UA" b="1" i="1" dirty="0" smtClean="0">
                <a:solidFill>
                  <a:srgbClr val="FF0000"/>
                </a:solidFill>
              </a:rPr>
              <a:t> переплелися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2411760" y="4682433"/>
            <a:ext cx="1841611" cy="1324618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Облако 17"/>
          <p:cNvSpPr/>
          <p:nvPr/>
        </p:nvSpPr>
        <p:spPr>
          <a:xfrm>
            <a:off x="3105933" y="3129852"/>
            <a:ext cx="2294875" cy="1512071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блако 18"/>
          <p:cNvSpPr/>
          <p:nvPr/>
        </p:nvSpPr>
        <p:spPr>
          <a:xfrm>
            <a:off x="2862745" y="2604732"/>
            <a:ext cx="1741530" cy="138620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блако 19"/>
          <p:cNvSpPr/>
          <p:nvPr/>
        </p:nvSpPr>
        <p:spPr>
          <a:xfrm>
            <a:off x="3301769" y="1660916"/>
            <a:ext cx="2294875" cy="1512071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319" name="Picture 7" descr="H:\картинки\0_85a36_51151750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2059" y="1732706"/>
            <a:ext cx="3664939" cy="346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лако 16"/>
          <p:cNvSpPr/>
          <p:nvPr/>
        </p:nvSpPr>
        <p:spPr>
          <a:xfrm>
            <a:off x="3733510" y="4199418"/>
            <a:ext cx="2495600" cy="180763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Облако 3"/>
          <p:cNvSpPr/>
          <p:nvPr/>
        </p:nvSpPr>
        <p:spPr>
          <a:xfrm>
            <a:off x="5148064" y="1999160"/>
            <a:ext cx="2808312" cy="201871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/>
              <a:t>правда </a:t>
            </a:r>
          </a:p>
        </p:txBody>
      </p:sp>
      <p:sp>
        <p:nvSpPr>
          <p:cNvPr id="14" name="Облако 13"/>
          <p:cNvSpPr/>
          <p:nvPr/>
        </p:nvSpPr>
        <p:spPr>
          <a:xfrm>
            <a:off x="5292080" y="3114775"/>
            <a:ext cx="2880320" cy="201622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smtClean="0"/>
              <a:t> </a:t>
            </a:r>
            <a:r>
              <a:rPr lang="uk-UA" sz="3200" dirty="0"/>
              <a:t>і вигадка</a:t>
            </a:r>
          </a:p>
        </p:txBody>
      </p:sp>
      <p:sp>
        <p:nvSpPr>
          <p:cNvPr id="12" name="Облако 11"/>
          <p:cNvSpPr/>
          <p:nvPr/>
        </p:nvSpPr>
        <p:spPr>
          <a:xfrm>
            <a:off x="961502" y="1984424"/>
            <a:ext cx="2488967" cy="1732608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історія</a:t>
            </a:r>
            <a:endParaRPr lang="uk-U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Нестор Літописець – автор </a:t>
            </a:r>
            <a:r>
              <a:rPr lang="uk-UA" b="1" i="1" dirty="0" err="1" smtClean="0">
                <a:solidFill>
                  <a:srgbClr val="FF0000"/>
                </a:solidFill>
              </a:rPr>
              <a:t>“Повісті</a:t>
            </a:r>
            <a:r>
              <a:rPr lang="uk-UA" b="1" i="1" dirty="0" smtClean="0">
                <a:solidFill>
                  <a:srgbClr val="FF0000"/>
                </a:solidFill>
              </a:rPr>
              <a:t> минулих </a:t>
            </a:r>
            <a:r>
              <a:rPr lang="uk-UA" b="1" i="1" dirty="0" err="1" smtClean="0">
                <a:solidFill>
                  <a:srgbClr val="FF0000"/>
                </a:solidFill>
              </a:rPr>
              <a:t>літ”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684584" y="1663325"/>
            <a:ext cx="5616624" cy="2376265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        </a:t>
            </a:r>
          </a:p>
          <a:p>
            <a:pPr>
              <a:buNone/>
            </a:pPr>
            <a:r>
              <a:rPr lang="uk-UA" dirty="0" smtClean="0"/>
              <a:t>       Батько української історії.</a:t>
            </a:r>
          </a:p>
          <a:p>
            <a:pPr>
              <a:buNone/>
            </a:pPr>
            <a:r>
              <a:rPr lang="uk-UA" sz="2800" dirty="0" smtClean="0"/>
              <a:t>                          </a:t>
            </a:r>
            <a:r>
              <a:rPr lang="uk-UA" sz="2800" i="1" dirty="0" smtClean="0"/>
              <a:t>М. </a:t>
            </a:r>
            <a:r>
              <a:rPr lang="uk-UA" sz="2800" i="1" dirty="0" err="1" smtClean="0"/>
              <a:t>Слабошпицький</a:t>
            </a:r>
            <a:endParaRPr lang="ru-RU" sz="2800" i="1" dirty="0"/>
          </a:p>
        </p:txBody>
      </p:sp>
      <p:pic>
        <p:nvPicPr>
          <p:cNvPr id="10242" name="Picture 2" descr="C:\Users\user1\Desktop\20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416404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1\Desktop\76726488_nes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31638"/>
            <a:ext cx="4846958" cy="56159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картинки\kartink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5658275" y="2420888"/>
            <a:ext cx="3865082" cy="47302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Нестор Літописець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676456" cy="617043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4400" dirty="0" smtClean="0"/>
              <a:t>Нестор жив у </a:t>
            </a:r>
            <a:r>
              <a:rPr lang="ru-RU" sz="4400" dirty="0" err="1" smtClean="0"/>
              <a:t>другій</a:t>
            </a:r>
            <a:r>
              <a:rPr lang="ru-RU" sz="4400" dirty="0" smtClean="0"/>
              <a:t> </a:t>
            </a:r>
            <a:r>
              <a:rPr lang="ru-RU" sz="4400" dirty="0" err="1" smtClean="0"/>
              <a:t>половині</a:t>
            </a:r>
            <a:r>
              <a:rPr lang="ru-RU" sz="4400" dirty="0" smtClean="0"/>
              <a:t> ХІ — на початку ХІІ ст. </a:t>
            </a:r>
          </a:p>
          <a:p>
            <a:pPr>
              <a:buNone/>
            </a:pPr>
            <a:r>
              <a:rPr lang="ru-RU" sz="4400" dirty="0" err="1" smtClean="0"/>
              <a:t>Відомостей</a:t>
            </a:r>
            <a:r>
              <a:rPr lang="ru-RU" sz="4400" dirty="0" smtClean="0"/>
              <a:t> про </a:t>
            </a:r>
            <a:r>
              <a:rPr lang="ru-RU" sz="4400" dirty="0" err="1" smtClean="0"/>
              <a:t>нього</a:t>
            </a:r>
            <a:r>
              <a:rPr lang="ru-RU" sz="4400" dirty="0" smtClean="0"/>
              <a:t> </a:t>
            </a:r>
            <a:r>
              <a:rPr lang="ru-RU" sz="4400" dirty="0" err="1" smtClean="0"/>
              <a:t>дуже</a:t>
            </a:r>
            <a:r>
              <a:rPr lang="ru-RU" sz="4400" dirty="0" smtClean="0"/>
              <a:t> мало. За </a:t>
            </a:r>
            <a:r>
              <a:rPr lang="ru-RU" sz="4400" dirty="0" err="1" smtClean="0"/>
              <a:t>антропо</a:t>
            </a:r>
            <a:r>
              <a:rPr lang="ru-RU" sz="4400" dirty="0" smtClean="0"/>
              <a:t>-</a:t>
            </a:r>
          </a:p>
          <a:p>
            <a:pPr>
              <a:buNone/>
            </a:pPr>
            <a:r>
              <a:rPr lang="ru-RU" sz="4400" dirty="0" err="1" smtClean="0"/>
              <a:t>логічними</a:t>
            </a:r>
            <a:r>
              <a:rPr lang="ru-RU" sz="4400" dirty="0" smtClean="0"/>
              <a:t> </a:t>
            </a:r>
            <a:r>
              <a:rPr lang="ru-RU" sz="4400" dirty="0" err="1" smtClean="0"/>
              <a:t>ознаками</a:t>
            </a:r>
            <a:r>
              <a:rPr lang="ru-RU" sz="4400" dirty="0" smtClean="0"/>
              <a:t> </a:t>
            </a:r>
            <a:r>
              <a:rPr lang="ru-RU" sz="4400" dirty="0" err="1" smtClean="0"/>
              <a:t>святий</a:t>
            </a:r>
            <a:r>
              <a:rPr lang="ru-RU" sz="4400" dirty="0" smtClean="0"/>
              <a:t> </a:t>
            </a:r>
            <a:r>
              <a:rPr lang="ru-RU" sz="4400" dirty="0" err="1" smtClean="0"/>
              <a:t>мав</a:t>
            </a:r>
            <a:r>
              <a:rPr lang="ru-RU" sz="4400" dirty="0" smtClean="0"/>
              <a:t> </a:t>
            </a:r>
            <a:r>
              <a:rPr lang="ru-RU" sz="4400" dirty="0" err="1" smtClean="0"/>
              <a:t>зріст</a:t>
            </a:r>
            <a:r>
              <a:rPr lang="ru-RU" sz="4400" dirty="0" smtClean="0"/>
              <a:t> 163–164 см, </a:t>
            </a:r>
          </a:p>
          <a:p>
            <a:pPr>
              <a:buNone/>
            </a:pPr>
            <a:r>
              <a:rPr lang="ru-RU" sz="4400" dirty="0" smtClean="0"/>
              <a:t>належав до </a:t>
            </a:r>
            <a:r>
              <a:rPr lang="ru-RU" sz="4400" dirty="0" err="1" smtClean="0"/>
              <a:t>жителів</a:t>
            </a:r>
            <a:r>
              <a:rPr lang="ru-RU" sz="4400" dirty="0" smtClean="0"/>
              <a:t> </a:t>
            </a:r>
            <a:r>
              <a:rPr lang="ru-RU" sz="4400" dirty="0" err="1" smtClean="0"/>
              <a:t>Подніпров’я</a:t>
            </a:r>
            <a:r>
              <a:rPr lang="ru-RU" sz="4400" dirty="0" smtClean="0"/>
              <a:t>. </a:t>
            </a:r>
            <a:r>
              <a:rPr lang="ru-RU" sz="4400" dirty="0" err="1" smtClean="0"/>
              <a:t>Був</a:t>
            </a:r>
            <a:r>
              <a:rPr lang="ru-RU" sz="4400" dirty="0" smtClean="0"/>
              <a:t> </a:t>
            </a:r>
            <a:r>
              <a:rPr lang="ru-RU" sz="4400" dirty="0" err="1" smtClean="0"/>
              <a:t>високо</a:t>
            </a:r>
            <a:r>
              <a:rPr lang="ru-RU" sz="4400" dirty="0" smtClean="0"/>
              <a:t>-</a:t>
            </a:r>
          </a:p>
          <a:p>
            <a:pPr>
              <a:buNone/>
            </a:pPr>
            <a:r>
              <a:rPr lang="ru-RU" sz="4400" dirty="0" err="1" smtClean="0"/>
              <a:t>освіченою</a:t>
            </a:r>
            <a:r>
              <a:rPr lang="ru-RU" sz="4400" dirty="0" smtClean="0"/>
              <a:t> </a:t>
            </a:r>
            <a:r>
              <a:rPr lang="ru-RU" sz="4400" dirty="0" err="1" smtClean="0"/>
              <a:t>людиною</a:t>
            </a:r>
            <a:r>
              <a:rPr lang="ru-RU" sz="4400" dirty="0" smtClean="0"/>
              <a:t>, знав </a:t>
            </a:r>
            <a:r>
              <a:rPr lang="ru-RU" sz="4400" dirty="0" err="1" smtClean="0"/>
              <a:t>іноземні</a:t>
            </a:r>
            <a:r>
              <a:rPr lang="ru-RU" sz="4400" dirty="0" smtClean="0"/>
              <a:t> </a:t>
            </a:r>
            <a:r>
              <a:rPr lang="ru-RU" sz="4400" dirty="0" err="1" smtClean="0"/>
              <a:t>мови</a:t>
            </a:r>
            <a:r>
              <a:rPr lang="ru-RU" sz="4400" dirty="0" smtClean="0"/>
              <a:t>. </a:t>
            </a:r>
          </a:p>
          <a:p>
            <a:pPr>
              <a:buNone/>
            </a:pPr>
            <a:r>
              <a:rPr lang="ru-RU" sz="4400" dirty="0" smtClean="0"/>
              <a:t>В </a:t>
            </a:r>
            <a:r>
              <a:rPr lang="ru-RU" sz="4400" dirty="0" err="1" smtClean="0"/>
              <a:t>сімнадцять</a:t>
            </a:r>
            <a:r>
              <a:rPr lang="ru-RU" sz="4400" dirty="0" smtClean="0"/>
              <a:t> </a:t>
            </a:r>
            <a:r>
              <a:rPr lang="ru-RU" sz="4400" dirty="0" err="1" smtClean="0"/>
              <a:t>років</a:t>
            </a:r>
            <a:r>
              <a:rPr lang="ru-RU" sz="4400" dirty="0" smtClean="0"/>
              <a:t> став монахом </a:t>
            </a:r>
            <a:r>
              <a:rPr lang="ru-RU" sz="4400" dirty="0" err="1" smtClean="0"/>
              <a:t>Києво</a:t>
            </a:r>
            <a:r>
              <a:rPr lang="ru-RU" sz="4400" dirty="0" smtClean="0"/>
              <a:t>-</a:t>
            </a:r>
          </a:p>
          <a:p>
            <a:pPr>
              <a:buNone/>
            </a:pPr>
            <a:r>
              <a:rPr lang="ru-RU" sz="4400" dirty="0" err="1" smtClean="0"/>
              <a:t>Печерського</a:t>
            </a:r>
            <a:r>
              <a:rPr lang="ru-RU" sz="4400" dirty="0" smtClean="0"/>
              <a:t> </a:t>
            </a:r>
            <a:r>
              <a:rPr lang="ru-RU" sz="4400" dirty="0" err="1" smtClean="0"/>
              <a:t>монастиря</a:t>
            </a:r>
            <a:r>
              <a:rPr lang="ru-RU" sz="4400" dirty="0" smtClean="0"/>
              <a:t> і до </a:t>
            </a:r>
            <a:r>
              <a:rPr lang="ru-RU" sz="4400" dirty="0" err="1" smtClean="0"/>
              <a:t>кінця</a:t>
            </a:r>
            <a:r>
              <a:rPr lang="ru-RU" sz="4400" dirty="0" smtClean="0"/>
              <a:t> </a:t>
            </a:r>
            <a:r>
              <a:rPr lang="ru-RU" sz="4400" dirty="0" err="1" smtClean="0"/>
              <a:t>своїх</a:t>
            </a:r>
            <a:r>
              <a:rPr lang="ru-RU" sz="4400" dirty="0" smtClean="0"/>
              <a:t> </a:t>
            </a:r>
          </a:p>
          <a:p>
            <a:pPr>
              <a:buNone/>
            </a:pPr>
            <a:r>
              <a:rPr lang="ru-RU" sz="4400" dirty="0" err="1" smtClean="0"/>
              <a:t>днів</a:t>
            </a:r>
            <a:r>
              <a:rPr lang="ru-RU" sz="4400" dirty="0" smtClean="0"/>
              <a:t> </a:t>
            </a:r>
            <a:r>
              <a:rPr lang="ru-RU" sz="4400" dirty="0" err="1" smtClean="0"/>
              <a:t>присвятив</a:t>
            </a:r>
            <a:r>
              <a:rPr lang="ru-RU" sz="4400" dirty="0" smtClean="0"/>
              <a:t> </a:t>
            </a:r>
            <a:r>
              <a:rPr lang="ru-RU" sz="4400" dirty="0" err="1" smtClean="0"/>
              <a:t>своє</a:t>
            </a:r>
            <a:r>
              <a:rPr lang="ru-RU" sz="4400" dirty="0" smtClean="0"/>
              <a:t> </a:t>
            </a:r>
            <a:r>
              <a:rPr lang="ru-RU" sz="4400" dirty="0" err="1" smtClean="0"/>
              <a:t>життя</a:t>
            </a:r>
            <a:r>
              <a:rPr lang="ru-RU" sz="4400" dirty="0" smtClean="0"/>
              <a:t> </a:t>
            </a:r>
            <a:r>
              <a:rPr lang="ru-RU" sz="4400" dirty="0" err="1" smtClean="0"/>
              <a:t>релігійній</a:t>
            </a:r>
            <a:r>
              <a:rPr lang="ru-RU" sz="4400" dirty="0" smtClean="0"/>
              <a:t> </a:t>
            </a:r>
          </a:p>
          <a:p>
            <a:pPr>
              <a:buNone/>
            </a:pPr>
            <a:r>
              <a:rPr lang="ru-RU" sz="4400" dirty="0" err="1" smtClean="0"/>
              <a:t>справі</a:t>
            </a:r>
            <a:r>
              <a:rPr lang="ru-RU" sz="4400" dirty="0" smtClean="0"/>
              <a:t>. Помер </a:t>
            </a:r>
            <a:r>
              <a:rPr lang="ru-RU" sz="4400" dirty="0" err="1" smtClean="0"/>
              <a:t>святий</a:t>
            </a:r>
            <a:r>
              <a:rPr lang="ru-RU" sz="4400" dirty="0" smtClean="0"/>
              <a:t> </a:t>
            </a:r>
            <a:r>
              <a:rPr lang="ru-RU" sz="4400" dirty="0" err="1" smtClean="0"/>
              <a:t>літописець</a:t>
            </a:r>
            <a:r>
              <a:rPr lang="ru-RU" sz="4400" dirty="0" smtClean="0"/>
              <a:t>, як </a:t>
            </a:r>
          </a:p>
          <a:p>
            <a:pPr>
              <a:buNone/>
            </a:pPr>
            <a:r>
              <a:rPr lang="ru-RU" sz="4400" dirty="0" err="1" smtClean="0"/>
              <a:t>уважають</a:t>
            </a:r>
            <a:r>
              <a:rPr lang="ru-RU" sz="4400" dirty="0" smtClean="0"/>
              <a:t> </a:t>
            </a:r>
            <a:r>
              <a:rPr lang="ru-RU" sz="4400" dirty="0" err="1" smtClean="0"/>
              <a:t>дослідники</a:t>
            </a:r>
            <a:r>
              <a:rPr lang="ru-RU" sz="4400" dirty="0" smtClean="0"/>
              <a:t> </a:t>
            </a:r>
            <a:r>
              <a:rPr lang="ru-RU" sz="4400" dirty="0" err="1" smtClean="0"/>
              <a:t>його</a:t>
            </a:r>
            <a:r>
              <a:rPr lang="ru-RU" sz="4400" dirty="0" smtClean="0"/>
              <a:t> </a:t>
            </a:r>
            <a:r>
              <a:rPr lang="ru-RU" sz="4400" dirty="0" err="1" smtClean="0"/>
              <a:t>творів</a:t>
            </a:r>
            <a:r>
              <a:rPr lang="ru-RU" sz="4400" dirty="0" smtClean="0"/>
              <a:t>, у </a:t>
            </a:r>
          </a:p>
          <a:p>
            <a:pPr>
              <a:buNone/>
            </a:pPr>
            <a:r>
              <a:rPr lang="ru-RU" sz="4400" dirty="0" smtClean="0"/>
              <a:t>1113–1115 </a:t>
            </a:r>
            <a:r>
              <a:rPr lang="ru-RU" sz="4400" dirty="0" err="1" smtClean="0"/>
              <a:t>рр</a:t>
            </a:r>
            <a:r>
              <a:rPr lang="ru-RU" sz="4400" dirty="0" smtClean="0"/>
              <a:t>., коли </a:t>
            </a:r>
            <a:r>
              <a:rPr lang="ru-RU" sz="4400" dirty="0" err="1" smtClean="0"/>
              <a:t>мав</a:t>
            </a:r>
            <a:r>
              <a:rPr lang="ru-RU" sz="4400" dirty="0" smtClean="0"/>
              <a:t>, на думку </a:t>
            </a:r>
          </a:p>
          <a:p>
            <a:pPr>
              <a:buNone/>
            </a:pPr>
            <a:r>
              <a:rPr lang="ru-RU" sz="4400" dirty="0" err="1" smtClean="0"/>
              <a:t>антропологів</a:t>
            </a:r>
            <a:r>
              <a:rPr lang="ru-RU" sz="4400" dirty="0" smtClean="0"/>
              <a:t>, </a:t>
            </a:r>
            <a:r>
              <a:rPr lang="ru-RU" sz="4400" dirty="0" err="1" smtClean="0"/>
              <a:t>близько</a:t>
            </a:r>
            <a:r>
              <a:rPr lang="ru-RU" sz="4400" dirty="0" smtClean="0"/>
              <a:t> 60–65 </a:t>
            </a:r>
            <a:r>
              <a:rPr lang="ru-RU" sz="4400" dirty="0" err="1" smtClean="0"/>
              <a:t>рр</a:t>
            </a:r>
            <a:r>
              <a:rPr lang="ru-RU" sz="4400" dirty="0" smtClean="0"/>
              <a:t>. </a:t>
            </a:r>
            <a:endParaRPr lang="ru-RU" sz="4400" dirty="0"/>
          </a:p>
          <a:p>
            <a:pPr>
              <a:buNone/>
            </a:pPr>
            <a:r>
              <a:rPr lang="ru-RU" sz="4400" dirty="0" smtClean="0"/>
              <a:t>У </a:t>
            </a:r>
            <a:r>
              <a:rPr lang="ru-RU" sz="4400" dirty="0" err="1" smtClean="0"/>
              <a:t>Ближніх</a:t>
            </a:r>
            <a:r>
              <a:rPr lang="ru-RU" sz="4400" dirty="0" smtClean="0"/>
              <a:t> </a:t>
            </a:r>
            <a:r>
              <a:rPr lang="ru-RU" sz="4400" dirty="0" err="1" smtClean="0"/>
              <a:t>печерах</a:t>
            </a:r>
            <a:r>
              <a:rPr lang="ru-RU" sz="4400" dirty="0" smtClean="0"/>
              <a:t> </a:t>
            </a:r>
            <a:r>
              <a:rPr lang="ru-RU" sz="4400" dirty="0" err="1" smtClean="0"/>
              <a:t>Києво-Печерської</a:t>
            </a:r>
            <a:r>
              <a:rPr lang="ru-RU" sz="4400" dirty="0" smtClean="0"/>
              <a:t> </a:t>
            </a:r>
          </a:p>
          <a:p>
            <a:pPr>
              <a:buNone/>
            </a:pPr>
            <a:r>
              <a:rPr lang="ru-RU" sz="4400" dirty="0" err="1" smtClean="0"/>
              <a:t>лаври</a:t>
            </a:r>
            <a:r>
              <a:rPr lang="ru-RU" sz="4400" dirty="0" smtClean="0"/>
              <a:t> </a:t>
            </a:r>
            <a:r>
              <a:rPr lang="ru-RU" sz="4400" dirty="0" err="1" smtClean="0"/>
              <a:t>знаходиться</a:t>
            </a:r>
            <a:r>
              <a:rPr lang="ru-RU" sz="4400" dirty="0" smtClean="0"/>
              <a:t> </a:t>
            </a:r>
            <a:r>
              <a:rPr lang="ru-RU" sz="4400" dirty="0" err="1" smtClean="0"/>
              <a:t>його</a:t>
            </a:r>
            <a:r>
              <a:rPr lang="ru-RU" sz="4400" dirty="0" smtClean="0"/>
              <a:t> </a:t>
            </a:r>
            <a:r>
              <a:rPr lang="ru-RU" sz="4400" dirty="0" err="1" smtClean="0"/>
              <a:t>гробниця</a:t>
            </a:r>
            <a:r>
              <a:rPr lang="ru-RU" sz="4400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467" y="963337"/>
            <a:ext cx="4906888" cy="5721499"/>
          </a:xfrm>
        </p:spPr>
        <p:txBody>
          <a:bodyPr/>
          <a:lstStyle/>
          <a:p>
            <a:pPr>
              <a:buNone/>
            </a:pPr>
            <a:r>
              <a:rPr lang="ru-RU" dirty="0" err="1" smtClean="0"/>
              <a:t>Зовнішність</a:t>
            </a:r>
            <a:r>
              <a:rPr lang="ru-RU" dirty="0" smtClean="0"/>
              <a:t> описано так: </a:t>
            </a:r>
          </a:p>
          <a:p>
            <a:pPr>
              <a:buNone/>
            </a:pPr>
            <a:r>
              <a:rPr lang="ru-RU" dirty="0" smtClean="0"/>
              <a:t>«</a:t>
            </a:r>
            <a:r>
              <a:rPr lang="ru-RU" dirty="0" err="1" smtClean="0"/>
              <a:t>Сивий</a:t>
            </a:r>
            <a:r>
              <a:rPr lang="ru-RU" dirty="0" smtClean="0"/>
              <a:t>, борода на</a:t>
            </a:r>
          </a:p>
          <a:p>
            <a:pPr>
              <a:buNone/>
            </a:pPr>
            <a:r>
              <a:rPr lang="ru-RU" dirty="0" err="1" smtClean="0"/>
              <a:t>зразок</a:t>
            </a:r>
            <a:r>
              <a:rPr lang="ru-RU" dirty="0" smtClean="0"/>
              <a:t> Богослова — не </a:t>
            </a:r>
          </a:p>
          <a:p>
            <a:pPr>
              <a:buNone/>
            </a:pPr>
            <a:r>
              <a:rPr lang="ru-RU" dirty="0" err="1" smtClean="0"/>
              <a:t>роздвоїлась</a:t>
            </a:r>
            <a:r>
              <a:rPr lang="ru-RU" dirty="0" smtClean="0"/>
              <a:t>. На плечах — </a:t>
            </a:r>
          </a:p>
          <a:p>
            <a:pPr>
              <a:buNone/>
            </a:pPr>
            <a:r>
              <a:rPr lang="ru-RU" dirty="0" smtClean="0"/>
              <a:t>клобук, у </a:t>
            </a:r>
            <a:r>
              <a:rPr lang="ru-RU" dirty="0" err="1" smtClean="0"/>
              <a:t>правій</a:t>
            </a:r>
            <a:r>
              <a:rPr lang="ru-RU" dirty="0" smtClean="0"/>
              <a:t> </a:t>
            </a:r>
            <a:r>
              <a:rPr lang="ru-RU" dirty="0" err="1" smtClean="0"/>
              <a:t>руці</a:t>
            </a:r>
            <a:r>
              <a:rPr lang="ru-RU" dirty="0" smtClean="0"/>
              <a:t> — </a:t>
            </a:r>
          </a:p>
          <a:p>
            <a:pPr>
              <a:buNone/>
            </a:pPr>
            <a:r>
              <a:rPr lang="ru-RU" dirty="0" smtClean="0"/>
              <a:t>перо, а в </a:t>
            </a:r>
            <a:r>
              <a:rPr lang="ru-RU" dirty="0" err="1" smtClean="0"/>
              <a:t>лівій</a:t>
            </a:r>
            <a:r>
              <a:rPr lang="ru-RU" dirty="0" smtClean="0"/>
              <a:t> — книга і </a:t>
            </a:r>
          </a:p>
          <a:p>
            <a:pPr>
              <a:buNone/>
            </a:pPr>
            <a:r>
              <a:rPr lang="ru-RU" dirty="0" err="1" smtClean="0"/>
              <a:t>чотки</a:t>
            </a:r>
            <a:r>
              <a:rPr lang="ru-RU" dirty="0" smtClean="0"/>
              <a:t>...».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611885" cy="6496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/>
          <a:lstStyle/>
          <a:p>
            <a:pPr>
              <a:buNone/>
            </a:pPr>
            <a:r>
              <a:rPr lang="ru-RU" i="1" dirty="0" smtClean="0"/>
              <a:t>«</a:t>
            </a:r>
            <a:r>
              <a:rPr lang="ru-RU" i="1" dirty="0" err="1" smtClean="0"/>
              <a:t>Це</a:t>
            </a:r>
            <a:r>
              <a:rPr lang="ru-RU" i="1" dirty="0" smtClean="0"/>
              <a:t> </a:t>
            </a:r>
            <a:r>
              <a:rPr lang="ru-RU" i="1" dirty="0" err="1" smtClean="0"/>
              <a:t>була</a:t>
            </a:r>
            <a:r>
              <a:rPr lang="ru-RU" i="1" dirty="0" smtClean="0"/>
              <a:t> </a:t>
            </a:r>
            <a:r>
              <a:rPr lang="ru-RU" i="1" dirty="0" err="1" smtClean="0"/>
              <a:t>геніальна</a:t>
            </a:r>
            <a:r>
              <a:rPr lang="ru-RU" i="1" dirty="0" smtClean="0"/>
              <a:t> </a:t>
            </a:r>
            <a:r>
              <a:rPr lang="ru-RU" i="1" dirty="0" err="1" smtClean="0"/>
              <a:t>людина,яку</a:t>
            </a:r>
            <a:r>
              <a:rPr lang="ru-RU" i="1" dirty="0" smtClean="0"/>
              <a:t> природа</a:t>
            </a:r>
          </a:p>
          <a:p>
            <a:pPr>
              <a:buNone/>
            </a:pPr>
            <a:r>
              <a:rPr lang="ru-RU" i="1" dirty="0" smtClean="0"/>
              <a:t> </a:t>
            </a:r>
            <a:r>
              <a:rPr lang="ru-RU" i="1" dirty="0" err="1" smtClean="0"/>
              <a:t>прирекла</a:t>
            </a:r>
            <a:r>
              <a:rPr lang="ru-RU" i="1" dirty="0" smtClean="0"/>
              <a:t> бути </a:t>
            </a:r>
            <a:r>
              <a:rPr lang="ru-RU" i="1" dirty="0" err="1" smtClean="0"/>
              <a:t>письменником</a:t>
            </a:r>
            <a:r>
              <a:rPr lang="ru-RU" dirty="0" smtClean="0"/>
              <a:t> </a:t>
            </a:r>
            <a:r>
              <a:rPr lang="ru-RU" i="1" dirty="0" smtClean="0"/>
              <a:t>на диво </a:t>
            </a:r>
          </a:p>
          <a:p>
            <a:pPr>
              <a:buNone/>
            </a:pPr>
            <a:r>
              <a:rPr lang="ru-RU" i="1" dirty="0" err="1" smtClean="0"/>
              <a:t>століттям</a:t>
            </a:r>
            <a:r>
              <a:rPr lang="ru-RU" i="1" dirty="0" smtClean="0"/>
              <a:t> </a:t>
            </a:r>
            <a:r>
              <a:rPr lang="ru-RU" i="1" dirty="0" err="1" smtClean="0"/>
              <a:t>віддаленим</a:t>
            </a:r>
            <a:r>
              <a:rPr lang="ru-RU" i="1" dirty="0" smtClean="0"/>
              <a:t>,</a:t>
            </a:r>
            <a:r>
              <a:rPr lang="ru-RU" dirty="0" smtClean="0"/>
              <a:t> </a:t>
            </a:r>
            <a:r>
              <a:rPr lang="ru-RU" i="1" dirty="0" smtClean="0"/>
              <a:t>не </a:t>
            </a:r>
            <a:r>
              <a:rPr lang="ru-RU" i="1" dirty="0" err="1" smtClean="0"/>
              <a:t>порадившись</a:t>
            </a:r>
            <a:r>
              <a:rPr lang="ru-RU" i="1" dirty="0" smtClean="0"/>
              <a:t> </a:t>
            </a:r>
            <a:r>
              <a:rPr lang="ru-RU" i="1" dirty="0" err="1" smtClean="0"/>
              <a:t>ні</a:t>
            </a:r>
            <a:r>
              <a:rPr lang="ru-RU" i="1" dirty="0" smtClean="0"/>
              <a:t> </a:t>
            </a:r>
            <a:r>
              <a:rPr lang="ru-RU" i="1" dirty="0" err="1" smtClean="0"/>
              <a:t>з</a:t>
            </a:r>
            <a:endParaRPr lang="ru-RU" i="1" dirty="0" smtClean="0"/>
          </a:p>
          <a:p>
            <a:pPr>
              <a:buNone/>
            </a:pPr>
            <a:r>
              <a:rPr lang="ru-RU" i="1" dirty="0" smtClean="0"/>
              <a:t> </a:t>
            </a:r>
            <a:r>
              <a:rPr lang="ru-RU" i="1" dirty="0" err="1" smtClean="0"/>
              <a:t>якими</a:t>
            </a:r>
            <a:r>
              <a:rPr lang="ru-RU" i="1" dirty="0" smtClean="0"/>
              <a:t> </a:t>
            </a:r>
            <a:r>
              <a:rPr lang="ru-RU" i="1" dirty="0" err="1" smtClean="0"/>
              <a:t>університетами</a:t>
            </a:r>
            <a:r>
              <a:rPr lang="ru-RU" i="1" dirty="0" smtClean="0"/>
              <a:t> </a:t>
            </a:r>
            <a:r>
              <a:rPr lang="ru-RU" i="1" dirty="0" err="1" smtClean="0"/>
              <a:t>й</a:t>
            </a:r>
            <a:r>
              <a:rPr lang="ru-RU" i="1" dirty="0" smtClean="0"/>
              <a:t> </a:t>
            </a:r>
            <a:r>
              <a:rPr lang="ru-RU" i="1" dirty="0" err="1" smtClean="0"/>
              <a:t>академіями</a:t>
            </a:r>
            <a:r>
              <a:rPr lang="ru-RU" i="1" dirty="0" smtClean="0"/>
              <a:t>».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А. </a:t>
            </a:r>
            <a:r>
              <a:rPr lang="ru-RU" dirty="0" err="1" smtClean="0"/>
              <a:t>Кубарев</a:t>
            </a:r>
            <a:r>
              <a:rPr lang="ru-RU" dirty="0" smtClean="0"/>
              <a:t> про </a:t>
            </a:r>
            <a:r>
              <a:rPr lang="ru-RU" dirty="0" err="1" smtClean="0"/>
              <a:t>прп.Нестора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85" y="3284984"/>
            <a:ext cx="8286750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 smtClean="0">
                <a:solidFill>
                  <a:srgbClr val="FF0000"/>
                </a:solidFill>
              </a:rPr>
              <a:t>Запам</a:t>
            </a:r>
            <a:r>
              <a:rPr lang="en-US" b="1" i="1" dirty="0" smtClean="0">
                <a:solidFill>
                  <a:srgbClr val="FF0000"/>
                </a:solidFill>
              </a:rPr>
              <a:t>’</a:t>
            </a:r>
            <a:r>
              <a:rPr lang="uk-UA" b="1" i="1" dirty="0" err="1" smtClean="0">
                <a:solidFill>
                  <a:srgbClr val="FF0000"/>
                </a:solidFill>
              </a:rPr>
              <a:t>ятай</a:t>
            </a:r>
            <a:r>
              <a:rPr lang="uk-UA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err="1" smtClean="0"/>
              <a:t>“Повість</a:t>
            </a:r>
            <a:r>
              <a:rPr lang="uk-UA" dirty="0" smtClean="0"/>
              <a:t> минулих </a:t>
            </a:r>
            <a:r>
              <a:rPr lang="uk-UA" dirty="0" err="1" smtClean="0"/>
              <a:t>літ”</a:t>
            </a:r>
            <a:r>
              <a:rPr lang="uk-UA" dirty="0" smtClean="0"/>
              <a:t> написана </a:t>
            </a:r>
            <a:r>
              <a:rPr lang="uk-UA" dirty="0" err="1" smtClean="0"/>
              <a:t>давньорусь-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кою мовою. </a:t>
            </a:r>
          </a:p>
          <a:p>
            <a:pPr>
              <a:buNone/>
            </a:pPr>
            <a:r>
              <a:rPr lang="uk-UA" dirty="0" smtClean="0"/>
              <a:t>Одну з кращих її сучасних </a:t>
            </a:r>
          </a:p>
          <a:p>
            <a:pPr>
              <a:buNone/>
            </a:pPr>
            <a:r>
              <a:rPr lang="uk-UA" dirty="0" smtClean="0"/>
              <a:t>літературних обробок  зробив </a:t>
            </a:r>
          </a:p>
          <a:p>
            <a:pPr>
              <a:buNone/>
            </a:pPr>
            <a:r>
              <a:rPr lang="uk-UA" dirty="0" smtClean="0"/>
              <a:t>письменник Віктор Близнець.</a:t>
            </a:r>
            <a:endParaRPr lang="ru-RU" dirty="0"/>
          </a:p>
        </p:txBody>
      </p:sp>
      <p:pic>
        <p:nvPicPr>
          <p:cNvPr id="4" name="Picture 2" descr="C:\Users\User\Desktop\картинки\waz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5652120" y="1988840"/>
            <a:ext cx="3013497" cy="4451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45544"/>
            <a:ext cx="9036498" cy="6831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271591"/>
            <a:ext cx="7632848" cy="3586409"/>
          </a:xfrm>
        </p:spPr>
        <p:txBody>
          <a:bodyPr>
            <a:noAutofit/>
          </a:bodyPr>
          <a:lstStyle/>
          <a:p>
            <a:r>
              <a:rPr lang="uk-UA" sz="8000" dirty="0" smtClean="0">
                <a:latin typeface="Monotype Corsiva" pitchFamily="66" charset="0"/>
              </a:rPr>
              <a:t>Драматичний твір</a:t>
            </a:r>
            <a:endParaRPr lang="ru-RU" sz="8000" dirty="0">
              <a:latin typeface="Monotype Corsiva" pitchFamily="66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8102" y="1988840"/>
            <a:ext cx="2160290" cy="2160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6028"/>
            <a:ext cx="4644007" cy="468028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/>
          <a:lstStyle/>
          <a:p>
            <a:pPr>
              <a:buNone/>
            </a:pPr>
            <a:r>
              <a:rPr lang="uk-UA" sz="66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Історичне минуле нашого народу </a:t>
            </a:r>
            <a:endParaRPr lang="uk-UA" sz="66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1\Desktop\vertep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215" b="99798" l="3000" r="954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7661" y="1628800"/>
            <a:ext cx="4981147" cy="492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Чи знаєш ти, що …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dirty="0" smtClean="0"/>
              <a:t>У часи Київської Русі побутували перші </a:t>
            </a:r>
          </a:p>
          <a:p>
            <a:pPr>
              <a:buNone/>
            </a:pPr>
            <a:r>
              <a:rPr lang="uk-UA" dirty="0" smtClean="0"/>
              <a:t>театральні дійства, які виконувалися </a:t>
            </a:r>
          </a:p>
          <a:p>
            <a:pPr>
              <a:buNone/>
            </a:pPr>
            <a:r>
              <a:rPr lang="uk-UA" dirty="0" smtClean="0"/>
              <a:t>скоморохами. У другій половині </a:t>
            </a:r>
          </a:p>
          <a:p>
            <a:pPr>
              <a:buNone/>
            </a:pPr>
            <a:r>
              <a:rPr lang="uk-UA" dirty="0" smtClean="0"/>
              <a:t>Х</a:t>
            </a:r>
            <a:r>
              <a:rPr lang="en-US" dirty="0" smtClean="0"/>
              <a:t>V</a:t>
            </a:r>
            <a:r>
              <a:rPr lang="uk-UA" dirty="0" smtClean="0"/>
              <a:t>ІІ століття виник вертеп – </a:t>
            </a:r>
          </a:p>
          <a:p>
            <a:pPr>
              <a:buNone/>
            </a:pPr>
            <a:r>
              <a:rPr lang="uk-UA" dirty="0" smtClean="0"/>
              <a:t>український народний </a:t>
            </a:r>
          </a:p>
          <a:p>
            <a:pPr>
              <a:buNone/>
            </a:pPr>
            <a:r>
              <a:rPr lang="uk-UA" dirty="0" smtClean="0"/>
              <a:t>ляльковий театр. Авторами, </a:t>
            </a:r>
          </a:p>
          <a:p>
            <a:pPr>
              <a:buNone/>
            </a:pPr>
            <a:r>
              <a:rPr lang="uk-UA" dirty="0" smtClean="0"/>
              <a:t>постановниками </a:t>
            </a:r>
          </a:p>
          <a:p>
            <a:pPr>
              <a:buNone/>
            </a:pPr>
            <a:r>
              <a:rPr lang="uk-UA" dirty="0" smtClean="0"/>
              <a:t>вертепних драм були </a:t>
            </a:r>
          </a:p>
          <a:p>
            <a:pPr>
              <a:buNone/>
            </a:pPr>
            <a:r>
              <a:rPr lang="uk-UA" dirty="0" smtClean="0"/>
              <a:t>мандрівні дяки, студенти </a:t>
            </a:r>
          </a:p>
          <a:p>
            <a:pPr>
              <a:buNone/>
            </a:pPr>
            <a:r>
              <a:rPr lang="uk-UA" dirty="0" smtClean="0"/>
              <a:t>Києво-Могилянської </a:t>
            </a:r>
          </a:p>
          <a:p>
            <a:pPr>
              <a:buNone/>
            </a:pPr>
            <a:r>
              <a:rPr lang="uk-UA" dirty="0" smtClean="0"/>
              <a:t>академії.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233" y="3133885"/>
            <a:ext cx="2601072" cy="3741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58" r="15075" b="33112"/>
          <a:stretch/>
        </p:blipFill>
        <p:spPr bwMode="auto">
          <a:xfrm>
            <a:off x="6444208" y="3044828"/>
            <a:ext cx="2520280" cy="3358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435280" cy="6336704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Перші театральні трупи сформувалися в </a:t>
            </a:r>
            <a:r>
              <a:rPr lang="uk-UA" dirty="0" err="1" smtClean="0"/>
              <a:t>Над-</a:t>
            </a:r>
            <a:endParaRPr lang="uk-UA" dirty="0" smtClean="0"/>
          </a:p>
          <a:p>
            <a:pPr>
              <a:buNone/>
            </a:pPr>
            <a:r>
              <a:rPr lang="uk-UA" dirty="0" err="1" smtClean="0"/>
              <a:t>дніпрянщині</a:t>
            </a:r>
            <a:r>
              <a:rPr lang="uk-UA" dirty="0" smtClean="0"/>
              <a:t> у ХУІІІ ст. Пізніше в Києві, Одесі,</a:t>
            </a:r>
          </a:p>
          <a:p>
            <a:pPr>
              <a:buNone/>
            </a:pPr>
            <a:r>
              <a:rPr lang="uk-UA" dirty="0" smtClean="0"/>
              <a:t>Полтаві з</a:t>
            </a:r>
            <a:r>
              <a:rPr lang="en-US" dirty="0" smtClean="0"/>
              <a:t>’</a:t>
            </a:r>
            <a:r>
              <a:rPr lang="uk-UA" dirty="0" smtClean="0"/>
              <a:t>являються перші театральні споруди.</a:t>
            </a:r>
          </a:p>
          <a:p>
            <a:pPr>
              <a:buNone/>
            </a:pPr>
            <a:r>
              <a:rPr lang="uk-UA" dirty="0" smtClean="0"/>
              <a:t>Становлення класичної української </a:t>
            </a:r>
            <a:r>
              <a:rPr lang="uk-UA" dirty="0" err="1" smtClean="0"/>
              <a:t>драматур-</a:t>
            </a:r>
            <a:endParaRPr lang="uk-UA" dirty="0" smtClean="0"/>
          </a:p>
          <a:p>
            <a:pPr>
              <a:buNone/>
            </a:pPr>
            <a:r>
              <a:rPr lang="uk-UA" dirty="0" err="1" smtClean="0"/>
              <a:t>гії</a:t>
            </a:r>
            <a:r>
              <a:rPr lang="uk-UA" dirty="0" smtClean="0"/>
              <a:t> </a:t>
            </a:r>
            <a:r>
              <a:rPr lang="uk-UA" dirty="0" err="1" smtClean="0"/>
              <a:t>пов</a:t>
            </a:r>
            <a:r>
              <a:rPr lang="en-US" dirty="0" smtClean="0"/>
              <a:t>’</a:t>
            </a:r>
            <a:r>
              <a:rPr lang="uk-UA" dirty="0" err="1" smtClean="0"/>
              <a:t>язане</a:t>
            </a:r>
            <a:r>
              <a:rPr lang="uk-UA" dirty="0" smtClean="0"/>
              <a:t> з іменами Івана Котляревського, </a:t>
            </a:r>
          </a:p>
          <a:p>
            <a:pPr>
              <a:buNone/>
            </a:pPr>
            <a:r>
              <a:rPr lang="uk-UA" dirty="0" smtClean="0"/>
              <a:t>Г. Квітки-Основ</a:t>
            </a:r>
            <a:r>
              <a:rPr lang="en-US" dirty="0" smtClean="0"/>
              <a:t>’</a:t>
            </a:r>
            <a:r>
              <a:rPr lang="uk-UA" dirty="0" err="1" smtClean="0"/>
              <a:t>яненка</a:t>
            </a:r>
            <a:r>
              <a:rPr lang="uk-UA" dirty="0" smtClean="0"/>
              <a:t>.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1" r="6434"/>
          <a:stretch/>
        </p:blipFill>
        <p:spPr bwMode="auto">
          <a:xfrm>
            <a:off x="3779912" y="3992746"/>
            <a:ext cx="1862562" cy="2865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66" t="5940" r="14397" b="20728"/>
          <a:stretch/>
        </p:blipFill>
        <p:spPr bwMode="auto">
          <a:xfrm>
            <a:off x="7207338" y="2224595"/>
            <a:ext cx="1942796" cy="2797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52" r="11863" b="29397"/>
          <a:stretch/>
        </p:blipFill>
        <p:spPr bwMode="auto">
          <a:xfrm>
            <a:off x="5796136" y="675888"/>
            <a:ext cx="1843336" cy="2453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404" y="1"/>
            <a:ext cx="7211144" cy="105273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Корифеї українського театру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660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Михайло Старицький</a:t>
            </a:r>
          </a:p>
          <a:p>
            <a:pPr>
              <a:buNone/>
            </a:pPr>
            <a:r>
              <a:rPr lang="uk-UA" dirty="0" smtClean="0"/>
              <a:t>Марко Кропивницький</a:t>
            </a:r>
          </a:p>
          <a:p>
            <a:pPr>
              <a:buNone/>
            </a:pPr>
            <a:r>
              <a:rPr lang="uk-UA" dirty="0" smtClean="0"/>
              <a:t>Іван Карпенко-Карий</a:t>
            </a:r>
          </a:p>
          <a:p>
            <a:pPr>
              <a:buNone/>
            </a:pPr>
            <a:r>
              <a:rPr lang="uk-UA" dirty="0" smtClean="0"/>
              <a:t>Микола Садовський</a:t>
            </a:r>
          </a:p>
          <a:p>
            <a:pPr>
              <a:buNone/>
            </a:pPr>
            <a:r>
              <a:rPr lang="uk-UA" dirty="0" smtClean="0"/>
              <a:t>Панас Саксаганський</a:t>
            </a:r>
          </a:p>
          <a:p>
            <a:pPr>
              <a:buNone/>
            </a:pPr>
            <a:r>
              <a:rPr lang="uk-UA" dirty="0" smtClean="0"/>
              <a:t>Марія Заньковецька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8774" y="0"/>
            <a:ext cx="1976129" cy="2674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29" r="15132" b="29255"/>
          <a:stretch/>
        </p:blipFill>
        <p:spPr bwMode="auto">
          <a:xfrm>
            <a:off x="5193810" y="2616891"/>
            <a:ext cx="1965792" cy="2748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79036"/>
            <a:ext cx="1738627" cy="2578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5873" y="0"/>
            <a:ext cx="1318127" cy="225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Мои рисунки\1263974281_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5652120" y="4293096"/>
            <a:ext cx="3235659" cy="23898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Чи знаєш ти, що…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Олександра Олеся театр вабив з дитинства.</a:t>
            </a:r>
          </a:p>
          <a:p>
            <a:pPr>
              <a:buNone/>
            </a:pPr>
            <a:r>
              <a:rPr lang="uk-UA" dirty="0" smtClean="0"/>
              <a:t>Щоб подивитися якусь п</a:t>
            </a:r>
            <a:r>
              <a:rPr lang="en-US" dirty="0" smtClean="0"/>
              <a:t>’</a:t>
            </a:r>
            <a:r>
              <a:rPr lang="uk-UA" dirty="0" err="1" smtClean="0"/>
              <a:t>єсу</a:t>
            </a:r>
            <a:r>
              <a:rPr lang="uk-UA" dirty="0" smtClean="0"/>
              <a:t>, він долав </a:t>
            </a:r>
            <a:r>
              <a:rPr lang="uk-UA" dirty="0" err="1" smtClean="0"/>
              <a:t>двад-</a:t>
            </a:r>
            <a:endParaRPr lang="uk-UA" dirty="0" smtClean="0"/>
          </a:p>
          <a:p>
            <a:pPr>
              <a:buNone/>
            </a:pPr>
            <a:r>
              <a:rPr lang="uk-UA" dirty="0" err="1" smtClean="0"/>
              <a:t>цять</a:t>
            </a:r>
            <a:r>
              <a:rPr lang="uk-UA" dirty="0" smtClean="0"/>
              <a:t> верств.</a:t>
            </a:r>
            <a:r>
              <a:rPr lang="ru-RU" dirty="0" smtClean="0"/>
              <a:t> </a:t>
            </a:r>
            <a:r>
              <a:rPr lang="ru-RU" dirty="0" err="1" smtClean="0"/>
              <a:t>Письменник</a:t>
            </a:r>
            <a:r>
              <a:rPr lang="ru-RU" dirty="0" smtClean="0"/>
              <a:t> </a:t>
            </a:r>
            <a:r>
              <a:rPr lang="ru-RU" dirty="0" err="1" smtClean="0"/>
              <a:t>спілкувався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теат</a:t>
            </a:r>
            <a:r>
              <a:rPr lang="ru-RU" dirty="0" smtClean="0"/>
              <a:t>-</a:t>
            </a:r>
          </a:p>
          <a:p>
            <a:pPr>
              <a:buNone/>
            </a:pPr>
            <a:r>
              <a:rPr lang="uk-UA" dirty="0" err="1" smtClean="0"/>
              <a:t>ральними</a:t>
            </a:r>
            <a:r>
              <a:rPr lang="uk-UA" dirty="0" smtClean="0"/>
              <a:t> діячами. Він плідно працював над</a:t>
            </a:r>
          </a:p>
          <a:p>
            <a:pPr>
              <a:buNone/>
            </a:pPr>
            <a:r>
              <a:rPr lang="uk-UA" dirty="0" smtClean="0"/>
              <a:t>інсценізаціями народних і літературних казок,</a:t>
            </a:r>
          </a:p>
          <a:p>
            <a:pPr>
              <a:buNone/>
            </a:pPr>
            <a:r>
              <a:rPr lang="uk-UA" dirty="0" smtClean="0"/>
              <a:t>таких, як </a:t>
            </a:r>
            <a:r>
              <a:rPr lang="uk-UA" dirty="0" err="1" smtClean="0"/>
              <a:t>“Івасик</a:t>
            </a:r>
            <a:r>
              <a:rPr lang="uk-UA" dirty="0" smtClean="0"/>
              <a:t> </a:t>
            </a:r>
            <a:r>
              <a:rPr lang="uk-UA" dirty="0" err="1" smtClean="0"/>
              <a:t>Телесик”</a:t>
            </a:r>
            <a:r>
              <a:rPr lang="uk-UA" dirty="0" smtClean="0"/>
              <a:t>, </a:t>
            </a:r>
            <a:r>
              <a:rPr lang="uk-UA" dirty="0" err="1" smtClean="0"/>
              <a:t>“Лісовий</a:t>
            </a:r>
            <a:r>
              <a:rPr lang="uk-UA" dirty="0" smtClean="0"/>
              <a:t> цар </a:t>
            </a:r>
            <a:r>
              <a:rPr lang="uk-UA" dirty="0" err="1" smtClean="0"/>
              <a:t>Ох”</a:t>
            </a:r>
            <a:r>
              <a:rPr lang="uk-UA" dirty="0" smtClean="0"/>
              <a:t>,</a:t>
            </a:r>
          </a:p>
          <a:p>
            <a:pPr>
              <a:buNone/>
            </a:pPr>
            <a:r>
              <a:rPr lang="uk-UA" dirty="0" err="1" smtClean="0"/>
              <a:t>“Лисичка</a:t>
            </a:r>
            <a:r>
              <a:rPr lang="uk-UA" dirty="0" smtClean="0"/>
              <a:t>, Котик і </a:t>
            </a:r>
            <a:r>
              <a:rPr lang="uk-UA" dirty="0" err="1" smtClean="0"/>
              <a:t>Півник”</a:t>
            </a:r>
            <a:r>
              <a:rPr lang="uk-UA" dirty="0" smtClean="0"/>
              <a:t> та ін.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7796" y="2924945"/>
            <a:ext cx="3019768" cy="390487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Казку </a:t>
            </a:r>
            <a:r>
              <a:rPr lang="uk-UA" dirty="0" err="1" smtClean="0"/>
              <a:t>“Микита</a:t>
            </a:r>
            <a:r>
              <a:rPr lang="uk-UA" dirty="0" smtClean="0"/>
              <a:t> </a:t>
            </a:r>
            <a:r>
              <a:rPr lang="uk-UA" dirty="0" err="1" smtClean="0"/>
              <a:t>Кожум</a:t>
            </a:r>
            <a:r>
              <a:rPr lang="en-US" dirty="0" smtClean="0"/>
              <a:t>’</a:t>
            </a:r>
            <a:r>
              <a:rPr lang="uk-UA" dirty="0" err="1" smtClean="0"/>
              <a:t>яка”</a:t>
            </a:r>
            <a:r>
              <a:rPr lang="uk-UA" dirty="0" smtClean="0"/>
              <a:t> Олександр Олесь </a:t>
            </a:r>
          </a:p>
          <a:p>
            <a:pPr>
              <a:buNone/>
            </a:pPr>
            <a:r>
              <a:rPr lang="uk-UA" dirty="0" smtClean="0"/>
              <a:t>видав у Празі  в 1929 році окремою </a:t>
            </a:r>
          </a:p>
          <a:p>
            <a:pPr>
              <a:buNone/>
            </a:pPr>
            <a:r>
              <a:rPr lang="uk-UA" dirty="0" smtClean="0"/>
              <a:t>книжечкою. Цей твір – поетичний переспів </a:t>
            </a:r>
          </a:p>
          <a:p>
            <a:pPr>
              <a:buNone/>
            </a:pPr>
            <a:r>
              <a:rPr lang="uk-UA" dirty="0" smtClean="0"/>
              <a:t>відомої легенди про силача, який убив </a:t>
            </a:r>
          </a:p>
          <a:p>
            <a:pPr>
              <a:buNone/>
            </a:pPr>
            <a:r>
              <a:rPr lang="uk-UA" dirty="0" smtClean="0"/>
              <a:t>страшного змія, що завдавав багато </a:t>
            </a:r>
            <a:endParaRPr lang="uk-UA" dirty="0"/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/>
              <a:t> </a:t>
            </a:r>
            <a:r>
              <a:rPr lang="uk-UA" dirty="0" smtClean="0"/>
              <a:t>                             страждань.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2377447" cy="3566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1\Desktop\ar124608054915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45123"/>
            <a:ext cx="4199565" cy="416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579296" cy="6336704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FF0000"/>
                </a:solidFill>
              </a:rPr>
              <a:t>Драматичний твір </a:t>
            </a:r>
            <a:r>
              <a:rPr lang="uk-UA" dirty="0" smtClean="0"/>
              <a:t>– це твір, призначений для</a:t>
            </a:r>
          </a:p>
          <a:p>
            <a:pPr>
              <a:buNone/>
            </a:pPr>
            <a:r>
              <a:rPr lang="uk-UA" dirty="0" smtClean="0"/>
              <a:t>постановки на сцені.</a:t>
            </a:r>
          </a:p>
          <a:p>
            <a:pPr>
              <a:buNone/>
            </a:pPr>
            <a:r>
              <a:rPr lang="uk-UA" dirty="0" smtClean="0"/>
              <a:t>За основу таких творів </a:t>
            </a:r>
            <a:r>
              <a:rPr lang="uk-UA" dirty="0" err="1" smtClean="0"/>
              <a:t>обов</a:t>
            </a:r>
            <a:r>
              <a:rPr lang="en-US" dirty="0" smtClean="0"/>
              <a:t>’</a:t>
            </a:r>
            <a:r>
              <a:rPr lang="uk-UA" dirty="0" err="1" smtClean="0"/>
              <a:t>язково</a:t>
            </a:r>
            <a:r>
              <a:rPr lang="uk-UA" dirty="0" smtClean="0"/>
              <a:t> взято</a:t>
            </a:r>
            <a:r>
              <a:rPr lang="uk-UA" i="1" dirty="0" smtClean="0"/>
              <a:t> дію ,</a:t>
            </a:r>
          </a:p>
          <a:p>
            <a:pPr>
              <a:buNone/>
            </a:pPr>
            <a:r>
              <a:rPr lang="uk-UA" dirty="0" smtClean="0"/>
              <a:t>тобто на сцені відбувається </a:t>
            </a:r>
            <a:r>
              <a:rPr lang="uk-UA" i="1" dirty="0" smtClean="0"/>
              <a:t>дійство: </a:t>
            </a:r>
            <a:r>
              <a:rPr lang="uk-UA" dirty="0" smtClean="0"/>
              <a:t>актори </a:t>
            </a:r>
          </a:p>
          <a:p>
            <a:pPr>
              <a:buNone/>
            </a:pPr>
            <a:r>
              <a:rPr lang="uk-UA" dirty="0" smtClean="0"/>
              <a:t>розмовляють, співають, </a:t>
            </a:r>
          </a:p>
          <a:p>
            <a:pPr>
              <a:buNone/>
            </a:pPr>
            <a:r>
              <a:rPr lang="uk-UA" dirty="0" smtClean="0"/>
              <a:t>танцюють, закохуються, </a:t>
            </a:r>
          </a:p>
          <a:p>
            <a:pPr>
              <a:buNone/>
            </a:pPr>
            <a:r>
              <a:rPr lang="uk-UA" dirty="0" smtClean="0"/>
              <a:t>сваряться, як у реальному </a:t>
            </a:r>
          </a:p>
          <a:p>
            <a:pPr>
              <a:buNone/>
            </a:pPr>
            <a:r>
              <a:rPr lang="uk-UA" dirty="0" smtClean="0"/>
              <a:t>житті.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H:\картинки\3c5f962b6ebee728d7837769fa2ac4a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87560"/>
            <a:ext cx="2641476" cy="334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Будова драматичного твору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1600200"/>
            <a:ext cx="4762872" cy="4525963"/>
          </a:xfrm>
        </p:spPr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396538892"/>
              </p:ext>
            </p:extLst>
          </p:nvPr>
        </p:nvGraphicFramePr>
        <p:xfrm>
          <a:off x="4499992" y="1484783"/>
          <a:ext cx="4464496" cy="5221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196" name="Picture 4" descr="H:\картинки\kozachka_tano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825" y="2420888"/>
            <a:ext cx="28575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кліпарти\дітки1.pn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233555" y="3068960"/>
            <a:ext cx="3923928" cy="39239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Особливості драматичного твору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435280" cy="5069160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/>
              <a:t>Немає розлогих описів, пейзажів, портретів;</a:t>
            </a:r>
          </a:p>
          <a:p>
            <a:r>
              <a:rPr lang="uk-UA" dirty="0" smtClean="0"/>
              <a:t>особа письменника непомітна, він перебуває 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”за лаштунками“;</a:t>
            </a:r>
          </a:p>
          <a:p>
            <a:r>
              <a:rPr lang="uk-UA" dirty="0" smtClean="0"/>
              <a:t> мова автора обмежена короткими </a:t>
            </a:r>
          </a:p>
          <a:p>
            <a:pPr>
              <a:buNone/>
            </a:pPr>
            <a:r>
              <a:rPr lang="uk-UA" dirty="0" smtClean="0"/>
              <a:t>     зауваженнями про зовнішність, </a:t>
            </a:r>
          </a:p>
          <a:p>
            <a:pPr>
              <a:buNone/>
            </a:pPr>
            <a:r>
              <a:rPr lang="uk-UA" dirty="0" smtClean="0"/>
              <a:t>     інтонацію, жести і рухи </a:t>
            </a:r>
          </a:p>
          <a:p>
            <a:pPr>
              <a:buNone/>
            </a:pPr>
            <a:r>
              <a:rPr lang="uk-UA" dirty="0" smtClean="0"/>
              <a:t>     персонажів;</a:t>
            </a:r>
          </a:p>
          <a:p>
            <a:r>
              <a:rPr lang="uk-UA" dirty="0" smtClean="0"/>
              <a:t>кожне висловлювання </a:t>
            </a:r>
          </a:p>
          <a:p>
            <a:pPr marL="0" indent="0">
              <a:buNone/>
            </a:pPr>
            <a:r>
              <a:rPr lang="uk-UA" dirty="0" smtClean="0"/>
              <a:t>    починається з нового рядка, а </a:t>
            </a:r>
          </a:p>
          <a:p>
            <a:pPr marL="0" indent="0">
              <a:buNone/>
            </a:pPr>
            <a:r>
              <a:rPr lang="uk-UA" dirty="0" smtClean="0"/>
              <a:t>    перед ним вказується </a:t>
            </a:r>
            <a:r>
              <a:rPr lang="uk-UA" dirty="0" err="1" smtClean="0"/>
              <a:t>ім</a:t>
            </a:r>
            <a:r>
              <a:rPr lang="en-US" dirty="0" smtClean="0"/>
              <a:t>’</a:t>
            </a:r>
            <a:r>
              <a:rPr lang="uk-UA" dirty="0" smtClean="0"/>
              <a:t>я </a:t>
            </a:r>
          </a:p>
          <a:p>
            <a:pPr marL="0" indent="0">
              <a:buNone/>
            </a:pPr>
            <a:r>
              <a:rPr lang="uk-UA" dirty="0" smtClean="0"/>
              <a:t>    персонажа.</a:t>
            </a:r>
          </a:p>
          <a:p>
            <a:endParaRPr 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Мои рисунки\ed87832d4e9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922970" cy="67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Попрацюй зі словником!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4251" y="1628800"/>
            <a:ext cx="6707088" cy="4824536"/>
          </a:xfrm>
        </p:spPr>
        <p:txBody>
          <a:bodyPr/>
          <a:lstStyle/>
          <a:p>
            <a:r>
              <a:rPr lang="uk-UA" dirty="0" smtClean="0"/>
              <a:t>Поясни значення слів</a:t>
            </a:r>
          </a:p>
          <a:p>
            <a:pPr>
              <a:buNone/>
            </a:pPr>
            <a:r>
              <a:rPr lang="uk-UA" i="1" dirty="0" smtClean="0"/>
              <a:t>вистава, спектакль, постановка,</a:t>
            </a:r>
          </a:p>
          <a:p>
            <a:pPr>
              <a:buNone/>
            </a:pPr>
            <a:r>
              <a:rPr lang="uk-UA" i="1" dirty="0" smtClean="0"/>
              <a:t>п</a:t>
            </a:r>
            <a:r>
              <a:rPr lang="en-US" i="1" dirty="0" smtClean="0"/>
              <a:t>’</a:t>
            </a:r>
            <a:r>
              <a:rPr lang="uk-UA" i="1" dirty="0" err="1" smtClean="0"/>
              <a:t>єса</a:t>
            </a:r>
            <a:r>
              <a:rPr lang="uk-UA" i="1" dirty="0" smtClean="0"/>
              <a:t>, комедія, трагедія, антракт, </a:t>
            </a:r>
          </a:p>
          <a:p>
            <a:pPr>
              <a:buNone/>
            </a:pPr>
            <a:r>
              <a:rPr lang="uk-UA" i="1" dirty="0" smtClean="0"/>
              <a:t>завіса декорації</a:t>
            </a:r>
            <a:r>
              <a:rPr lang="uk-UA" dirty="0" smtClean="0"/>
              <a:t> за словником.</a:t>
            </a:r>
            <a:endParaRPr lang="ru-RU" i="1" dirty="0"/>
          </a:p>
        </p:txBody>
      </p:sp>
      <p:pic>
        <p:nvPicPr>
          <p:cNvPr id="12290" name="Picture 2" descr="D:\Мои рисунки\f8d86d852f7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795942"/>
            <a:ext cx="3073735" cy="26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картинки\waz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6999303" y="692696"/>
            <a:ext cx="2428539" cy="35874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uk-UA" b="1" i="1" dirty="0" err="1" smtClean="0">
                <a:solidFill>
                  <a:srgbClr val="FF0000"/>
                </a:solidFill>
              </a:rPr>
              <a:t>Запам</a:t>
            </a:r>
            <a:r>
              <a:rPr lang="en-US" b="1" i="1" dirty="0" smtClean="0">
                <a:solidFill>
                  <a:srgbClr val="FF0000"/>
                </a:solidFill>
              </a:rPr>
              <a:t>’</a:t>
            </a:r>
            <a:r>
              <a:rPr lang="uk-UA" b="1" i="1" dirty="0" err="1" smtClean="0">
                <a:solidFill>
                  <a:srgbClr val="FF0000"/>
                </a:solidFill>
              </a:rPr>
              <a:t>ятай</a:t>
            </a:r>
            <a:r>
              <a:rPr lang="uk-UA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 lnSpcReduction="10000"/>
          </a:bodyPr>
          <a:lstStyle/>
          <a:p>
            <a:r>
              <a:rPr lang="uk-UA" b="1" dirty="0" smtClean="0"/>
              <a:t>Репліка</a:t>
            </a:r>
            <a:r>
              <a:rPr lang="uk-UA" dirty="0" smtClean="0"/>
              <a:t> – це окреме висловлювання дійових осіб драматичного твору в монологах чи діалогах.</a:t>
            </a:r>
          </a:p>
          <a:p>
            <a:r>
              <a:rPr lang="uk-UA" b="1" dirty="0" smtClean="0"/>
              <a:t>П</a:t>
            </a:r>
            <a:r>
              <a:rPr lang="en-US" b="1" dirty="0" smtClean="0"/>
              <a:t>’</a:t>
            </a:r>
            <a:r>
              <a:rPr lang="uk-UA" b="1" dirty="0" err="1" smtClean="0"/>
              <a:t>єса</a:t>
            </a:r>
            <a:r>
              <a:rPr lang="uk-UA" b="1" dirty="0" smtClean="0"/>
              <a:t> </a:t>
            </a:r>
            <a:r>
              <a:rPr lang="uk-UA" dirty="0" smtClean="0"/>
              <a:t>– це літературний твір, у якому</a:t>
            </a:r>
          </a:p>
          <a:p>
            <a:pPr>
              <a:buNone/>
            </a:pPr>
            <a:r>
              <a:rPr lang="uk-UA" dirty="0" smtClean="0"/>
              <a:t>   життя відображається через </a:t>
            </a:r>
            <a:r>
              <a:rPr lang="uk-UA" dirty="0" err="1" smtClean="0"/>
              <a:t>висловлю-вання</a:t>
            </a:r>
            <a:r>
              <a:rPr lang="uk-UA" dirty="0" smtClean="0"/>
              <a:t> та дію персонажів.</a:t>
            </a:r>
          </a:p>
          <a:p>
            <a:r>
              <a:rPr lang="uk-UA" b="1" dirty="0" smtClean="0"/>
              <a:t>Антракт</a:t>
            </a:r>
            <a:r>
              <a:rPr lang="uk-UA" dirty="0" smtClean="0"/>
              <a:t> – перерва між діями під час вистави.</a:t>
            </a:r>
          </a:p>
          <a:p>
            <a:r>
              <a:rPr lang="uk-UA" b="1" dirty="0" smtClean="0"/>
              <a:t>Ремарки </a:t>
            </a:r>
            <a:r>
              <a:rPr lang="uk-UA" dirty="0" smtClean="0"/>
              <a:t>– коротка інформація про декорації, природу, зовнішність дійових осіб, їхні інтонації, жести, рухи.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1\Desktop\svitolk1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3600445" cy="35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uk-UA" sz="9600" dirty="0" smtClean="0">
                <a:latin typeface="Monotype Corsiva" pitchFamily="66" charset="0"/>
              </a:rPr>
              <a:t>Літописи </a:t>
            </a:r>
            <a:endParaRPr lang="ru-RU" sz="96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2717" y="1844824"/>
            <a:ext cx="8229600" cy="3777283"/>
          </a:xfrm>
        </p:spPr>
        <p:txBody>
          <a:bodyPr/>
          <a:lstStyle/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Минуле – річ свята, і завжди</a:t>
            </a:r>
          </a:p>
          <a:p>
            <a:pPr>
              <a:buNone/>
            </a:pPr>
            <a:r>
              <a:rPr lang="uk-UA" dirty="0" smtClean="0"/>
              <a:t>                              хвилюючий доторк до неї.</a:t>
            </a:r>
          </a:p>
          <a:p>
            <a:pPr>
              <a:buNone/>
            </a:pPr>
            <a:r>
              <a:rPr lang="uk-UA" dirty="0" smtClean="0"/>
              <a:t>                                                 Т. </a:t>
            </a:r>
            <a:r>
              <a:rPr lang="uk-UA" dirty="0" err="1" smtClean="0"/>
              <a:t>Севернюк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               </a:t>
            </a:r>
            <a:r>
              <a:rPr lang="uk-UA" b="1" i="1" dirty="0" smtClean="0">
                <a:solidFill>
                  <a:srgbClr val="FF0000"/>
                </a:solidFill>
              </a:rPr>
              <a:t>Робота з таблицею</a:t>
            </a:r>
            <a:br>
              <a:rPr lang="uk-UA" b="1" i="1" dirty="0" smtClean="0">
                <a:solidFill>
                  <a:srgbClr val="FF0000"/>
                </a:solidFill>
              </a:rPr>
            </a:br>
            <a:r>
              <a:rPr lang="uk-UA" sz="2700" dirty="0" smtClean="0"/>
              <a:t>Розглянь таблицю. З</a:t>
            </a:r>
            <a:r>
              <a:rPr lang="en-US" sz="2700" dirty="0" smtClean="0"/>
              <a:t>’</a:t>
            </a:r>
            <a:r>
              <a:rPr lang="uk-UA" sz="2700" dirty="0" smtClean="0"/>
              <a:t>ясуй, які ознаки драматичного твору і казки властиві твору </a:t>
            </a:r>
            <a:r>
              <a:rPr lang="uk-UA" sz="2700" dirty="0" err="1" smtClean="0"/>
              <a:t>“Микита</a:t>
            </a:r>
            <a:r>
              <a:rPr lang="uk-UA" sz="2700" dirty="0" smtClean="0"/>
              <a:t> </a:t>
            </a:r>
            <a:r>
              <a:rPr lang="uk-UA" sz="2700" dirty="0" err="1" smtClean="0"/>
              <a:t>Кожум</a:t>
            </a:r>
            <a:r>
              <a:rPr lang="en-US" sz="2700" dirty="0" smtClean="0"/>
              <a:t>’</a:t>
            </a:r>
            <a:r>
              <a:rPr lang="uk-UA" sz="2700" dirty="0" err="1" smtClean="0"/>
              <a:t>яка”</a:t>
            </a:r>
            <a:r>
              <a:rPr lang="uk-UA" sz="2700" dirty="0" smtClean="0"/>
              <a:t>. Визнач його жанр. </a:t>
            </a:r>
            <a:br>
              <a:rPr lang="uk-UA" sz="2700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23708364"/>
              </p:ext>
            </p:extLst>
          </p:nvPr>
        </p:nvGraphicFramePr>
        <p:xfrm>
          <a:off x="457200" y="2348881"/>
          <a:ext cx="8229600" cy="36576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114800"/>
                <a:gridCol w="4114800"/>
              </a:tblGrid>
              <a:tr h="529207">
                <a:tc gridSpan="2">
                  <a:txBody>
                    <a:bodyPr/>
                    <a:lstStyle/>
                    <a:p>
                      <a:pPr algn="ctr"/>
                      <a:r>
                        <a:rPr lang="uk-UA" sz="3200" dirty="0" err="1" smtClean="0"/>
                        <a:t>“Микита</a:t>
                      </a:r>
                      <a:r>
                        <a:rPr lang="uk-UA" sz="3200" dirty="0" smtClean="0"/>
                        <a:t> </a:t>
                      </a:r>
                      <a:r>
                        <a:rPr lang="uk-UA" sz="3200" dirty="0" err="1" smtClean="0"/>
                        <a:t>Кожум</a:t>
                      </a:r>
                      <a:r>
                        <a:rPr lang="en-US" sz="3200" dirty="0" smtClean="0"/>
                        <a:t>’</a:t>
                      </a:r>
                      <a:r>
                        <a:rPr lang="uk-UA" sz="3200" dirty="0" err="1" smtClean="0"/>
                        <a:t>яка”</a:t>
                      </a:r>
                      <a:endParaRPr lang="ru-RU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211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Народна казка</a:t>
                      </a:r>
                      <a:endParaRPr lang="ru-RU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Драматичний твір</a:t>
                      </a:r>
                      <a:endParaRPr lang="ru-RU" sz="2800" i="1" dirty="0"/>
                    </a:p>
                  </a:txBody>
                  <a:tcPr/>
                </a:tc>
              </a:tr>
              <a:tr h="153685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Використання відомого казкового сюжету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Діалоги, монологи</a:t>
                      </a:r>
                      <a:endParaRPr lang="ru-RU" sz="2400" dirty="0"/>
                    </a:p>
                  </a:txBody>
                  <a:tcPr/>
                </a:tc>
              </a:tr>
              <a:tr h="153685">
                <a:tc>
                  <a:txBody>
                    <a:bodyPr/>
                    <a:lstStyle/>
                    <a:p>
                      <a:r>
                        <a:rPr lang="uk-UA" sz="2400" dirty="0" err="1" smtClean="0"/>
                        <a:t>Трикратність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Ремарки</a:t>
                      </a:r>
                      <a:endParaRPr lang="ru-RU" sz="2400" dirty="0"/>
                    </a:p>
                  </a:txBody>
                  <a:tcPr/>
                </a:tc>
              </a:tr>
              <a:tr h="153685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Уживання</a:t>
                      </a:r>
                      <a:r>
                        <a:rPr lang="uk-UA" sz="2400" baseline="0" dirty="0" smtClean="0"/>
                        <a:t> стійких словесних формул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Чотири картини</a:t>
                      </a:r>
                      <a:endParaRPr lang="ru-RU" sz="2400" dirty="0"/>
                    </a:p>
                  </a:txBody>
                  <a:tcPr/>
                </a:tc>
              </a:tr>
              <a:tr h="153685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Перемога добра над злом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Декорації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 descr="D:\Мои рисунки\1261857781_1252290250_kazkovi-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 flipH="1">
            <a:off x="6846799" y="3678016"/>
            <a:ext cx="2258817" cy="3194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97360" y="2708920"/>
            <a:ext cx="5915000" cy="13681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4800" dirty="0" smtClean="0"/>
              <a:t> </a:t>
            </a:r>
            <a:r>
              <a:rPr lang="uk-UA" sz="4800" b="1" i="1" dirty="0" smtClean="0">
                <a:solidFill>
                  <a:srgbClr val="FF0000"/>
                </a:solidFill>
              </a:rPr>
              <a:t>Перевір свої знання!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:\картинки\0_85ad3_639a90be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5" y="3305045"/>
            <a:ext cx="3330960" cy="333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картинки\0_85aa5_c5c4c647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333364" cy="29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1\Desktop\88578402_large_8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0409" y="-23011"/>
            <a:ext cx="4510893" cy="300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3872916" y="332656"/>
            <a:ext cx="1131132" cy="86409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блако 6"/>
          <p:cNvSpPr/>
          <p:nvPr/>
        </p:nvSpPr>
        <p:spPr>
          <a:xfrm>
            <a:off x="4522678" y="620688"/>
            <a:ext cx="1561490" cy="100811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блако 7"/>
          <p:cNvSpPr/>
          <p:nvPr/>
        </p:nvSpPr>
        <p:spPr>
          <a:xfrm>
            <a:off x="4009675" y="1141399"/>
            <a:ext cx="1131132" cy="86409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блако 8"/>
          <p:cNvSpPr/>
          <p:nvPr/>
        </p:nvSpPr>
        <p:spPr>
          <a:xfrm>
            <a:off x="5796136" y="332656"/>
            <a:ext cx="2016224" cy="151216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блако 9"/>
          <p:cNvSpPr/>
          <p:nvPr/>
        </p:nvSpPr>
        <p:spPr>
          <a:xfrm>
            <a:off x="5230570" y="1088740"/>
            <a:ext cx="1717694" cy="118813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блако 10"/>
          <p:cNvSpPr/>
          <p:nvPr/>
        </p:nvSpPr>
        <p:spPr>
          <a:xfrm>
            <a:off x="6948264" y="764704"/>
            <a:ext cx="1440160" cy="108012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блако 11"/>
          <p:cNvSpPr/>
          <p:nvPr/>
        </p:nvSpPr>
        <p:spPr>
          <a:xfrm>
            <a:off x="6382698" y="1425267"/>
            <a:ext cx="1131132" cy="864096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картинки\1352057044_zagadki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lum contrast="20000"/>
          </a:blip>
          <a:srcRect t="1380"/>
          <a:stretch>
            <a:fillRect/>
          </a:stretch>
        </p:blipFill>
        <p:spPr bwMode="auto">
          <a:xfrm>
            <a:off x="5940152" y="1412776"/>
            <a:ext cx="2465405" cy="298745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/>
          </a:bodyPr>
          <a:lstStyle/>
          <a:p>
            <a:r>
              <a:rPr lang="uk-UA" dirty="0" smtClean="0"/>
              <a:t>Дай визначення поняття </a:t>
            </a:r>
            <a:r>
              <a:rPr lang="uk-UA" i="1" dirty="0" smtClean="0"/>
              <a:t>літопис</a:t>
            </a:r>
            <a:r>
              <a:rPr lang="uk-UA" dirty="0" smtClean="0"/>
              <a:t>.</a:t>
            </a:r>
          </a:p>
          <a:p>
            <a:r>
              <a:rPr lang="uk-UA" dirty="0" smtClean="0"/>
              <a:t>Чому літописи можна вважати не тільки</a:t>
            </a:r>
          </a:p>
          <a:p>
            <a:pPr marL="0" indent="0">
              <a:buNone/>
            </a:pPr>
            <a:r>
              <a:rPr lang="uk-UA" dirty="0" smtClean="0"/>
              <a:t>    історичними творами, 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а й художніми?</a:t>
            </a:r>
          </a:p>
          <a:p>
            <a:r>
              <a:rPr lang="uk-UA" dirty="0" smtClean="0"/>
              <a:t>Що таке драматичний твір? 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У чому його особливості?</a:t>
            </a:r>
          </a:p>
          <a:p>
            <a:r>
              <a:rPr lang="uk-UA" dirty="0" smtClean="0"/>
              <a:t>Укажи назву найдавнішого літопису.</a:t>
            </a:r>
          </a:p>
          <a:p>
            <a:r>
              <a:rPr lang="uk-UA" dirty="0" smtClean="0"/>
              <a:t>Хто його автор? Що  знаєш про нього?</a:t>
            </a:r>
          </a:p>
          <a:p>
            <a:r>
              <a:rPr lang="uk-UA" dirty="0" smtClean="0"/>
              <a:t>Яку побудову має драматичний твір?</a:t>
            </a:r>
          </a:p>
          <a:p>
            <a:r>
              <a:rPr lang="uk-UA" dirty="0" smtClean="0"/>
              <a:t>Назви особливості драматичного твору.</a:t>
            </a:r>
          </a:p>
          <a:p>
            <a:pPr>
              <a:buNone/>
            </a:pP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ои рисунки\knigi\2511х19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55882"/>
            <a:ext cx="2623596" cy="2002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Використані джерела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69368"/>
            <a:ext cx="8229600" cy="5688632"/>
          </a:xfrm>
        </p:spPr>
        <p:txBody>
          <a:bodyPr>
            <a:normAutofit/>
          </a:bodyPr>
          <a:lstStyle/>
          <a:p>
            <a:pPr lvl="0"/>
            <a:r>
              <a:rPr lang="uk-UA" sz="1600" b="1" dirty="0" smtClean="0"/>
              <a:t>Авраменко О. М. Українська література: </a:t>
            </a:r>
            <a:r>
              <a:rPr lang="uk-UA" sz="1600" b="1" dirty="0" err="1" smtClean="0"/>
              <a:t>підруч</a:t>
            </a:r>
            <a:r>
              <a:rPr lang="uk-UA" sz="1600" b="1" dirty="0" smtClean="0"/>
              <a:t>. для 5 кл. </a:t>
            </a:r>
            <a:r>
              <a:rPr lang="uk-UA" sz="1600" b="1" dirty="0" err="1" smtClean="0"/>
              <a:t>загальноосвітн</a:t>
            </a:r>
            <a:r>
              <a:rPr lang="uk-UA" sz="1600" b="1" dirty="0" smtClean="0"/>
              <a:t>. </a:t>
            </a:r>
            <a:r>
              <a:rPr lang="uk-UA" sz="1600" b="1" dirty="0" err="1" smtClean="0"/>
              <a:t>навч</a:t>
            </a:r>
            <a:r>
              <a:rPr lang="uk-UA" sz="1600" b="1" dirty="0" smtClean="0"/>
              <a:t>. </a:t>
            </a:r>
            <a:r>
              <a:rPr lang="uk-UA" sz="1600" b="1" dirty="0" err="1" smtClean="0"/>
              <a:t>закл</a:t>
            </a:r>
            <a:r>
              <a:rPr lang="uk-UA" sz="1600" b="1" dirty="0" smtClean="0"/>
              <a:t>. – К.: Грамота, 2013. – 288с.</a:t>
            </a:r>
            <a:endParaRPr lang="ru-RU" sz="1600" b="1" dirty="0" smtClean="0"/>
          </a:p>
          <a:p>
            <a:pPr lvl="0"/>
            <a:r>
              <a:rPr lang="uk-UA" sz="1600" b="1" dirty="0" smtClean="0"/>
              <a:t>Когут В. М. українська література: Конспекти уроків: 5 клас: посібник для вчителя / В. М. Когут, Н. М. Демчук. – Тернопіль: Навчальна книга – Богдан, 2014. – 280 с. – (Бібліотека вчителя).</a:t>
            </a:r>
            <a:endParaRPr lang="ru-RU" sz="1600" b="1" dirty="0" smtClean="0"/>
          </a:p>
          <a:p>
            <a:pPr lvl="0"/>
            <a:r>
              <a:rPr lang="uk-UA" sz="1600" b="1" dirty="0" err="1" smtClean="0"/>
              <a:t>Кривобокова</a:t>
            </a:r>
            <a:r>
              <a:rPr lang="uk-UA" sz="1600" b="1" dirty="0" smtClean="0"/>
              <a:t> А. І. Усі уроки української літератури. 5 клас / А. І. </a:t>
            </a:r>
            <a:r>
              <a:rPr lang="uk-UA" sz="1600" b="1" dirty="0" err="1" smtClean="0"/>
              <a:t>Кривобокова</a:t>
            </a:r>
            <a:r>
              <a:rPr lang="uk-UA" sz="1600" b="1" dirty="0" smtClean="0"/>
              <a:t>,                          М. Г. </a:t>
            </a:r>
            <a:r>
              <a:rPr lang="uk-UA" sz="1600" b="1" dirty="0" err="1" smtClean="0"/>
              <a:t>Шленьова</a:t>
            </a:r>
            <a:r>
              <a:rPr lang="uk-UA" sz="1600" b="1" dirty="0" smtClean="0"/>
              <a:t>. – Х.: Вид. група «Основа», 2013. – 400 с. – (Серія «Усі уроки»).</a:t>
            </a:r>
            <a:endParaRPr lang="ru-RU" sz="1600" b="1" dirty="0" smtClean="0"/>
          </a:p>
          <a:p>
            <a:pPr lvl="0"/>
            <a:r>
              <a:rPr lang="uk-UA" sz="1600" b="1" dirty="0" smtClean="0"/>
              <a:t>Мовчан Р. В. Українська література: </a:t>
            </a:r>
            <a:r>
              <a:rPr lang="uk-UA" sz="1600" b="1" dirty="0" err="1" smtClean="0"/>
              <a:t>підруч</a:t>
            </a:r>
            <a:r>
              <a:rPr lang="uk-UA" sz="1600" b="1" dirty="0" smtClean="0"/>
              <a:t>. для 5 кл. </a:t>
            </a:r>
            <a:r>
              <a:rPr lang="uk-UA" sz="1600" b="1" dirty="0" err="1" smtClean="0"/>
              <a:t>загальноосвітн</a:t>
            </a:r>
            <a:r>
              <a:rPr lang="uk-UA" sz="1600" b="1" dirty="0" smtClean="0"/>
              <a:t>. </a:t>
            </a:r>
            <a:r>
              <a:rPr lang="uk-UA" sz="1600" b="1" dirty="0" err="1" smtClean="0"/>
              <a:t>навч</a:t>
            </a:r>
            <a:r>
              <a:rPr lang="uk-UA" sz="1600" b="1" dirty="0" smtClean="0"/>
              <a:t>. </a:t>
            </a:r>
            <a:r>
              <a:rPr lang="uk-UA" sz="1600" b="1" dirty="0" err="1" smtClean="0"/>
              <a:t>закл</a:t>
            </a:r>
            <a:r>
              <a:rPr lang="uk-UA" sz="1600" b="1" dirty="0" smtClean="0"/>
              <a:t>. – К.: </a:t>
            </a:r>
            <a:r>
              <a:rPr lang="uk-UA" sz="1600" b="1" dirty="0" err="1" smtClean="0"/>
              <a:t>Генеза</a:t>
            </a:r>
            <a:r>
              <a:rPr lang="uk-UA" sz="1600" b="1" dirty="0" smtClean="0"/>
              <a:t>, 20005. – 240 с.: іл..</a:t>
            </a:r>
            <a:endParaRPr lang="ru-RU" sz="1600" b="1" dirty="0" smtClean="0"/>
          </a:p>
          <a:p>
            <a:pPr lvl="0"/>
            <a:r>
              <a:rPr lang="uk-UA" sz="1600" b="1" dirty="0" err="1" smtClean="0"/>
              <a:t>Радзіх</a:t>
            </a:r>
            <a:r>
              <a:rPr lang="uk-UA" sz="1600" b="1" dirty="0" smtClean="0"/>
              <a:t> С. Вивчення фольклору на уроках української літератури. 5-9 класи. – Тернопіль: Підручники і посібники, 2007. – 128с.</a:t>
            </a:r>
            <a:endParaRPr lang="ru-RU" sz="1600" b="1" dirty="0" smtClean="0"/>
          </a:p>
          <a:p>
            <a:pPr lvl="0"/>
            <a:r>
              <a:rPr lang="uk-UA" sz="1600" b="1" dirty="0" err="1" smtClean="0"/>
              <a:t>Слюніна</a:t>
            </a:r>
            <a:r>
              <a:rPr lang="uk-UA" sz="1600" b="1" dirty="0" smtClean="0"/>
              <a:t> О. В. Українська література. 5 клас (за підручником О. М. Авраменка) / О. В </a:t>
            </a:r>
            <a:r>
              <a:rPr lang="uk-UA" sz="1600" b="1" dirty="0" err="1" smtClean="0"/>
              <a:t>Слюніна</a:t>
            </a:r>
            <a:r>
              <a:rPr lang="uk-UA" sz="1600" b="1" dirty="0" smtClean="0"/>
              <a:t>. – Х.: Вид. група «Основа», 2013. – 144с. – (Серія «Мій конспект»).</a:t>
            </a:r>
            <a:endParaRPr lang="ru-RU" sz="1600" b="1" dirty="0" smtClean="0"/>
          </a:p>
          <a:p>
            <a:pPr lvl="0"/>
            <a:r>
              <a:rPr lang="uk-UA" sz="1600" b="1" dirty="0" smtClean="0"/>
              <a:t>Смолянко Л. Я. Українська література. 5 клас: </a:t>
            </a:r>
            <a:r>
              <a:rPr lang="uk-UA" sz="1600" b="1" dirty="0" err="1" smtClean="0"/>
              <a:t>Навч</a:t>
            </a:r>
            <a:r>
              <a:rPr lang="uk-UA" sz="1600" b="1" dirty="0" smtClean="0"/>
              <a:t>. посібник. – Х.: Країна мрій,2006. – 160с.</a:t>
            </a:r>
            <a:endParaRPr lang="ru-RU" sz="1600" b="1" dirty="0" smtClean="0"/>
          </a:p>
          <a:p>
            <a:pPr lvl="0"/>
            <a:r>
              <a:rPr lang="uk-UA" sz="1600" b="1" dirty="0" smtClean="0"/>
              <a:t>Методичний журнал «Бібліотечка «</a:t>
            </a:r>
            <a:r>
              <a:rPr lang="uk-UA" sz="1600" b="1" dirty="0" err="1" smtClean="0"/>
              <a:t>Дивослова</a:t>
            </a:r>
            <a:r>
              <a:rPr lang="uk-UA" sz="1600" b="1" dirty="0" smtClean="0"/>
              <a:t>», № 7-8, 9-10 2013р.</a:t>
            </a:r>
          </a:p>
          <a:p>
            <a:pPr lvl="0"/>
            <a:r>
              <a:rPr lang="de-DE" sz="1600" b="1" dirty="0" smtClean="0">
                <a:hlinkClick r:id="rId4"/>
              </a:rPr>
              <a:t>http://images.yandex.ua/</a:t>
            </a:r>
            <a:endParaRPr lang="uk-UA" sz="1600" b="1" dirty="0" smtClean="0"/>
          </a:p>
          <a:p>
            <a:pPr lvl="0"/>
            <a:r>
              <a:rPr lang="en-US" sz="1600" b="1" u="sng" dirty="0" smtClean="0">
                <a:hlinkClick r:id="rId5"/>
              </a:rPr>
              <a:t>http</a:t>
            </a:r>
            <a:r>
              <a:rPr lang="ru-RU" sz="1600" b="1" u="sng" dirty="0" smtClean="0">
                <a:hlinkClick r:id="rId5"/>
              </a:rPr>
              <a:t>://</a:t>
            </a:r>
            <a:r>
              <a:rPr lang="en-US" sz="1600" b="1" u="sng" dirty="0" smtClean="0">
                <a:hlinkClick r:id="rId5"/>
              </a:rPr>
              <a:t>www</a:t>
            </a:r>
            <a:r>
              <a:rPr lang="ru-RU" sz="1600" b="1" u="sng" dirty="0" smtClean="0">
                <a:hlinkClick r:id="rId5"/>
              </a:rPr>
              <a:t>.</a:t>
            </a:r>
            <a:r>
              <a:rPr lang="en-US" sz="1600" b="1" u="sng" dirty="0" err="1" smtClean="0">
                <a:hlinkClick r:id="rId5"/>
              </a:rPr>
              <a:t>grafamania</a:t>
            </a:r>
            <a:r>
              <a:rPr lang="ru-RU" sz="1600" b="1" u="sng" dirty="0" smtClean="0">
                <a:hlinkClick r:id="rId5"/>
              </a:rPr>
              <a:t>.</a:t>
            </a:r>
            <a:r>
              <a:rPr lang="en-US" sz="1600" b="1" u="sng" dirty="0" smtClean="0">
                <a:hlinkClick r:id="rId5"/>
              </a:rPr>
              <a:t>net</a:t>
            </a:r>
            <a:endParaRPr lang="uk-UA" sz="1600" b="1" u="sng" dirty="0" smtClean="0"/>
          </a:p>
          <a:p>
            <a:r>
              <a:rPr lang="en-US" sz="1600" b="1" u="sng" dirty="0" smtClean="0">
                <a:hlinkClick r:id="rId6"/>
              </a:rPr>
              <a:t>http</a:t>
            </a:r>
            <a:r>
              <a:rPr lang="ru-RU" sz="1600" b="1" u="sng" dirty="0" smtClean="0">
                <a:hlinkClick r:id="rId6"/>
              </a:rPr>
              <a:t>://</a:t>
            </a:r>
            <a:r>
              <a:rPr lang="en-US" sz="1600" b="1" u="sng" dirty="0" err="1" smtClean="0">
                <a:hlinkClick r:id="rId6"/>
              </a:rPr>
              <a:t>allday</a:t>
            </a:r>
            <a:r>
              <a:rPr lang="ru-RU" sz="1600" b="1" u="sng" dirty="0" smtClean="0">
                <a:hlinkClick r:id="rId6"/>
              </a:rPr>
              <a:t>.</a:t>
            </a:r>
            <a:r>
              <a:rPr lang="en-US" sz="1600" b="1" u="sng" dirty="0" err="1" smtClean="0">
                <a:hlinkClick r:id="rId6"/>
              </a:rPr>
              <a:t>ru</a:t>
            </a:r>
            <a:r>
              <a:rPr lang="ru-RU" sz="1600" b="1" dirty="0" smtClean="0"/>
              <a:t> </a:t>
            </a:r>
          </a:p>
          <a:p>
            <a:pPr lvl="0"/>
            <a:endParaRPr lang="ru-RU" sz="1600" b="1" dirty="0" smtClean="0"/>
          </a:p>
          <a:p>
            <a:pPr>
              <a:buNone/>
            </a:pP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19256" cy="472511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dirty="0" smtClean="0"/>
              <a:t>     Минуле нашої Батьківщини славне і багате </a:t>
            </a:r>
          </a:p>
          <a:p>
            <a:pPr>
              <a:buNone/>
            </a:pPr>
            <a:r>
              <a:rPr lang="uk-UA" dirty="0" smtClean="0"/>
              <a:t>на незвичайні події. Саме з тих далеких часів</a:t>
            </a:r>
          </a:p>
          <a:p>
            <a:pPr>
              <a:buNone/>
            </a:pPr>
            <a:r>
              <a:rPr lang="uk-UA" dirty="0" smtClean="0"/>
              <a:t>прийшли до нас перші рукописні книги – </a:t>
            </a:r>
          </a:p>
          <a:p>
            <a:pPr>
              <a:buNone/>
            </a:pPr>
            <a:r>
              <a:rPr lang="uk-UA" dirty="0" smtClean="0"/>
              <a:t>літописи.</a:t>
            </a:r>
          </a:p>
          <a:p>
            <a:pPr>
              <a:buNone/>
            </a:pPr>
            <a:r>
              <a:rPr lang="uk-UA" dirty="0" smtClean="0"/>
              <a:t>      Слово це походить від слів </a:t>
            </a:r>
            <a:r>
              <a:rPr lang="uk-UA" dirty="0" err="1" smtClean="0"/>
              <a:t>“літо”</a:t>
            </a:r>
            <a:r>
              <a:rPr lang="uk-UA" dirty="0" smtClean="0"/>
              <a:t>, що в</a:t>
            </a:r>
          </a:p>
          <a:p>
            <a:pPr>
              <a:buNone/>
            </a:pPr>
            <a:r>
              <a:rPr lang="uk-UA" dirty="0" smtClean="0"/>
              <a:t>давньоруській мові означало рік, та від слова</a:t>
            </a:r>
          </a:p>
          <a:p>
            <a:pPr>
              <a:buNone/>
            </a:pPr>
            <a:r>
              <a:rPr lang="uk-UA" dirty="0" smtClean="0"/>
              <a:t>“писати”.</a:t>
            </a:r>
          </a:p>
          <a:p>
            <a:pPr>
              <a:buNone/>
            </a:pPr>
            <a:r>
              <a:rPr lang="uk-UA" dirty="0" smtClean="0"/>
              <a:t>     Авторами літописів були </a:t>
            </a:r>
          </a:p>
          <a:p>
            <a:pPr>
              <a:buNone/>
            </a:pPr>
            <a:r>
              <a:rPr lang="uk-UA" dirty="0" smtClean="0"/>
              <a:t>освічені ченці при монастирях.</a:t>
            </a:r>
            <a:endParaRPr lang="ru-RU" dirty="0"/>
          </a:p>
        </p:txBody>
      </p:sp>
      <p:pic>
        <p:nvPicPr>
          <p:cNvPr id="2050" name="Picture 2" descr="C:\Users\user1\Desktop\0_86268_d2978a2a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090" y="4941168"/>
            <a:ext cx="2744619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1\Desktop\0_5145f_23db1b8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0840" y="3789040"/>
            <a:ext cx="358316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картинки\e9a3082a2c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34003"/>
            <a:ext cx="3519954" cy="399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507288" cy="59046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3600" b="1" i="1" dirty="0" smtClean="0">
                <a:solidFill>
                  <a:srgbClr val="FF0000"/>
                </a:solidFill>
              </a:rPr>
              <a:t>Літопис</a:t>
            </a:r>
            <a:r>
              <a:rPr lang="uk-UA" sz="3600" dirty="0" smtClean="0"/>
              <a:t> – це найдавніший вид </a:t>
            </a:r>
          </a:p>
          <a:p>
            <a:pPr>
              <a:buNone/>
            </a:pPr>
            <a:r>
              <a:rPr lang="uk-UA" sz="3600" dirty="0" smtClean="0"/>
              <a:t>літератури, що являє собою розташовані в</a:t>
            </a:r>
          </a:p>
          <a:p>
            <a:pPr>
              <a:buNone/>
            </a:pPr>
            <a:r>
              <a:rPr lang="uk-UA" sz="3600" dirty="0" smtClean="0"/>
              <a:t> часовій послідовності коротенькі замітки і </a:t>
            </a:r>
          </a:p>
          <a:p>
            <a:pPr>
              <a:buNone/>
            </a:pPr>
            <a:r>
              <a:rPr lang="uk-UA" sz="3600" dirty="0" smtClean="0"/>
              <a:t>докладні оповідання про історичні події.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</a:t>
            </a:r>
            <a:r>
              <a:rPr lang="uk-UA" b="1" i="1" dirty="0" smtClean="0"/>
              <a:t> </a:t>
            </a:r>
            <a:endParaRPr lang="uk-UA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рисунки\6c6d11c5529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528" y="3358423"/>
            <a:ext cx="4011483" cy="280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рисунки\6c6d11c5529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5988" y="3358423"/>
            <a:ext cx="4155464" cy="29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:\картинки\0a28a8612db57df018a7a007eaafc7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636" b="97351" l="1541" r="98921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0010">
            <a:off x="168457" y="-32533"/>
            <a:ext cx="6599022" cy="307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1052736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i="1" dirty="0">
                <a:solidFill>
                  <a:schemeClr val="bg1"/>
                </a:solidFill>
              </a:rPr>
              <a:t>Літописи </a:t>
            </a:r>
            <a:endParaRPr lang="ru-RU" sz="7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5373" y="3937737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4000" dirty="0" smtClean="0"/>
              <a:t>  </a:t>
            </a:r>
            <a:r>
              <a:rPr lang="uk-UA" sz="4000" b="1" dirty="0" smtClean="0">
                <a:solidFill>
                  <a:schemeClr val="bg1"/>
                </a:solidFill>
              </a:rPr>
              <a:t>історичні                    </a:t>
            </a:r>
            <a:r>
              <a:rPr lang="uk-UA" sz="4000" b="1" dirty="0">
                <a:solidFill>
                  <a:schemeClr val="bg1"/>
                </a:solidFill>
              </a:rPr>
              <a:t>художні          </a:t>
            </a:r>
          </a:p>
          <a:p>
            <a:pPr>
              <a:buNone/>
            </a:pPr>
            <a:r>
              <a:rPr lang="uk-UA" sz="4000" b="1" dirty="0">
                <a:solidFill>
                  <a:schemeClr val="bg1"/>
                </a:solidFill>
              </a:rPr>
              <a:t>документи            </a:t>
            </a:r>
            <a:r>
              <a:rPr lang="uk-UA" sz="4000" b="1" dirty="0" smtClean="0">
                <a:solidFill>
                  <a:schemeClr val="bg1"/>
                </a:solidFill>
              </a:rPr>
              <a:t>        твори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9201" y="23777"/>
            <a:ext cx="3562042" cy="358987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err="1" smtClean="0">
                <a:solidFill>
                  <a:srgbClr val="FF0000"/>
                </a:solidFill>
              </a:rPr>
              <a:t>“Повість</a:t>
            </a:r>
            <a:r>
              <a:rPr lang="uk-UA" b="1" i="1" dirty="0" smtClean="0">
                <a:solidFill>
                  <a:srgbClr val="FF0000"/>
                </a:solidFill>
              </a:rPr>
              <a:t> минулих </a:t>
            </a:r>
            <a:r>
              <a:rPr lang="uk-UA" b="1" i="1" dirty="0" err="1" smtClean="0">
                <a:solidFill>
                  <a:srgbClr val="FF0000"/>
                </a:solidFill>
              </a:rPr>
              <a:t>літ”</a:t>
            </a:r>
            <a:r>
              <a:rPr lang="uk-UA" b="1" i="1" dirty="0" smtClean="0">
                <a:solidFill>
                  <a:srgbClr val="FF0000"/>
                </a:solidFill>
              </a:rPr>
              <a:t> – найдавніший літопис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user1\Desktop\0006-006-Povest-vremennykh-let-Nestora-Letopists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48" r="6885" b="7889"/>
          <a:stretch/>
        </p:blipFill>
        <p:spPr bwMode="auto">
          <a:xfrm>
            <a:off x="4205087" y="1484784"/>
            <a:ext cx="4938913" cy="40976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1\Desktop\0_70087_5b0c9df7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457" y="2892946"/>
            <a:ext cx="4987489" cy="39650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err="1" smtClean="0">
                <a:solidFill>
                  <a:srgbClr val="FF0000"/>
                </a:solidFill>
              </a:rPr>
              <a:t>Запам</a:t>
            </a:r>
            <a:r>
              <a:rPr lang="en-US" b="1" i="1" dirty="0" smtClean="0">
                <a:solidFill>
                  <a:srgbClr val="FF0000"/>
                </a:solidFill>
              </a:rPr>
              <a:t>’</a:t>
            </a:r>
            <a:r>
              <a:rPr lang="uk-UA" b="1" i="1" dirty="0" err="1" smtClean="0">
                <a:solidFill>
                  <a:srgbClr val="FF0000"/>
                </a:solidFill>
              </a:rPr>
              <a:t>ятай</a:t>
            </a:r>
            <a:r>
              <a:rPr lang="uk-UA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err="1" smtClean="0"/>
              <a:t>“Повість</a:t>
            </a:r>
            <a:r>
              <a:rPr lang="uk-UA" dirty="0" smtClean="0"/>
              <a:t> минулих </a:t>
            </a:r>
            <a:r>
              <a:rPr lang="uk-UA" dirty="0" err="1" smtClean="0"/>
              <a:t>літ”</a:t>
            </a:r>
            <a:r>
              <a:rPr lang="uk-UA" dirty="0" smtClean="0"/>
              <a:t> – літописне зведення,</a:t>
            </a:r>
          </a:p>
          <a:p>
            <a:pPr>
              <a:buNone/>
            </a:pPr>
            <a:r>
              <a:rPr lang="uk-UA" dirty="0" smtClean="0"/>
              <a:t> складене в Києві на початку ХІІ століття,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smtClean="0"/>
              <a:t>ятка історіографії та </a:t>
            </a:r>
          </a:p>
          <a:p>
            <a:pPr>
              <a:buNone/>
            </a:pPr>
            <a:r>
              <a:rPr lang="uk-UA" dirty="0" smtClean="0"/>
              <a:t>літератури Київської Русі.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User\Desktop\картинки\wazn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5940152" y="2564904"/>
            <a:ext cx="3013497" cy="4451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0000"/>
                </a:solidFill>
              </a:rPr>
              <a:t>Чи знаєш ти, що…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Оригінал (</a:t>
            </a:r>
            <a:r>
              <a:rPr lang="uk-UA" dirty="0" err="1" smtClean="0"/>
              <a:t>першопис</a:t>
            </a:r>
            <a:r>
              <a:rPr lang="uk-UA" dirty="0" smtClean="0"/>
              <a:t>) </a:t>
            </a:r>
            <a:r>
              <a:rPr lang="uk-UA" dirty="0" err="1" smtClean="0"/>
              <a:t>“Повісті</a:t>
            </a:r>
            <a:r>
              <a:rPr lang="uk-UA" dirty="0" smtClean="0"/>
              <a:t> минулих </a:t>
            </a:r>
            <a:r>
              <a:rPr lang="uk-UA" dirty="0" err="1" smtClean="0"/>
              <a:t>літ”</a:t>
            </a:r>
            <a:r>
              <a:rPr lang="uk-UA" dirty="0" smtClean="0"/>
              <a:t> до </a:t>
            </a:r>
          </a:p>
          <a:p>
            <a:pPr>
              <a:buNone/>
            </a:pPr>
            <a:r>
              <a:rPr lang="uk-UA" dirty="0" smtClean="0"/>
              <a:t>наших днів не зберігся. Збереглися лише </a:t>
            </a:r>
          </a:p>
          <a:p>
            <a:pPr>
              <a:buNone/>
            </a:pPr>
            <a:r>
              <a:rPr lang="uk-UA" dirty="0" smtClean="0"/>
              <a:t>пізніші списки. Під </a:t>
            </a:r>
            <a:r>
              <a:rPr lang="uk-UA" dirty="0" err="1" smtClean="0"/>
              <a:t>“списком”</a:t>
            </a:r>
            <a:r>
              <a:rPr lang="uk-UA" dirty="0" smtClean="0"/>
              <a:t> розуміють </a:t>
            </a:r>
          </a:p>
          <a:p>
            <a:pPr>
              <a:buNone/>
            </a:pPr>
            <a:r>
              <a:rPr lang="uk-UA" dirty="0" err="1" smtClean="0"/>
              <a:t>“переписування”з</a:t>
            </a:r>
            <a:r>
              <a:rPr lang="uk-UA" dirty="0" smtClean="0"/>
              <a:t> іншого джерела. </a:t>
            </a:r>
            <a:endParaRPr lang="ru-RU" dirty="0"/>
          </a:p>
        </p:txBody>
      </p:sp>
      <p:pic>
        <p:nvPicPr>
          <p:cNvPr id="4" name="Picture 3" descr="D:\Мои рисунки\1263974281_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1096166" y="4063493"/>
            <a:ext cx="3667707" cy="270892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1048"/>
            <a:ext cx="1554855" cy="2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1347</Words>
  <Application>Microsoft Office PowerPoint</Application>
  <PresentationFormat>Экран (4:3)</PresentationFormat>
  <Paragraphs>212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 Вивчення теорії  літератури  у 5 класі      Діхтяренко Людмила Миколаївна,        учитель Лозуватської загальноосвітньої          школи І-ІІІступені  Шполянської районної  ради   Черкаської області </vt:lpstr>
      <vt:lpstr>Слайд 2</vt:lpstr>
      <vt:lpstr>Літописи </vt:lpstr>
      <vt:lpstr>Слайд 4</vt:lpstr>
      <vt:lpstr>Слайд 5</vt:lpstr>
      <vt:lpstr>Літописи </vt:lpstr>
      <vt:lpstr>“Повість минулих літ” – найдавніший літопис</vt:lpstr>
      <vt:lpstr>Запам’ятай!</vt:lpstr>
      <vt:lpstr>Чи знаєш ти, що…</vt:lpstr>
      <vt:lpstr>Найдавніші списки “Повісті…”</vt:lpstr>
      <vt:lpstr>Чи знаєш ти, що…</vt:lpstr>
      <vt:lpstr>У “Повісті минулих літ”… </vt:lpstr>
      <vt:lpstr>У “Повісті минулих літ” переплелися</vt:lpstr>
      <vt:lpstr>Нестор Літописець – автор “Повісті минулих літ”</vt:lpstr>
      <vt:lpstr>Нестор Літописець</vt:lpstr>
      <vt:lpstr>Слайд 16</vt:lpstr>
      <vt:lpstr>Слайд 17</vt:lpstr>
      <vt:lpstr>Запам’ятай!</vt:lpstr>
      <vt:lpstr>Драматичний твір</vt:lpstr>
      <vt:lpstr>Чи знаєш ти, що …</vt:lpstr>
      <vt:lpstr>Слайд 21</vt:lpstr>
      <vt:lpstr>Корифеї українського театру</vt:lpstr>
      <vt:lpstr>Чи знаєш ти, що…</vt:lpstr>
      <vt:lpstr>Слайд 24</vt:lpstr>
      <vt:lpstr>Слайд 25</vt:lpstr>
      <vt:lpstr>Будова драматичного твору</vt:lpstr>
      <vt:lpstr>Особливості драматичного твору</vt:lpstr>
      <vt:lpstr>Попрацюй зі словником!</vt:lpstr>
      <vt:lpstr>Запам’ятай!</vt:lpstr>
      <vt:lpstr>                  Робота з таблицею Розглянь таблицю. З’ясуй, які ознаки драматичного твору і казки властиві твору “Микита Кожум’яка”. Визнач його жанр.   </vt:lpstr>
      <vt:lpstr>Слайд 31</vt:lpstr>
      <vt:lpstr>Слайд 32</vt:lpstr>
      <vt:lpstr>Використані джерела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Вивчення теорії літератури у 5 класі</dc:title>
  <dc:creator>User</dc:creator>
  <cp:lastModifiedBy>User</cp:lastModifiedBy>
  <cp:revision>99</cp:revision>
  <dcterms:created xsi:type="dcterms:W3CDTF">2014-01-30T20:23:53Z</dcterms:created>
  <dcterms:modified xsi:type="dcterms:W3CDTF">2014-02-23T15:34:56Z</dcterms:modified>
</cp:coreProperties>
</file>