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65" r:id="rId2"/>
    <p:sldId id="290" r:id="rId3"/>
    <p:sldId id="263" r:id="rId4"/>
    <p:sldId id="261" r:id="rId5"/>
    <p:sldId id="291" r:id="rId6"/>
    <p:sldId id="304" r:id="rId7"/>
    <p:sldId id="266" r:id="rId8"/>
    <p:sldId id="303" r:id="rId9"/>
    <p:sldId id="267" r:id="rId10"/>
    <p:sldId id="292" r:id="rId11"/>
    <p:sldId id="302" r:id="rId12"/>
    <p:sldId id="269" r:id="rId13"/>
    <p:sldId id="295" r:id="rId14"/>
    <p:sldId id="279" r:id="rId15"/>
    <p:sldId id="298" r:id="rId16"/>
    <p:sldId id="287" r:id="rId17"/>
    <p:sldId id="294" r:id="rId18"/>
    <p:sldId id="288" r:id="rId19"/>
    <p:sldId id="293" r:id="rId20"/>
    <p:sldId id="282" r:id="rId21"/>
    <p:sldId id="286" r:id="rId22"/>
    <p:sldId id="2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DDDDD"/>
    <a:srgbClr val="D75BB4"/>
    <a:srgbClr val="F2F4A6"/>
    <a:srgbClr val="E6F9BD"/>
    <a:srgbClr val="C8F26A"/>
    <a:srgbClr val="ADEC2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73" d="100"/>
          <a:sy n="7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8A069-3906-41CB-ABFD-9770C2C8586D}" type="datetimeFigureOut">
              <a:rPr lang="ru-RU"/>
              <a:pPr>
                <a:defRPr/>
              </a:pPr>
              <a:t>18.02.2014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F52C0-A297-4918-8B07-2C509BAB8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298F7-ED71-47D0-B69B-63229E3545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E8B19-50B5-4BBE-9EBC-9567705932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F09B-7776-463A-B9B2-7C814D712391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AD85-8CC5-4236-ABBE-3B70EC0CB9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872C-B563-439F-AB02-D35881ECC1B6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02B0-43E6-41D1-A4C9-2DF13D6CB2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9C79-F0B7-4FA9-9563-149408521A82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F52E-10DE-4F2D-A2DA-A888C6DD55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99C9-DACD-4146-98EA-B923D4A9E316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D755-FD88-4EEF-AF42-B6807E407A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C788-96DA-4C6F-9373-2D4C8CED64B9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7AF17-DE59-4437-A9F7-C6A22DEFCE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07E5-A7F0-4A24-902E-8C4C071510C1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CDC0-490B-4750-A9E5-D58A5B649B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9AA6-F1B8-4469-8BCE-36E5C120DA2F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7B24-B7FD-41EC-A0E0-62225CFA86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B3AC-0D0D-4181-A2BB-C8320FBEBF13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E573-35F3-45AB-9765-7B0CB75A6F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4CE8-62AC-412F-9602-933FE36B4B2C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05F89-11BA-4CA6-AFE6-835906E558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DAC5-48F3-4C20-B25A-F41AD9EA0892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A29C-AE1E-4647-95C6-B1E2CA592C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56560-D52E-4726-B4DD-DBE9204EA27C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F88E-149D-4075-9663-7461211424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327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BC4DC93-8433-4A38-83C8-BCB58792EC94}" type="datetimeFigureOut">
              <a:rPr lang="ru-RU"/>
              <a:pPr>
                <a:defRPr/>
              </a:pPr>
              <a:t>18.02.2014</a:t>
            </a:fld>
            <a:endParaRPr lang="uk-UA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1C95AC1-0590-461A-9C46-BDEFEBE6EB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27088" y="2936875"/>
            <a:ext cx="1122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>
                <a:latin typeface="Arial Black" pitchFamily="34" charset="0"/>
              </a:rPr>
              <a:t>     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2339975" y="1412875"/>
            <a:ext cx="4695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Оксана  Іваненко 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755650" y="2205038"/>
            <a:ext cx="7543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"Друкар  книжок небачених"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048125" y="3376613"/>
            <a:ext cx="50625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/>
              <a:t>            </a:t>
            </a:r>
            <a:r>
              <a:rPr lang="uk-UA" b="1"/>
              <a:t>Підготувала </a:t>
            </a:r>
          </a:p>
          <a:p>
            <a:pPr algn="ctr"/>
            <a:r>
              <a:rPr lang="uk-UA" b="1"/>
              <a:t> Бабак  Валентина  Антонівна,</a:t>
            </a:r>
          </a:p>
          <a:p>
            <a:pPr algn="ctr"/>
            <a:r>
              <a:rPr lang="uk-UA" b="1"/>
              <a:t> вчитель  української мови  та  літератури </a:t>
            </a:r>
          </a:p>
          <a:p>
            <a:pPr algn="ctr"/>
            <a:r>
              <a:rPr lang="uk-UA" b="1"/>
              <a:t>Малобурімської  ЗОШ І-ІІІ ступенів </a:t>
            </a:r>
          </a:p>
          <a:p>
            <a:pPr algn="ctr"/>
            <a:r>
              <a:rPr lang="uk-UA" b="1"/>
              <a:t> Чорнобаївської  районної  ради  </a:t>
            </a:r>
          </a:p>
          <a:p>
            <a:pPr algn="ctr"/>
            <a:r>
              <a:rPr lang="uk-UA" b="1"/>
              <a:t>Черкаської  області</a:t>
            </a:r>
          </a:p>
          <a:p>
            <a:pPr algn="ctr"/>
            <a:endParaRPr lang="uk-UA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 descr="Букет"/>
          <p:cNvSpPr>
            <a:spLocks noChangeArrowheads="1"/>
          </p:cNvSpPr>
          <p:nvPr/>
        </p:nvSpPr>
        <p:spPr bwMode="auto">
          <a:xfrm>
            <a:off x="539750" y="188913"/>
            <a:ext cx="7561263" cy="16224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99CCFF"/>
          </a:solidFill>
          <a:ln w="38100" algn="ctr">
            <a:solidFill>
              <a:srgbClr val="374A9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400" b="1" dirty="0">
                <a:solidFill>
                  <a:schemeClr val="lt1"/>
                </a:solidFill>
                <a:latin typeface="+mn-lt"/>
                <a:cs typeface="+mn-cs"/>
              </a:rPr>
              <a:t>Знову   у  місті Лева</a:t>
            </a:r>
            <a:endParaRPr lang="ru-RU" sz="4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613150" cy="46799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4579" name="Text Box 4" descr="Букет"/>
          <p:cNvSpPr txBox="1">
            <a:spLocks noChangeArrowheads="1"/>
          </p:cNvSpPr>
          <p:nvPr/>
        </p:nvSpPr>
        <p:spPr bwMode="auto">
          <a:xfrm>
            <a:off x="1042988" y="6092825"/>
            <a:ext cx="2705100" cy="4238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Пам'ятник  І.Федорову  </a:t>
            </a:r>
          </a:p>
        </p:txBody>
      </p:sp>
      <p:sp>
        <p:nvSpPr>
          <p:cNvPr id="24580" name="Text Box 5" descr="Букет"/>
          <p:cNvSpPr txBox="1">
            <a:spLocks noChangeArrowheads="1"/>
          </p:cNvSpPr>
          <p:nvPr/>
        </p:nvSpPr>
        <p:spPr bwMode="auto">
          <a:xfrm>
            <a:off x="4140200" y="2276475"/>
            <a:ext cx="4537075" cy="27051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Calibri" pitchFamily="34" charset="0"/>
              </a:rPr>
              <a:t>    У 1582 р. Іван Федоров </a:t>
            </a:r>
          </a:p>
          <a:p>
            <a:r>
              <a:rPr lang="uk-UA" sz="2400" b="1" i="1">
                <a:latin typeface="Calibri" pitchFamily="34" charset="0"/>
              </a:rPr>
              <a:t>повернувся до Львова. </a:t>
            </a:r>
          </a:p>
          <a:p>
            <a:r>
              <a:rPr lang="uk-UA" sz="2400" b="1" i="1">
                <a:latin typeface="Calibri" pitchFamily="34" charset="0"/>
              </a:rPr>
              <a:t>   Наприкінці 1583 року  він помер та похований на подвір’ї Онуфріївського монастиря на Підзамчому – львівському  передмісті.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82321"/>
            <a:ext cx="6768752" cy="175432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Перша  друкарня  в  Україні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525" y="5908675"/>
            <a:ext cx="222726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b="1" i="1" dirty="0"/>
              <a:t>Апостол,  1574  р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2560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046288"/>
            <a:ext cx="36004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92725" y="5805488"/>
            <a:ext cx="3136900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Іван  Федоров у Львівській друкарні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5605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2276475"/>
            <a:ext cx="36639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3"/>
            <a:ext cx="930275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43596" y="116632"/>
            <a:ext cx="536366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Острог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9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913" y="260350"/>
            <a:ext cx="266858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7663" y="1514475"/>
            <a:ext cx="5905500" cy="1504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b="1">
                <a:solidFill>
                  <a:srgbClr val="000000"/>
                </a:solidFill>
                <a:latin typeface="Arial Black" pitchFamily="34" charset="0"/>
              </a:rPr>
              <a:t>  За фінансової підтримки князя </a:t>
            </a:r>
          </a:p>
          <a:p>
            <a:pPr>
              <a:defRPr/>
            </a:pPr>
            <a:r>
              <a:rPr lang="uk-UA" b="1">
                <a:solidFill>
                  <a:srgbClr val="000000"/>
                </a:solidFill>
                <a:latin typeface="Arial Black" pitchFamily="34" charset="0"/>
              </a:rPr>
              <a:t>Острозького йому вдалося заснувати нову друкарню й видати декілька книг </a:t>
            </a:r>
          </a:p>
          <a:p>
            <a:pPr>
              <a:defRPr/>
            </a:pPr>
            <a:r>
              <a:rPr lang="uk-UA" sz="2000" b="1">
                <a:solidFill>
                  <a:srgbClr val="000000"/>
                </a:solidFill>
                <a:latin typeface="Arial Black" pitchFamily="34" charset="0"/>
              </a:rPr>
              <a:t>богослужбового</a:t>
            </a:r>
            <a:r>
              <a:rPr lang="uk-UA" b="1">
                <a:solidFill>
                  <a:srgbClr val="000000"/>
                </a:solidFill>
                <a:latin typeface="Arial Black" pitchFamily="34" charset="0"/>
              </a:rPr>
              <a:t> змісту. Найвидатнішим </a:t>
            </a:r>
          </a:p>
          <a:p>
            <a:pPr>
              <a:defRPr/>
            </a:pPr>
            <a:r>
              <a:rPr lang="uk-UA" b="1">
                <a:solidFill>
                  <a:srgbClr val="000000"/>
                </a:solidFill>
                <a:latin typeface="Arial Black" pitchFamily="34" charset="0"/>
              </a:rPr>
              <a:t>виданням того періоду є Острозька Біблія</a:t>
            </a:r>
            <a:endParaRPr lang="ru-RU" b="1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6631" name="Рисунок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068638"/>
            <a:ext cx="4392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08800" y="3719513"/>
            <a:ext cx="1760538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/>
              <a:t>Друкарський верстат</a:t>
            </a:r>
            <a:endParaRPr lang="ru-RU" b="1" i="1" dirty="0"/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79388" y="469900"/>
            <a:ext cx="731837" cy="1216025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34" name="Рисунок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292600"/>
            <a:ext cx="40814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9338" y="6092825"/>
            <a:ext cx="3089275" cy="376238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00ACD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dk1"/>
                </a:solidFill>
                <a:latin typeface="+mn-lt"/>
                <a:cs typeface="+mn-cs"/>
              </a:rPr>
              <a:t>Підпис   першодрукаря</a:t>
            </a: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31913" y="5734050"/>
            <a:ext cx="2289175" cy="3762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32499">
                <a:srgbClr val="D0D0D0"/>
              </a:gs>
              <a:gs pos="50000">
                <a:srgbClr val="BCBCBC"/>
              </a:gs>
              <a:gs pos="67501">
                <a:srgbClr val="D0D0D0"/>
              </a:gs>
              <a:gs pos="100000">
                <a:srgbClr val="EDEDED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>
                <a:solidFill>
                  <a:srgbClr val="000000"/>
                </a:solidFill>
                <a:latin typeface="+mn-lt"/>
                <a:cs typeface="+mn-cs"/>
              </a:rPr>
              <a:t>Острозька</a:t>
            </a:r>
            <a:r>
              <a:rPr lang="uk-UA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uk-UA" b="1">
                <a:solidFill>
                  <a:srgbClr val="000000"/>
                </a:solidFill>
                <a:latin typeface="+mn-lt"/>
                <a:cs typeface="+mn-cs"/>
              </a:rPr>
              <a:t>Біблія</a:t>
            </a:r>
            <a:r>
              <a:rPr lang="en-US" b="1">
                <a:solidFill>
                  <a:srgbClr val="000000"/>
                </a:solidFill>
                <a:latin typeface="+mn-lt"/>
                <a:cs typeface="+mn-cs"/>
              </a:rPr>
              <a:t> </a:t>
            </a:r>
            <a:endParaRPr lang="ru-RU" b="1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3816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38893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148263" y="5661025"/>
            <a:ext cx="2171700" cy="42386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Сторінка  з Біблії  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42988" y="5661025"/>
            <a:ext cx="2173287" cy="42386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Острозька  Біблія </a:t>
            </a:r>
          </a:p>
        </p:txBody>
      </p:sp>
      <p:sp>
        <p:nvSpPr>
          <p:cNvPr id="28677" name="WordArt 8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691515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54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Острозька  Біблія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4824413" cy="45370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6634" name="PubOvalCallout"/>
          <p:cNvSpPr>
            <a:spLocks noEditPoints="1" noChangeArrowheads="1"/>
          </p:cNvSpPr>
          <p:nvPr/>
        </p:nvSpPr>
        <p:spPr bwMode="auto">
          <a:xfrm>
            <a:off x="323850" y="1700213"/>
            <a:ext cx="4392613" cy="396081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1116013" y="2420938"/>
            <a:ext cx="34845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Іван Грозний</a:t>
            </a:r>
            <a:r>
              <a:rPr lang="en-US" sz="2400" b="1"/>
              <a:t> –</a:t>
            </a:r>
            <a:r>
              <a:rPr lang="uk-UA" sz="2400" b="1"/>
              <a:t> цар </a:t>
            </a:r>
          </a:p>
          <a:p>
            <a:r>
              <a:rPr lang="uk-UA" sz="2400" b="1"/>
              <a:t>Російської держави, </a:t>
            </a:r>
          </a:p>
          <a:p>
            <a:r>
              <a:rPr lang="uk-UA" sz="2400" b="1"/>
              <a:t>що  правив у  столітті</a:t>
            </a:r>
          </a:p>
          <a:p>
            <a:r>
              <a:rPr lang="uk-UA"/>
              <a:t> </a:t>
            </a:r>
          </a:p>
        </p:txBody>
      </p:sp>
      <p:sp>
        <p:nvSpPr>
          <p:cNvPr id="29700" name="WordArt 10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1150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Історичні  постаті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4624388" y="5681663"/>
            <a:ext cx="23495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Цар  Іван  Грозний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827088" y="2936875"/>
            <a:ext cx="1122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>
                <a:latin typeface="Arial Black" pitchFamily="34" charset="0"/>
              </a:rPr>
              <a:t>     </a:t>
            </a:r>
            <a:endParaRPr lang="ru-RU" sz="4400">
              <a:latin typeface="Arial Black" pitchFamily="34" charset="0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5267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7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8483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Йоганн  Гутенберг -</a:t>
            </a:r>
          </a:p>
        </p:txBody>
      </p:sp>
      <p:sp>
        <p:nvSpPr>
          <p:cNvPr id="30725" name="WordArt 8" descr="Упаковочная бумага"/>
          <p:cNvSpPr>
            <a:spLocks noChangeArrowheads="1" noChangeShapeType="1" noTextEdit="1"/>
          </p:cNvSpPr>
          <p:nvPr/>
        </p:nvSpPr>
        <p:spPr bwMode="auto">
          <a:xfrm rot="5400000">
            <a:off x="-917575" y="3014663"/>
            <a:ext cx="3876675" cy="962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uk-UA" sz="5400" b="1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Історичні </a:t>
            </a:r>
          </a:p>
        </p:txBody>
      </p:sp>
      <p:sp>
        <p:nvSpPr>
          <p:cNvPr id="30726" name="WordArt 9" descr="Упаковочная бумага"/>
          <p:cNvSpPr>
            <a:spLocks noChangeArrowheads="1" noChangeShapeType="1" noTextEdit="1"/>
          </p:cNvSpPr>
          <p:nvPr/>
        </p:nvSpPr>
        <p:spPr bwMode="auto">
          <a:xfrm rot="5400000">
            <a:off x="6461125" y="2835275"/>
            <a:ext cx="3057525" cy="1076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uk-UA" sz="6000" b="1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постаті</a:t>
            </a:r>
          </a:p>
        </p:txBody>
      </p:sp>
      <p:sp>
        <p:nvSpPr>
          <p:cNvPr id="30727" name="WordArt 10"/>
          <p:cNvSpPr>
            <a:spLocks noChangeArrowheads="1" noChangeShapeType="1" noTextEdit="1"/>
          </p:cNvSpPr>
          <p:nvPr/>
        </p:nvSpPr>
        <p:spPr bwMode="auto">
          <a:xfrm>
            <a:off x="468313" y="5157788"/>
            <a:ext cx="793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винахідник друкарського верстата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260350"/>
            <a:ext cx="7632700" cy="650875"/>
          </a:xfrm>
          <a:prstGeom prst="rect">
            <a:avLst/>
          </a:prstGeom>
          <a:gradFill rotWithShape="1">
            <a:gsLst>
              <a:gs pos="0">
                <a:srgbClr val="BCFF95"/>
              </a:gs>
              <a:gs pos="35001">
                <a:srgbClr val="CFFFB5"/>
              </a:gs>
              <a:gs pos="100000">
                <a:srgbClr val="ECFFE1"/>
              </a:gs>
            </a:gsLst>
            <a:lin ang="16200000" scaled="1"/>
          </a:gradFill>
          <a:ln w="9525" algn="ctr">
            <a:solidFill>
              <a:srgbClr val="7CD0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dk1"/>
                </a:solidFill>
                <a:latin typeface="+mn-lt"/>
                <a:cs typeface="+mn-cs"/>
              </a:rPr>
              <a:t>Князь    Костянтин   Острозький</a:t>
            </a:r>
            <a:endParaRPr lang="ru-RU" sz="36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5508625" y="5445125"/>
            <a:ext cx="3062288" cy="717550"/>
          </a:xfrm>
          <a:prstGeom prst="rect">
            <a:avLst/>
          </a:prstGeom>
          <a:solidFill>
            <a:srgbClr val="F2F4A6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Портрет К.Острозького</a:t>
            </a:r>
            <a:endParaRPr lang="en-US"/>
          </a:p>
          <a:p>
            <a:r>
              <a:rPr lang="uk-UA"/>
              <a:t>Невідомий  автор </a:t>
            </a: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827088" y="1412875"/>
            <a:ext cx="4751387" cy="5013325"/>
          </a:xfrm>
          <a:prstGeom prst="horizontalScroll">
            <a:avLst>
              <a:gd name="adj" fmla="val 12500"/>
            </a:avLst>
          </a:prstGeom>
          <a:solidFill>
            <a:srgbClr val="E6F9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1547813" y="1773238"/>
            <a:ext cx="38163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000" b="1"/>
          </a:p>
          <a:p>
            <a:r>
              <a:rPr lang="uk-UA" sz="2000" b="1"/>
              <a:t>         Князь Костянтин Острозький  випустити у світ першу повну слов'янську Біблію. </a:t>
            </a:r>
          </a:p>
          <a:p>
            <a:r>
              <a:rPr lang="uk-UA" sz="2000" b="1"/>
              <a:t>   Для цього потрібно </a:t>
            </a:r>
          </a:p>
          <a:p>
            <a:r>
              <a:rPr lang="uk-UA" sz="2000" b="1"/>
              <a:t>було розробити малюнки</a:t>
            </a:r>
          </a:p>
          <a:p>
            <a:r>
              <a:rPr lang="uk-UA" sz="2000" b="1"/>
              <a:t> та відлити по них нові </a:t>
            </a:r>
          </a:p>
          <a:p>
            <a:r>
              <a:rPr lang="uk-UA" sz="2000" b="1"/>
              <a:t>шрифти, вигравіювати </a:t>
            </a:r>
          </a:p>
          <a:p>
            <a:r>
              <a:rPr lang="uk-UA" sz="2000" b="1"/>
              <a:t>дошки заставок і запастися</a:t>
            </a:r>
          </a:p>
          <a:p>
            <a:r>
              <a:rPr lang="uk-UA" sz="2000" b="1"/>
              <a:t> папером</a:t>
            </a:r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2875"/>
            <a:ext cx="28797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WordArt 10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39719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200" b="1" i="1" kern="10">
                <a:ln w="9525">
                  <a:solidFill>
                    <a:srgbClr val="F2F4A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Історичні постаті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5657850" cy="13223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uk-UA" sz="4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Острозька  Біблія</a:t>
            </a:r>
          </a:p>
        </p:txBody>
      </p:sp>
      <p:sp>
        <p:nvSpPr>
          <p:cNvPr id="32773" name="AutoShape 8" descr="Букет"/>
          <p:cNvSpPr>
            <a:spLocks noChangeArrowheads="1"/>
          </p:cNvSpPr>
          <p:nvPr/>
        </p:nvSpPr>
        <p:spPr bwMode="auto">
          <a:xfrm>
            <a:off x="539750" y="4581525"/>
            <a:ext cx="8208963" cy="1871663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Arial Black" pitchFamily="34" charset="0"/>
              </a:rPr>
              <a:t>Костянтин Острозький вітав  видання  Біблії ,бо </a:t>
            </a:r>
          </a:p>
          <a:p>
            <a:pPr algn="ctr"/>
            <a:r>
              <a:rPr lang="uk-UA" sz="2400" b="1">
                <a:latin typeface="Arial Black" pitchFamily="34" charset="0"/>
              </a:rPr>
              <a:t>був  патріотом  свого народу</a:t>
            </a:r>
          </a:p>
          <a:p>
            <a:pPr algn="ctr"/>
            <a:endParaRPr lang="uk-UA" b="1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3794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628775"/>
            <a:ext cx="7924800" cy="44196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TextBox 3"/>
          <p:cNvSpPr txBox="1"/>
          <p:nvPr/>
        </p:nvSpPr>
        <p:spPr>
          <a:xfrm>
            <a:off x="323850" y="333375"/>
            <a:ext cx="7632700" cy="650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uk-UA" sz="3600" b="1">
              <a:solidFill>
                <a:srgbClr val="000000"/>
              </a:solidFill>
            </a:endParaRPr>
          </a:p>
        </p:txBody>
      </p:sp>
      <p:pic>
        <p:nvPicPr>
          <p:cNvPr id="33796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44675"/>
            <a:ext cx="4176712" cy="4308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3797" name="AutoShape 8"/>
          <p:cNvSpPr>
            <a:spLocks noChangeArrowheads="1"/>
          </p:cNvSpPr>
          <p:nvPr/>
        </p:nvSpPr>
        <p:spPr bwMode="auto">
          <a:xfrm>
            <a:off x="179388" y="1628775"/>
            <a:ext cx="5329237" cy="4608513"/>
          </a:xfrm>
          <a:prstGeom prst="verticalScroll">
            <a:avLst>
              <a:gd name="adj" fmla="val 12500"/>
            </a:avLst>
          </a:prstGeom>
          <a:solidFill>
            <a:srgbClr val="F2F4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2400" b="1"/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827088" y="2565400"/>
            <a:ext cx="39608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У минулому столітті</a:t>
            </a:r>
          </a:p>
          <a:p>
            <a:r>
              <a:rPr lang="uk-UA" sz="2400" b="1"/>
              <a:t> його вважали не </a:t>
            </a:r>
          </a:p>
          <a:p>
            <a:r>
              <a:rPr lang="uk-UA" sz="2400" b="1"/>
              <a:t>більше ніж  </a:t>
            </a:r>
          </a:p>
          <a:p>
            <a:r>
              <a:rPr lang="uk-UA" sz="2400" b="1"/>
              <a:t>ремісником; тепер це - просвітитель, </a:t>
            </a:r>
          </a:p>
          <a:p>
            <a:r>
              <a:rPr lang="uk-UA" sz="2400" b="1"/>
              <a:t>письменник,</a:t>
            </a:r>
          </a:p>
          <a:p>
            <a:r>
              <a:rPr lang="uk-UA" sz="2400" b="1"/>
              <a:t> педагог, художник, </a:t>
            </a:r>
          </a:p>
          <a:p>
            <a:r>
              <a:rPr lang="uk-UA" sz="2400" b="1"/>
              <a:t>громадський діяч</a:t>
            </a:r>
          </a:p>
          <a:p>
            <a:endParaRPr lang="uk-UA" sz="2400"/>
          </a:p>
        </p:txBody>
      </p:sp>
      <p:sp>
        <p:nvSpPr>
          <p:cNvPr id="33799" name="WordArt 9"/>
          <p:cNvSpPr>
            <a:spLocks noChangeArrowheads="1" noChangeShapeType="1" noTextEdit="1"/>
          </p:cNvSpPr>
          <p:nvPr/>
        </p:nvSpPr>
        <p:spPr bwMode="auto">
          <a:xfrm>
            <a:off x="1187450" y="1412875"/>
            <a:ext cx="32099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200" b="1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Історичні постаті</a:t>
            </a:r>
          </a:p>
        </p:txBody>
      </p:sp>
      <p:sp>
        <p:nvSpPr>
          <p:cNvPr id="33800" name="WordArt 9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59150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Першодрукар   Іван   Федоров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 descr="Почтов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13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uk-UA" sz="2400" b="1" smtClean="0">
                <a:latin typeface="Arial Black" pitchFamily="34" charset="0"/>
              </a:rPr>
              <a:t> </a:t>
            </a:r>
            <a:r>
              <a:rPr lang="uk-UA" sz="2000" b="1" smtClean="0">
                <a:latin typeface="Arial Black" pitchFamily="34" charset="0"/>
              </a:rPr>
              <a:t>З 1959 року  розпочали  регулярно проводити щорічні наукові сесії, присвячені актуальним проблемам історії книги та книжкової справи - «Федоровські читання».      Вийшла велика кількість наукових праць, присвячених життя і діяльності "друкаря книг перед тим небачених</a:t>
            </a:r>
            <a:r>
              <a:rPr lang="uk-UA" sz="2400" b="1" smtClean="0">
                <a:latin typeface="Arial Black" pitchFamily="34" charset="0"/>
              </a:rPr>
              <a:t>».</a:t>
            </a:r>
            <a:r>
              <a:rPr lang="uk-UA" smtClean="0"/>
              <a:t> </a:t>
            </a:r>
          </a:p>
        </p:txBody>
      </p:sp>
      <p:pic>
        <p:nvPicPr>
          <p:cNvPr id="34818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00438"/>
            <a:ext cx="8064500" cy="27368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77227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Федоровські читання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27088" y="2936875"/>
            <a:ext cx="1122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>
                <a:latin typeface="Arial Black" pitchFamily="34" charset="0"/>
              </a:rPr>
              <a:t>     </a:t>
            </a:r>
            <a:endParaRPr lang="ru-RU" sz="4400">
              <a:latin typeface="Arial Black" pitchFamily="34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35702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6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2124075" y="5373688"/>
            <a:ext cx="49339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ІВАН ФЕДОРОВ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2987675" y="1773238"/>
            <a:ext cx="1728788" cy="13684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ГРАВЕР</a:t>
            </a: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2987675" y="3068638"/>
            <a:ext cx="1800225" cy="14398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611188" y="1700213"/>
            <a:ext cx="2016125" cy="14414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ХУДОЖНИК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755650" y="3068638"/>
            <a:ext cx="1871663" cy="16557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900113" y="3711575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ЛИВАРНИК</a:t>
            </a:r>
          </a:p>
        </p:txBody>
      </p:sp>
      <p:sp>
        <p:nvSpPr>
          <p:cNvPr id="15371" name="Text Box 26"/>
          <p:cNvSpPr txBox="1">
            <a:spLocks noChangeArrowheads="1"/>
          </p:cNvSpPr>
          <p:nvPr/>
        </p:nvSpPr>
        <p:spPr bwMode="auto">
          <a:xfrm>
            <a:off x="2967038" y="4456113"/>
            <a:ext cx="23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372" name="Text Box 28"/>
          <p:cNvSpPr txBox="1">
            <a:spLocks noChangeArrowheads="1"/>
          </p:cNvSpPr>
          <p:nvPr/>
        </p:nvSpPr>
        <p:spPr bwMode="auto">
          <a:xfrm>
            <a:off x="3184525" y="3592513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друкар</a:t>
            </a:r>
          </a:p>
        </p:txBody>
      </p:sp>
      <p:sp>
        <p:nvSpPr>
          <p:cNvPr id="15373" name="Text Box 29"/>
          <p:cNvSpPr txBox="1">
            <a:spLocks noChangeArrowheads="1"/>
          </p:cNvSpPr>
          <p:nvPr/>
        </p:nvSpPr>
        <p:spPr bwMode="auto">
          <a:xfrm>
            <a:off x="827088" y="404813"/>
            <a:ext cx="7656512" cy="11239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Організатор  перших    слов'янських </a:t>
            </a:r>
          </a:p>
          <a:p>
            <a:r>
              <a:rPr lang="uk-UA" sz="3200" b="1"/>
              <a:t>  кириличних   друкарень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609600" y="1600200"/>
            <a:ext cx="3889375" cy="4419600"/>
          </a:xfrm>
        </p:spPr>
        <p:txBody>
          <a:bodyPr/>
          <a:lstStyle/>
          <a:p>
            <a:pPr eaLnBrk="1" hangingPunct="1"/>
            <a:endParaRPr lang="uk-UA" sz="2800" smtClean="0"/>
          </a:p>
        </p:txBody>
      </p:sp>
      <p:sp>
        <p:nvSpPr>
          <p:cNvPr id="35842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pPr eaLnBrk="1" hangingPunct="1"/>
            <a:endParaRPr lang="uk-UA" sz="2800" smtClean="0"/>
          </a:p>
        </p:txBody>
      </p:sp>
      <p:sp>
        <p:nvSpPr>
          <p:cNvPr id="35843" name="TextBox 14"/>
          <p:cNvSpPr txBox="1">
            <a:spLocks noChangeArrowheads="1"/>
          </p:cNvSpPr>
          <p:nvPr/>
        </p:nvSpPr>
        <p:spPr bwMode="auto">
          <a:xfrm>
            <a:off x="827088" y="765175"/>
            <a:ext cx="33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П</a:t>
            </a:r>
            <a:endParaRPr lang="ru-RU">
              <a:latin typeface="Calibri" pitchFamily="34" charset="0"/>
            </a:endParaRP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755650" y="260350"/>
            <a:ext cx="6840538" cy="1066800"/>
          </a:xfrm>
          <a:prstGeom prst="rect">
            <a:avLst/>
          </a:prstGeom>
          <a:solidFill>
            <a:srgbClr val="F2F4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/>
              <a:t> </a:t>
            </a:r>
            <a:r>
              <a:rPr lang="uk-UA" sz="3200" b="1"/>
              <a:t>Друг і соратник першодрукаря -</a:t>
            </a:r>
          </a:p>
          <a:p>
            <a:r>
              <a:rPr lang="uk-UA" sz="3200" b="1"/>
              <a:t> Петро Тимофєєв Мстиславець</a:t>
            </a:r>
            <a:r>
              <a:rPr lang="uk-UA"/>
              <a:t> </a:t>
            </a:r>
          </a:p>
        </p:txBody>
      </p:sp>
      <p:sp>
        <p:nvSpPr>
          <p:cNvPr id="35845" name="Text Box 16"/>
          <p:cNvSpPr txBox="1">
            <a:spLocks noChangeArrowheads="1"/>
          </p:cNvSpPr>
          <p:nvPr/>
        </p:nvSpPr>
        <p:spPr bwMode="auto">
          <a:xfrm>
            <a:off x="1023938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>
            <a:off x="395288" y="1916113"/>
            <a:ext cx="4175125" cy="3457575"/>
          </a:xfrm>
          <a:prstGeom prst="cloudCallout">
            <a:avLst>
              <a:gd name="adj1" fmla="val -22778"/>
              <a:gd name="adj2" fmla="val 2435"/>
            </a:avLst>
          </a:prstGeom>
          <a:solidFill>
            <a:srgbClr val="F2F4A6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3332162" cy="1552575"/>
          </a:xfrm>
          <a:prstGeom prst="rect">
            <a:avLst/>
          </a:prstGeom>
          <a:solidFill>
            <a:srgbClr val="F2F4A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Разом  з  Іваном </a:t>
            </a:r>
          </a:p>
          <a:p>
            <a:r>
              <a:rPr lang="uk-UA" sz="2400" b="1"/>
              <a:t>Федоровим друкував книги  у Москві та Заблудові</a:t>
            </a:r>
          </a:p>
        </p:txBody>
      </p:sp>
      <p:pic>
        <p:nvPicPr>
          <p:cNvPr id="3584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3238"/>
            <a:ext cx="374491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5661025"/>
            <a:ext cx="2519363" cy="679450"/>
          </a:xfrm>
          <a:prstGeom prst="rect">
            <a:avLst/>
          </a:prstGeom>
          <a:solidFill>
            <a:srgbClr val="F2F4A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b="1">
                <a:latin typeface="Calibri" pitchFamily="34" charset="0"/>
                <a:cs typeface="Aharoni" pitchFamily="2" charset="-79"/>
              </a:rPr>
              <a:t>         Пам'ятник</a:t>
            </a:r>
          </a:p>
          <a:p>
            <a:pPr>
              <a:defRPr/>
            </a:pPr>
            <a:r>
              <a:rPr lang="uk-UA" b="1">
                <a:latin typeface="Calibri" pitchFamily="34" charset="0"/>
                <a:cs typeface="Aharoni" pitchFamily="2" charset="-79"/>
              </a:rPr>
              <a:t>Петру   Мстиславцю</a:t>
            </a:r>
            <a:endParaRPr lang="ru-RU" b="1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5850" name="WordArt 13"/>
          <p:cNvSpPr>
            <a:spLocks noChangeArrowheads="1" noChangeShapeType="1" noTextEdit="1"/>
          </p:cNvSpPr>
          <p:nvPr/>
        </p:nvSpPr>
        <p:spPr bwMode="auto">
          <a:xfrm>
            <a:off x="395288" y="5373688"/>
            <a:ext cx="4410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Історичні постаті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sz="quarter" idx="4294967295"/>
          </p:nvPr>
        </p:nvSpPr>
        <p:spPr>
          <a:xfrm>
            <a:off x="900113" y="1628775"/>
            <a:ext cx="7635875" cy="44196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6866" name="WordArt 9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1722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Григорій  Ходкевич</a:t>
            </a:r>
          </a:p>
        </p:txBody>
      </p:sp>
      <p:sp>
        <p:nvSpPr>
          <p:cNvPr id="36867" name="AutoShape 18"/>
          <p:cNvSpPr>
            <a:spLocks noChangeArrowheads="1"/>
          </p:cNvSpPr>
          <p:nvPr/>
        </p:nvSpPr>
        <p:spPr bwMode="auto">
          <a:xfrm>
            <a:off x="179388" y="1125538"/>
            <a:ext cx="6264275" cy="50387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36868" name="Text Box 24"/>
          <p:cNvSpPr txBox="1">
            <a:spLocks noChangeArrowheads="1"/>
          </p:cNvSpPr>
          <p:nvPr/>
        </p:nvSpPr>
        <p:spPr bwMode="auto">
          <a:xfrm>
            <a:off x="900113" y="1268413"/>
            <a:ext cx="48958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/>
          </a:p>
          <a:p>
            <a:r>
              <a:rPr lang="ru-RU" sz="2800" b="1" i="1"/>
              <a:t> Григорій Ходкевич був київським воєводою, а потім –гетьманом литовським.</a:t>
            </a:r>
          </a:p>
          <a:p>
            <a:r>
              <a:rPr lang="ru-RU" sz="2800" b="1" i="1"/>
              <a:t>  Ходкевич походив з </a:t>
            </a:r>
          </a:p>
          <a:p>
            <a:r>
              <a:rPr lang="ru-RU" sz="2800" b="1" i="1"/>
              <a:t>боярського київського</a:t>
            </a:r>
          </a:p>
          <a:p>
            <a:r>
              <a:rPr lang="ru-RU" sz="2800" b="1" i="1"/>
              <a:t> роду Ходкевичів .Він - прихильник  віри православної </a:t>
            </a:r>
            <a:r>
              <a:rPr lang="uk-UA" sz="2800" b="1"/>
              <a:t>  і  рідної  мови</a:t>
            </a:r>
          </a:p>
        </p:txBody>
      </p:sp>
      <p:sp>
        <p:nvSpPr>
          <p:cNvPr id="36869" name="WordArt 11" descr="Букет"/>
          <p:cNvSpPr>
            <a:spLocks noChangeArrowheads="1" noChangeShapeType="1" noTextEdit="1"/>
          </p:cNvSpPr>
          <p:nvPr/>
        </p:nvSpPr>
        <p:spPr bwMode="auto">
          <a:xfrm rot="5400000">
            <a:off x="-1681162" y="2986087"/>
            <a:ext cx="45339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uk-UA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Історичні  постаті</a:t>
            </a: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773238"/>
            <a:ext cx="28797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5795963" y="5537200"/>
            <a:ext cx="2736850" cy="6985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Портрет  Г.Ходкевича</a:t>
            </a:r>
          </a:p>
          <a:p>
            <a:r>
              <a:rPr lang="uk-UA" b="1"/>
              <a:t>Невідомий автор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1547813" y="323850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Література: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63575" y="1412875"/>
            <a:ext cx="80851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1. Бокань В.А., Польовий Л.П. Історія культури України. К.: МАУП, 2001.-</a:t>
            </a:r>
          </a:p>
          <a:p>
            <a:r>
              <a:rPr lang="uk-UA"/>
              <a:t>324с.</a:t>
            </a:r>
          </a:p>
          <a:p>
            <a:r>
              <a:rPr lang="uk-UA"/>
              <a:t> 2.О.Іваненко  Твори  в  п‘яти   томах. Том  другий. Повісті,оповідання,</a:t>
            </a:r>
          </a:p>
          <a:p>
            <a:r>
              <a:rPr lang="uk-UA"/>
              <a:t>  нариси.- К.:Веселка, 1984.</a:t>
            </a:r>
            <a:r>
              <a:rPr lang="en-US"/>
              <a:t>-</a:t>
            </a:r>
            <a:r>
              <a:rPr lang="uk-UA"/>
              <a:t>  236 с.</a:t>
            </a:r>
          </a:p>
          <a:p>
            <a:r>
              <a:rPr lang="uk-UA"/>
              <a:t> 3. Ісаєвич Я.Д. Першодрукар Іван Федоров і виникнення друкарства на</a:t>
            </a:r>
          </a:p>
          <a:p>
            <a:r>
              <a:rPr lang="uk-UA"/>
              <a:t> Україні. Львів, 1983.- 231с.</a:t>
            </a:r>
          </a:p>
          <a:p>
            <a:r>
              <a:rPr lang="uk-UA"/>
              <a:t> 4. Немирівський Е.Л. Початок друкарства на Україні. Іван Федоров</a:t>
            </a:r>
          </a:p>
          <a:p>
            <a:r>
              <a:rPr lang="uk-UA"/>
              <a:t>. М., «Книга», 1974. – 124 с.</a:t>
            </a:r>
          </a:p>
          <a:p>
            <a:r>
              <a:rPr lang="uk-UA"/>
              <a:t>5.</a:t>
            </a:r>
            <a:r>
              <a:rPr lang="ru-RU"/>
              <a:t> Федоров Іван (засновник книгодрукування) </a:t>
            </a:r>
            <a:r>
              <a:rPr lang="uk-UA"/>
              <a:t>. – [Електронний ресурс]. –</a:t>
            </a:r>
          </a:p>
          <a:p>
            <a:r>
              <a:rPr lang="en-US"/>
              <a:t>[</a:t>
            </a:r>
            <a:r>
              <a:rPr lang="uk-UA"/>
              <a:t> Режим доступу</a:t>
            </a:r>
            <a:r>
              <a:rPr lang="en-US"/>
              <a:t>]</a:t>
            </a:r>
            <a:r>
              <a:rPr lang="uk-UA"/>
              <a:t>: </a:t>
            </a:r>
            <a:r>
              <a:rPr lang="ru-RU"/>
              <a:t>vseslova.com.ua/.../Федоров_Іван_(засновник_</a:t>
            </a:r>
          </a:p>
          <a:p>
            <a:r>
              <a:rPr lang="ru-RU"/>
              <a:t>книгодрукування)-113 .(електронне  джерело).</a:t>
            </a:r>
          </a:p>
          <a:p>
            <a:r>
              <a:rPr lang="ru-RU"/>
              <a:t>6. </a:t>
            </a:r>
            <a:r>
              <a:rPr lang="uk-UA"/>
              <a:t>Іван Федоров — першодрукар України - Лекція І - [Електронний ресурс]. – </a:t>
            </a:r>
            <a:r>
              <a:rPr lang="en-US"/>
              <a:t>[</a:t>
            </a:r>
            <a:r>
              <a:rPr lang="uk-UA"/>
              <a:t> Режим доступу ua.convdocs.org/docs/index-206199.html?page=5‎. ( електронне джерело).</a:t>
            </a:r>
            <a:endParaRPr lang="en-US"/>
          </a:p>
          <a:p>
            <a:r>
              <a:rPr lang="en-US"/>
              <a:t>                </a:t>
            </a:r>
            <a:r>
              <a:rPr lang="uk-UA"/>
              <a:t>Інтернет – ресурси:</a:t>
            </a:r>
          </a:p>
          <a:p>
            <a:r>
              <a:rPr lang="uk-UA"/>
              <a:t>1.https://www.google.com.ua/search</a:t>
            </a:r>
          </a:p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 rot="5400000">
            <a:off x="-2358231" y="2797969"/>
            <a:ext cx="6143625" cy="10683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uk-UA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Географічні  назви,</a:t>
            </a:r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5579269" y="2597944"/>
            <a:ext cx="5829300" cy="1300162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uk-UA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вжиті в  повісті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063" y="333375"/>
            <a:ext cx="2479675" cy="922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/>
              <a:t>Москва</a:t>
            </a:r>
            <a:endParaRPr lang="ru-RU" sz="5400" b="1" i="1" dirty="0"/>
          </a:p>
        </p:txBody>
      </p:sp>
      <p:sp>
        <p:nvSpPr>
          <p:cNvPr id="6" name="Выгнутая вправо стрелка 5"/>
          <p:cNvSpPr>
            <a:spLocks noChangeArrowheads="1"/>
          </p:cNvSpPr>
          <p:nvPr/>
        </p:nvSpPr>
        <p:spPr bwMode="auto">
          <a:xfrm>
            <a:off x="8027988" y="981075"/>
            <a:ext cx="731837" cy="1216025"/>
          </a:xfrm>
          <a:prstGeom prst="curvedLeftArrow">
            <a:avLst>
              <a:gd name="adj1" fmla="val 25001"/>
              <a:gd name="adj2" fmla="val 50002"/>
              <a:gd name="adj3" fmla="val 25000"/>
            </a:avLst>
          </a:prstGeom>
          <a:solidFill>
            <a:schemeClr val="accent1"/>
          </a:solidFill>
          <a:ln w="38100" algn="ctr">
            <a:solidFill>
              <a:srgbClr val="6F95BC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Выгнутая влево стрелка 6"/>
          <p:cNvSpPr>
            <a:spLocks noChangeArrowheads="1"/>
          </p:cNvSpPr>
          <p:nvPr/>
        </p:nvSpPr>
        <p:spPr bwMode="auto">
          <a:xfrm>
            <a:off x="4787900" y="1052513"/>
            <a:ext cx="731838" cy="1216025"/>
          </a:xfrm>
          <a:prstGeom prst="curvedRightArrow">
            <a:avLst>
              <a:gd name="adj1" fmla="val 25001"/>
              <a:gd name="adj2" fmla="val 50002"/>
              <a:gd name="adj3" fmla="val 25000"/>
            </a:avLst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7414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060575"/>
            <a:ext cx="28463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836613"/>
            <a:ext cx="40925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>
            <a:off x="4572000" y="476250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6825" y="5805488"/>
            <a:ext cx="3871913" cy="698500"/>
          </a:xfrm>
          <a:prstGeom prst="rect">
            <a:avLst/>
          </a:prstGeom>
          <a:solidFill>
            <a:schemeClr val="accent1"/>
          </a:solidFill>
          <a:ln w="57150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1909"/>
              <a:defRPr/>
            </a:pPr>
            <a:r>
              <a:rPr lang="uk-UA" b="1" dirty="0">
                <a:solidFill>
                  <a:schemeClr val="dk1"/>
                </a:solidFill>
                <a:latin typeface="+mn-lt"/>
                <a:cs typeface="+mn-cs"/>
              </a:rPr>
              <a:t>  року відкритий пам'ятник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dk1"/>
                </a:solidFill>
                <a:latin typeface="+mn-lt"/>
                <a:cs typeface="+mn-cs"/>
              </a:rPr>
              <a:t>  І.Федорову в Москві</a:t>
            </a: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5876925"/>
            <a:ext cx="4041775" cy="698500"/>
          </a:xfrm>
          <a:prstGeom prst="rect">
            <a:avLst/>
          </a:prstGeom>
          <a:solidFill>
            <a:schemeClr val="accent1"/>
          </a:solidFill>
          <a:ln w="571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Іван  Федоров вчиться  техніки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друкарства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468313" y="260350"/>
            <a:ext cx="7272337" cy="1655763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>
                <a:solidFill>
                  <a:srgbClr val="000000"/>
                </a:solidFill>
                <a:latin typeface="Calibri" pitchFamily="34" charset="0"/>
              </a:rPr>
              <a:t>Друк  книг Іван Федоров  розпочав  з Петром Мстиславцем </a:t>
            </a:r>
            <a:endParaRPr lang="ru-RU" sz="36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3267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5734050"/>
            <a:ext cx="2519362" cy="6794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b="1">
                <a:latin typeface="Calibri" pitchFamily="34" charset="0"/>
                <a:cs typeface="Aharoni" pitchFamily="2" charset="-79"/>
              </a:rPr>
              <a:t>         Пам'ятник</a:t>
            </a:r>
          </a:p>
          <a:p>
            <a:pPr>
              <a:defRPr/>
            </a:pPr>
            <a:r>
              <a:rPr lang="uk-UA" b="1">
                <a:latin typeface="Calibri" pitchFamily="34" charset="0"/>
                <a:cs typeface="Aharoni" pitchFamily="2" charset="-79"/>
              </a:rPr>
              <a:t>Петру   Мстиславцю</a:t>
            </a:r>
            <a:endParaRPr lang="ru-RU" b="1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44675"/>
            <a:ext cx="441007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211638" y="5949950"/>
            <a:ext cx="4446587" cy="482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374A9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Пам'ятник  Івану  Федорову</a:t>
            </a:r>
            <a:endParaRPr lang="ru-RU" sz="2400" b="1"/>
          </a:p>
        </p:txBody>
      </p:sp>
      <p:sp>
        <p:nvSpPr>
          <p:cNvPr id="19462" name="WordArt 7"/>
          <p:cNvSpPr>
            <a:spLocks noChangeArrowheads="1" noChangeShapeType="1" noTextEdit="1"/>
          </p:cNvSpPr>
          <p:nvPr/>
        </p:nvSpPr>
        <p:spPr bwMode="auto">
          <a:xfrm>
            <a:off x="6732588" y="476250"/>
            <a:ext cx="15430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москва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9608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Объект 14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19663" y="1698625"/>
            <a:ext cx="3535362" cy="4287838"/>
          </a:xfrm>
        </p:spPr>
      </p:pic>
      <p:sp>
        <p:nvSpPr>
          <p:cNvPr id="20483" name="TextBox 15"/>
          <p:cNvSpPr txBox="1">
            <a:spLocks noChangeArrowheads="1"/>
          </p:cNvSpPr>
          <p:nvPr/>
        </p:nvSpPr>
        <p:spPr bwMode="auto">
          <a:xfrm>
            <a:off x="5867400" y="5373688"/>
            <a:ext cx="46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а</a:t>
            </a:r>
            <a:endParaRPr lang="ru-RU">
              <a:latin typeface="Calibri" pitchFamily="34" charset="0"/>
            </a:endParaRPr>
          </a:p>
        </p:txBody>
      </p:sp>
      <p:grpSp>
        <p:nvGrpSpPr>
          <p:cNvPr id="20484" name="TextBox 16"/>
          <p:cNvGrpSpPr>
            <a:grpSpLocks/>
          </p:cNvGrpSpPr>
          <p:nvPr/>
        </p:nvGrpSpPr>
        <p:grpSpPr bwMode="auto">
          <a:xfrm>
            <a:off x="5148263" y="5589588"/>
            <a:ext cx="2592387" cy="1066800"/>
            <a:chOff x="3229" y="3540"/>
            <a:chExt cx="1484" cy="672"/>
          </a:xfrm>
        </p:grpSpPr>
        <p:pic>
          <p:nvPicPr>
            <p:cNvPr id="20487" name="TextBox 1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9" y="3540"/>
              <a:ext cx="142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3379" y="3617"/>
              <a:ext cx="13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600" b="1">
                  <a:solidFill>
                    <a:srgbClr val="FFFFFF"/>
                  </a:solidFill>
                  <a:latin typeface="Calibri" pitchFamily="34" charset="0"/>
                </a:rPr>
                <a:t>Апостол</a:t>
              </a:r>
              <a:endParaRPr lang="ru-RU" sz="36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485" name="WordArt 10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582025" cy="581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200" b="1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Перші книги  І.Федорова, що  видані  у  Москві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900113" y="5949950"/>
            <a:ext cx="1457325" cy="423863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В друкарні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620688"/>
            <a:ext cx="227337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Литва</a:t>
            </a:r>
            <a:r>
              <a:rPr lang="uk-UA" sz="5400" dirty="0"/>
              <a:t>  </a:t>
            </a:r>
            <a:endParaRPr lang="ru-RU" sz="5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1628775"/>
            <a:ext cx="6161087" cy="698500"/>
          </a:xfrm>
          <a:prstGeom prst="rect">
            <a:avLst/>
          </a:prstGeom>
          <a:gradFill rotWithShape="1">
            <a:gsLst>
              <a:gs pos="0">
                <a:srgbClr val="A9E3FF"/>
              </a:gs>
              <a:gs pos="35001">
                <a:srgbClr val="C2EAFF"/>
              </a:gs>
              <a:gs pos="100000">
                <a:srgbClr val="E4F6FF"/>
              </a:gs>
            </a:gsLst>
            <a:lin ang="16200000" scaled="1"/>
          </a:gradFill>
          <a:ln w="57150" algn="ctr">
            <a:solidFill>
              <a:schemeClr val="folHlink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  <a:latin typeface="Arial Black" pitchFamily="34" charset="0"/>
                <a:cs typeface="+mn-cs"/>
              </a:rPr>
              <a:t>  Іван Федоров і Петро Мстиславець знайшли собі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  <a:latin typeface="Arial Black" pitchFamily="34" charset="0"/>
                <a:cs typeface="+mn-cs"/>
              </a:rPr>
              <a:t>пристановище  в князівстві  Литовському</a:t>
            </a:r>
          </a:p>
        </p:txBody>
      </p:sp>
      <p:pic>
        <p:nvPicPr>
          <p:cNvPr id="2151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39608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верх стрелка 8"/>
          <p:cNvSpPr/>
          <p:nvPr/>
        </p:nvSpPr>
        <p:spPr>
          <a:xfrm>
            <a:off x="3892550" y="857250"/>
            <a:ext cx="1216025" cy="730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12" name="WordArt 12"/>
          <p:cNvSpPr>
            <a:spLocks noChangeArrowheads="1" noChangeShapeType="1" noTextEdit="1"/>
          </p:cNvSpPr>
          <p:nvPr/>
        </p:nvSpPr>
        <p:spPr bwMode="auto">
          <a:xfrm>
            <a:off x="5003800" y="981075"/>
            <a:ext cx="28289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5400" b="1" kern="1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Заблудів</a:t>
            </a:r>
          </a:p>
        </p:txBody>
      </p:sp>
      <p:pic>
        <p:nvPicPr>
          <p:cNvPr id="2151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39592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5940425" y="5949950"/>
            <a:ext cx="1330325" cy="4238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Псалтир   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1116013" y="5589588"/>
            <a:ext cx="3081337" cy="4048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У  заблудівській  друкарні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684213" y="404813"/>
            <a:ext cx="6911975" cy="13684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folHlink"/>
          </a:solidFill>
          <a:ln w="25400" algn="ctr">
            <a:solidFill>
              <a:srgbClr val="374A9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800">
                <a:solidFill>
                  <a:srgbClr val="FFFFFF"/>
                </a:solidFill>
                <a:latin typeface="Arial Black" pitchFamily="34" charset="0"/>
              </a:rPr>
              <a:t>Іван  Федоров  у  Заблудові</a:t>
            </a:r>
            <a:endParaRPr lang="ru-RU" sz="480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887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1989138"/>
            <a:ext cx="4392613" cy="2595562"/>
          </a:xfrm>
          <a:prstGeom prst="rect">
            <a:avLst/>
          </a:prstGeom>
          <a:solidFill>
            <a:schemeClr val="folHlink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Друковані шедеври </a:t>
            </a:r>
          </a:p>
          <a:p>
            <a:pPr>
              <a:defRPr/>
            </a:pP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Івана Федоровича </a:t>
            </a:r>
          </a:p>
          <a:p>
            <a:pPr>
              <a:defRPr/>
            </a:pP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свідчать про те, що він</a:t>
            </a:r>
          </a:p>
          <a:p>
            <a:pPr>
              <a:defRPr/>
            </a:pP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 добре знав книгу</a:t>
            </a:r>
          </a:p>
          <a:p>
            <a:pPr>
              <a:defRPr/>
            </a:pP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 західноєвропейську </a:t>
            </a:r>
          </a:p>
          <a:p>
            <a:pPr>
              <a:defRPr/>
            </a:pPr>
            <a:r>
              <a:rPr lang="uk-UA" sz="2400" b="1" dirty="0">
                <a:solidFill>
                  <a:schemeClr val="lt1"/>
                </a:solidFill>
                <a:latin typeface="Arial Black" pitchFamily="34" charset="0"/>
                <a:cs typeface="+mn-cs"/>
              </a:rPr>
              <a:t>й способи її оздоблення</a:t>
            </a:r>
            <a:r>
              <a:rPr lang="uk-UA" dirty="0">
                <a:solidFill>
                  <a:schemeClr val="lt1"/>
                </a:solidFill>
                <a:latin typeface="+mn-lt"/>
                <a:cs typeface="+mn-cs"/>
              </a:rPr>
              <a:t>. </a:t>
            </a:r>
          </a:p>
          <a:p>
            <a:pPr>
              <a:defRPr/>
            </a:pPr>
            <a:endParaRPr lang="uk-UA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2532" name="TextBox 10"/>
          <p:cNvGrpSpPr>
            <a:grpSpLocks/>
          </p:cNvGrpSpPr>
          <p:nvPr/>
        </p:nvGrpSpPr>
        <p:grpSpPr bwMode="auto">
          <a:xfrm>
            <a:off x="3995738" y="5516563"/>
            <a:ext cx="2122487" cy="962025"/>
            <a:chOff x="2534" y="3487"/>
            <a:chExt cx="1337" cy="606"/>
          </a:xfrm>
        </p:grpSpPr>
        <p:pic>
          <p:nvPicPr>
            <p:cNvPr id="22533" name="TextBox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4" y="3487"/>
              <a:ext cx="1337" cy="606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 Box 5"/>
            <p:cNvSpPr txBox="1">
              <a:spLocks noChangeArrowheads="1"/>
            </p:cNvSpPr>
            <p:nvPr/>
          </p:nvSpPr>
          <p:spPr bwMode="auto">
            <a:xfrm>
              <a:off x="2610" y="3526"/>
              <a:ext cx="1225" cy="442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FFFFFF"/>
                  </a:solidFill>
                  <a:latin typeface="Calibri" pitchFamily="34" charset="0"/>
                </a:rPr>
                <a:t>Учительнеє Євангеліє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90663" y="3832225"/>
            <a:ext cx="6162675" cy="171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uk-UA" smtClean="0">
              <a:solidFill>
                <a:srgbClr val="898989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3044825" cy="432752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0784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2078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3557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636838"/>
            <a:ext cx="2374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2193925"/>
            <a:ext cx="28114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5730875"/>
            <a:ext cx="2609850" cy="758825"/>
          </a:xfrm>
          <a:prstGeom prst="rect">
            <a:avLst/>
          </a:prstGeom>
          <a:gradFill rotWithShape="1">
            <a:gsLst>
              <a:gs pos="0">
                <a:srgbClr val="A9E3FF"/>
              </a:gs>
              <a:gs pos="35001">
                <a:srgbClr val="C2EAFF"/>
              </a:gs>
              <a:gs pos="100000">
                <a:srgbClr val="E4F6FF"/>
              </a:gs>
            </a:gsLst>
            <a:lin ang="16200000" scaled="1"/>
          </a:gradFill>
          <a:ln w="57150" algn="ctr">
            <a:solidFill>
              <a:srgbClr val="93C7F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dk1"/>
                </a:solidFill>
                <a:latin typeface="+mn-lt"/>
                <a:cs typeface="+mn-cs"/>
              </a:rPr>
              <a:t>Друкарський знак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dk1"/>
                </a:solidFill>
                <a:latin typeface="+mn-lt"/>
                <a:cs typeface="+mn-cs"/>
              </a:rPr>
              <a:t>І.Федорова</a:t>
            </a:r>
            <a:endParaRPr lang="ru-RU" sz="20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5730875"/>
            <a:ext cx="2881313" cy="423863"/>
          </a:xfrm>
          <a:prstGeom prst="rect">
            <a:avLst/>
          </a:prstGeom>
          <a:gradFill rotWithShape="1">
            <a:gsLst>
              <a:gs pos="0">
                <a:srgbClr val="A9E3FF"/>
              </a:gs>
              <a:gs pos="35001">
                <a:srgbClr val="C2EAFF"/>
              </a:gs>
              <a:gs pos="100000">
                <a:srgbClr val="E4F6FF"/>
              </a:gs>
            </a:gsLst>
            <a:lin ang="16200000" scaled="1"/>
          </a:gradFill>
          <a:ln w="57150" algn="ctr">
            <a:solidFill>
              <a:srgbClr val="93C7F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dk1"/>
                </a:solidFill>
                <a:latin typeface="+mn-lt"/>
                <a:cs typeface="+mn-cs"/>
              </a:rPr>
              <a:t>Пам'ятник  І.Федорову</a:t>
            </a: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14" name="TextBox 12" descr="Упаковочная бумага"/>
          <p:cNvSpPr txBox="1">
            <a:spLocks noChangeArrowheads="1"/>
          </p:cNvSpPr>
          <p:nvPr/>
        </p:nvSpPr>
        <p:spPr bwMode="auto">
          <a:xfrm>
            <a:off x="635000" y="1268413"/>
            <a:ext cx="7897813" cy="8223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latin typeface="Calibri" pitchFamily="34" charset="0"/>
              </a:rPr>
              <a:t>   Із Заблудова він переїхав до Львова, де в 1573 p. заснував першу в Україні 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друкарню</a:t>
            </a: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>
            <a:off x="5148263" y="2060575"/>
            <a:ext cx="484187" cy="977900"/>
          </a:xfrm>
          <a:prstGeom prst="downArrow">
            <a:avLst>
              <a:gd name="adj1" fmla="val 50000"/>
              <a:gd name="adj2" fmla="val 49996"/>
            </a:avLst>
          </a:prstGeom>
          <a:solidFill>
            <a:schemeClr val="bg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563" name="WordArt 13"/>
          <p:cNvSpPr>
            <a:spLocks noChangeArrowheads="1" noChangeShapeType="1" noTextEdit="1"/>
          </p:cNvSpPr>
          <p:nvPr/>
        </p:nvSpPr>
        <p:spPr bwMode="auto">
          <a:xfrm>
            <a:off x="3492500" y="188913"/>
            <a:ext cx="1457325" cy="1120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48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Львів</a:t>
            </a:r>
          </a:p>
        </p:txBody>
      </p:sp>
      <p:sp>
        <p:nvSpPr>
          <p:cNvPr id="23564" name="AutoShape 15"/>
          <p:cNvSpPr>
            <a:spLocks noChangeArrowheads="1"/>
          </p:cNvSpPr>
          <p:nvPr/>
        </p:nvSpPr>
        <p:spPr bwMode="auto">
          <a:xfrm>
            <a:off x="5003800" y="333375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695</TotalTime>
  <Words>433</Words>
  <Application>Microsoft Office PowerPoint</Application>
  <PresentationFormat>Экран (4:3)</PresentationFormat>
  <Paragraphs>117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Wingdings</vt:lpstr>
      <vt:lpstr>Calibri</vt:lpstr>
      <vt:lpstr>Times New Roman</vt:lpstr>
      <vt:lpstr>Arial Black</vt:lpstr>
      <vt:lpstr>Aharoni</vt:lpstr>
      <vt:lpstr>Скругленный</vt:lpstr>
      <vt:lpstr>Скругленный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v6</dc:creator>
  <cp:lastModifiedBy>User</cp:lastModifiedBy>
  <cp:revision>69</cp:revision>
  <dcterms:created xsi:type="dcterms:W3CDTF">2014-01-10T11:51:23Z</dcterms:created>
  <dcterms:modified xsi:type="dcterms:W3CDTF">2014-02-18T17:57:35Z</dcterms:modified>
</cp:coreProperties>
</file>