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2" r:id="rId5"/>
    <p:sldId id="259" r:id="rId6"/>
    <p:sldId id="264" r:id="rId7"/>
    <p:sldId id="265" r:id="rId8"/>
    <p:sldId id="267" r:id="rId9"/>
    <p:sldId id="270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56" autoAdjust="0"/>
  </p:normalViewPr>
  <p:slideViewPr>
    <p:cSldViewPr>
      <p:cViewPr varScale="1">
        <p:scale>
          <a:sx n="109" d="100"/>
          <a:sy n="109" d="100"/>
        </p:scale>
        <p:origin x="-16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B60C-5B5C-4023-9A3E-398580FDC933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FD69-5832-4375-A403-0B6158E92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004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B60C-5B5C-4023-9A3E-398580FDC933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FD69-5832-4375-A403-0B6158E92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741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B60C-5B5C-4023-9A3E-398580FDC933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FD69-5832-4375-A403-0B6158E92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76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B60C-5B5C-4023-9A3E-398580FDC933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FD69-5832-4375-A403-0B6158E92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125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B60C-5B5C-4023-9A3E-398580FDC933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FD69-5832-4375-A403-0B6158E92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64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B60C-5B5C-4023-9A3E-398580FDC933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FD69-5832-4375-A403-0B6158E92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61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B60C-5B5C-4023-9A3E-398580FDC933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FD69-5832-4375-A403-0B6158E92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946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B60C-5B5C-4023-9A3E-398580FDC933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FD69-5832-4375-A403-0B6158E92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991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B60C-5B5C-4023-9A3E-398580FDC933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FD69-5832-4375-A403-0B6158E92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818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B60C-5B5C-4023-9A3E-398580FDC933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FD69-5832-4375-A403-0B6158E92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465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B60C-5B5C-4023-9A3E-398580FDC933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AFD69-5832-4375-A403-0B6158E92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757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8B60C-5B5C-4023-9A3E-398580FDC933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AFD69-5832-4375-A403-0B6158E92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775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A4%D0%B0%D0%B9%D0%BB:Grand&amp;Great_(12).JPG" TargetMode="External"/><Relationship Id="rId2" Type="http://schemas.openxmlformats.org/officeDocument/2006/relationships/hyperlink" Target="http://history.franko.lviv.ua/dovidnyk.htm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17728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323528" y="260647"/>
            <a:ext cx="2088232" cy="2677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323474" y="4509120"/>
            <a:ext cx="1800200" cy="201622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6129087" y="4581128"/>
            <a:ext cx="2619375" cy="216023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7" name="TextBox 6"/>
          <p:cNvSpPr txBox="1"/>
          <p:nvPr/>
        </p:nvSpPr>
        <p:spPr>
          <a:xfrm rot="10800000" flipV="1">
            <a:off x="2699792" y="352431"/>
            <a:ext cx="6048670" cy="258532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uk-UA" sz="24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uk-UA" sz="2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</a:rPr>
              <a:t>    Тема</a:t>
            </a:r>
            <a:r>
              <a:rPr lang="uk-UA" sz="2400" b="1" dirty="0"/>
              <a:t>: </a:t>
            </a:r>
            <a:r>
              <a:rPr lang="uk-UA" sz="2400" b="1" dirty="0" err="1">
                <a:solidFill>
                  <a:srgbClr val="C00000"/>
                </a:solidFill>
              </a:rPr>
              <a:t>Києво</a:t>
            </a:r>
            <a:r>
              <a:rPr lang="uk-UA" sz="2400" b="1" dirty="0">
                <a:solidFill>
                  <a:srgbClr val="C00000"/>
                </a:solidFill>
              </a:rPr>
              <a:t> – Печерський патерик як </a:t>
            </a:r>
            <a:r>
              <a:rPr lang="uk-UA" sz="2400" b="1" dirty="0" err="1">
                <a:solidFill>
                  <a:srgbClr val="C00000"/>
                </a:solidFill>
              </a:rPr>
              <a:t>па’мятка</a:t>
            </a:r>
            <a:r>
              <a:rPr lang="uk-UA" sz="2400" b="1" dirty="0">
                <a:solidFill>
                  <a:srgbClr val="C00000"/>
                </a:solidFill>
              </a:rPr>
              <a:t> </a:t>
            </a:r>
            <a:r>
              <a:rPr lang="uk-UA" sz="2400" b="1" dirty="0" err="1">
                <a:solidFill>
                  <a:srgbClr val="C00000"/>
                </a:solidFill>
              </a:rPr>
              <a:t>життійної</a:t>
            </a:r>
            <a:r>
              <a:rPr lang="uk-UA" sz="2400" b="1" dirty="0">
                <a:solidFill>
                  <a:srgbClr val="C00000"/>
                </a:solidFill>
              </a:rPr>
              <a:t> літератури, місце його укладання, головні герої. Зміст оповідання про Прохора </a:t>
            </a:r>
            <a:r>
              <a:rPr lang="uk-UA" sz="2400" b="1" dirty="0" err="1">
                <a:solidFill>
                  <a:srgbClr val="C00000"/>
                </a:solidFill>
              </a:rPr>
              <a:t>чорнорижця</a:t>
            </a:r>
            <a:r>
              <a:rPr lang="uk-UA" sz="2400" b="1" dirty="0">
                <a:solidFill>
                  <a:srgbClr val="C00000"/>
                </a:solidFill>
              </a:rPr>
              <a:t>.</a:t>
            </a:r>
            <a:endParaRPr lang="ru-RU" sz="2400" b="1" dirty="0">
              <a:solidFill>
                <a:srgbClr val="C00000"/>
              </a:solidFill>
            </a:endParaRPr>
          </a:p>
          <a:p>
            <a:r>
              <a:rPr lang="uk-UA" sz="2400" b="1" dirty="0">
                <a:solidFill>
                  <a:srgbClr val="C00000"/>
                </a:solidFill>
              </a:rPr>
              <a:t> 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 rot="10800000" flipV="1">
            <a:off x="323474" y="3160512"/>
            <a:ext cx="8424988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b="1" i="1" dirty="0" err="1">
                <a:solidFill>
                  <a:srgbClr val="C00000"/>
                </a:solidFill>
              </a:rPr>
              <a:t>Патерики́</a:t>
            </a:r>
            <a:r>
              <a:rPr lang="uk-UA" i="1" dirty="0">
                <a:solidFill>
                  <a:srgbClr val="C00000"/>
                </a:solidFill>
              </a:rPr>
              <a:t> </a:t>
            </a:r>
            <a:r>
              <a:rPr lang="uk-UA" dirty="0">
                <a:solidFill>
                  <a:srgbClr val="C00000"/>
                </a:solidFill>
              </a:rPr>
              <a:t>(</a:t>
            </a:r>
            <a:r>
              <a:rPr lang="uk-UA" b="1" dirty="0" err="1">
                <a:solidFill>
                  <a:schemeClr val="accent1">
                    <a:lumMod val="75000"/>
                  </a:schemeClr>
                </a:solidFill>
              </a:rPr>
              <a:t>грец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uk-UA" b="1" dirty="0" err="1">
                <a:solidFill>
                  <a:schemeClr val="accent1">
                    <a:lumMod val="75000"/>
                  </a:schemeClr>
                </a:solidFill>
              </a:rPr>
              <a:t>paterikon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, лат. </a:t>
            </a:r>
            <a:r>
              <a:rPr lang="uk-UA" b="1" dirty="0" err="1">
                <a:solidFill>
                  <a:schemeClr val="accent1">
                    <a:lumMod val="75000"/>
                  </a:schemeClr>
                </a:solidFill>
              </a:rPr>
              <a:t>vita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b="1" dirty="0" err="1">
                <a:solidFill>
                  <a:schemeClr val="accent1">
                    <a:lumMod val="75000"/>
                  </a:schemeClr>
                </a:solidFill>
              </a:rPr>
              <a:t>patrum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 від </a:t>
            </a:r>
            <a:r>
              <a:rPr lang="uk-UA" b="1" dirty="0" err="1">
                <a:solidFill>
                  <a:schemeClr val="accent1">
                    <a:lumMod val="75000"/>
                  </a:schemeClr>
                </a:solidFill>
              </a:rPr>
              <a:t>pater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 — батько) — життєписи і повчання святих отців Церкви, збірники оповідань про життя християнських святих отців, людей, які з Божою поміччю зробили великий внесок у розвиток Церкви — спільноти християн нашої планети. 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11760" y="5157192"/>
            <a:ext cx="3456384" cy="12003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Патерики були складені  ще в IV–VII ст. у чернечих громадах або написані мандрівниками-ченцями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457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04665"/>
            <a:ext cx="2736304" cy="352839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475820"/>
            <a:ext cx="3673475" cy="225972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75856" y="782502"/>
            <a:ext cx="5400600" cy="313932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</a:rPr>
              <a:t>                          Автор презентації</a:t>
            </a:r>
          </a:p>
          <a:p>
            <a:pPr>
              <a:lnSpc>
                <a:spcPct val="90000"/>
              </a:lnSpc>
            </a:pPr>
            <a:r>
              <a:rPr lang="uk-UA" sz="2000" b="1" dirty="0">
                <a:solidFill>
                  <a:srgbClr val="CC3300"/>
                </a:solidFill>
              </a:rPr>
              <a:t> </a:t>
            </a:r>
            <a:r>
              <a:rPr lang="uk-UA" sz="2000" b="1" dirty="0" smtClean="0">
                <a:solidFill>
                  <a:srgbClr val="CC3300"/>
                </a:solidFill>
              </a:rPr>
              <a:t>              Перехрест Антоніна Василівна </a:t>
            </a:r>
          </a:p>
          <a:p>
            <a:pPr>
              <a:lnSpc>
                <a:spcPct val="90000"/>
              </a:lnSpc>
            </a:pPr>
            <a:endParaRPr lang="uk-UA" sz="2000" b="1" dirty="0">
              <a:solidFill>
                <a:srgbClr val="CC3300"/>
              </a:solidFill>
            </a:endParaRPr>
          </a:p>
          <a:p>
            <a:pPr>
              <a:lnSpc>
                <a:spcPct val="90000"/>
              </a:lnSpc>
            </a:pPr>
            <a:r>
              <a:rPr lang="uk-UA" sz="2000" b="1" dirty="0" smtClean="0">
                <a:solidFill>
                  <a:srgbClr val="CC3300"/>
                </a:solidFill>
              </a:rPr>
              <a:t>          Вчитель </a:t>
            </a:r>
            <a:r>
              <a:rPr lang="uk-UA" sz="2000" b="1" dirty="0"/>
              <a:t>української мови та </a:t>
            </a:r>
            <a:r>
              <a:rPr lang="uk-UA" sz="2000" b="1" dirty="0" smtClean="0"/>
              <a:t>літератури</a:t>
            </a:r>
          </a:p>
          <a:p>
            <a:pPr>
              <a:lnSpc>
                <a:spcPct val="90000"/>
              </a:lnSpc>
            </a:pPr>
            <a:r>
              <a:rPr lang="uk-UA" sz="2000" b="1" dirty="0" err="1" smtClean="0"/>
              <a:t>Чорнобаївської</a:t>
            </a:r>
            <a:r>
              <a:rPr lang="uk-UA" sz="2000" b="1" dirty="0" smtClean="0"/>
              <a:t> загальноосвітньої школи № 2</a:t>
            </a:r>
          </a:p>
          <a:p>
            <a:pPr>
              <a:lnSpc>
                <a:spcPct val="90000"/>
              </a:lnSpc>
            </a:pPr>
            <a:r>
              <a:rPr lang="uk-UA" sz="2000" b="1" dirty="0" err="1" smtClean="0"/>
              <a:t>Чорнобаївської</a:t>
            </a:r>
            <a:r>
              <a:rPr lang="uk-UA" sz="2000" b="1" dirty="0" smtClean="0"/>
              <a:t> районної ради  Черкаської області</a:t>
            </a:r>
            <a:endParaRPr lang="uk-UA" sz="2000" b="1" dirty="0"/>
          </a:p>
          <a:p>
            <a:pPr>
              <a:lnSpc>
                <a:spcPct val="90000"/>
              </a:lnSpc>
            </a:pPr>
            <a:r>
              <a:rPr lang="uk-UA" sz="2000" b="1" dirty="0"/>
              <a:t>Кваліфікаційна категорія «Спеціаліст вищої </a:t>
            </a:r>
            <a:r>
              <a:rPr lang="uk-UA" sz="2000" b="1" dirty="0" smtClean="0"/>
              <a:t>категорії» </a:t>
            </a:r>
          </a:p>
          <a:p>
            <a:pPr>
              <a:lnSpc>
                <a:spcPct val="90000"/>
              </a:lnSpc>
            </a:pPr>
            <a:r>
              <a:rPr lang="uk-UA" sz="2000" b="1" dirty="0" smtClean="0"/>
              <a:t>Педагогічне </a:t>
            </a:r>
            <a:r>
              <a:rPr lang="uk-UA" sz="2000" b="1" dirty="0"/>
              <a:t>звання </a:t>
            </a:r>
            <a:r>
              <a:rPr lang="uk-UA" sz="2000" b="1" dirty="0">
                <a:solidFill>
                  <a:srgbClr val="CC3300"/>
                </a:solidFill>
              </a:rPr>
              <a:t>«Вчитель-методист»</a:t>
            </a:r>
          </a:p>
          <a:p>
            <a:pPr>
              <a:lnSpc>
                <a:spcPct val="90000"/>
              </a:lnSpc>
            </a:pPr>
            <a:r>
              <a:rPr lang="uk-UA" sz="2000" b="1" dirty="0">
                <a:solidFill>
                  <a:srgbClr val="CC3300"/>
                </a:solidFill>
              </a:rPr>
              <a:t>       </a:t>
            </a:r>
            <a:r>
              <a:rPr lang="uk-UA" sz="2000" b="1" dirty="0" smtClean="0">
                <a:solidFill>
                  <a:srgbClr val="CC3300"/>
                </a:solidFill>
              </a:rPr>
              <a:t>         Відмінник </a:t>
            </a:r>
            <a:r>
              <a:rPr lang="uk-UA" sz="2000" b="1" dirty="0"/>
              <a:t>освіти </a:t>
            </a:r>
            <a:r>
              <a:rPr lang="uk-UA" sz="2000" b="1" dirty="0" smtClean="0"/>
              <a:t>України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93096"/>
            <a:ext cx="20689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59" y="406673"/>
            <a:ext cx="2736304" cy="352839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59" y="392522"/>
            <a:ext cx="2736304" cy="352839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6706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411276"/>
            <a:ext cx="6624735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600" b="1" dirty="0" smtClean="0"/>
              <a:t>     </a:t>
            </a:r>
            <a:r>
              <a:rPr lang="uk-UA" sz="3600" b="1" dirty="0" err="1" smtClean="0"/>
              <a:t>Києво</a:t>
            </a:r>
            <a:r>
              <a:rPr lang="uk-UA" sz="3600" b="1" dirty="0" smtClean="0"/>
              <a:t> - Печерський патерик 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269727"/>
            <a:ext cx="6264695" cy="298543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«</a:t>
            </a:r>
            <a:r>
              <a:rPr lang="ru-RU" sz="2400" b="1" dirty="0" smtClean="0">
                <a:solidFill>
                  <a:srgbClr val="C00000"/>
                </a:solidFill>
              </a:rPr>
              <a:t>Не </a:t>
            </a:r>
            <a:r>
              <a:rPr lang="ru-RU" sz="2400" b="1" dirty="0">
                <a:solidFill>
                  <a:srgbClr val="C00000"/>
                </a:solidFill>
              </a:rPr>
              <a:t>“Слово о полку </a:t>
            </a:r>
            <a:r>
              <a:rPr lang="ru-RU" sz="2400" b="1" dirty="0" err="1">
                <a:solidFill>
                  <a:srgbClr val="C00000"/>
                </a:solidFill>
              </a:rPr>
              <a:t>Ігоревім</a:t>
            </a:r>
            <a:r>
              <a:rPr lang="ru-RU" sz="2400" b="1" dirty="0">
                <a:solidFill>
                  <a:srgbClr val="C00000"/>
                </a:solidFill>
              </a:rPr>
              <a:t>”, не “Закон і благодать”, не </a:t>
            </a:r>
            <a:r>
              <a:rPr lang="ru-RU" sz="2400" b="1" dirty="0" err="1">
                <a:solidFill>
                  <a:srgbClr val="C00000"/>
                </a:solidFill>
              </a:rPr>
              <a:t>літопис</a:t>
            </a:r>
            <a:r>
              <a:rPr lang="ru-RU" sz="2400" b="1" dirty="0">
                <a:solidFill>
                  <a:srgbClr val="C00000"/>
                </a:solidFill>
              </a:rPr>
              <a:t>, а Патерик став </a:t>
            </a:r>
            <a:r>
              <a:rPr lang="ru-RU" sz="2400" b="1" dirty="0" err="1">
                <a:solidFill>
                  <a:srgbClr val="C00000"/>
                </a:solidFill>
              </a:rPr>
              <a:t>тим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err="1">
                <a:solidFill>
                  <a:srgbClr val="C00000"/>
                </a:solidFill>
              </a:rPr>
              <a:t>вічно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err="1">
                <a:solidFill>
                  <a:srgbClr val="C00000"/>
                </a:solidFill>
              </a:rPr>
              <a:t>відновлюваним</a:t>
            </a:r>
            <a:r>
              <a:rPr lang="ru-RU" sz="2400" b="1" dirty="0" smtClean="0">
                <a:solidFill>
                  <a:srgbClr val="C00000"/>
                </a:solidFill>
              </a:rPr>
              <a:t>, </a:t>
            </a:r>
            <a:r>
              <a:rPr lang="ru-RU" sz="2400" b="1" dirty="0" err="1" smtClean="0">
                <a:solidFill>
                  <a:srgbClr val="C00000"/>
                </a:solidFill>
              </a:rPr>
              <a:t>поширюваним</a:t>
            </a:r>
            <a:r>
              <a:rPr lang="ru-RU" sz="2400" b="1" dirty="0">
                <a:solidFill>
                  <a:srgbClr val="C00000"/>
                </a:solidFill>
              </a:rPr>
              <a:t>, а з початком </a:t>
            </a:r>
            <a:r>
              <a:rPr lang="ru-RU" sz="2400" b="1" dirty="0" err="1">
                <a:solidFill>
                  <a:srgbClr val="C00000"/>
                </a:solidFill>
              </a:rPr>
              <a:t>нашого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err="1">
                <a:solidFill>
                  <a:srgbClr val="C00000"/>
                </a:solidFill>
              </a:rPr>
              <a:t>друкарства</a:t>
            </a:r>
            <a:r>
              <a:rPr lang="ru-RU" sz="2400" b="1" dirty="0">
                <a:solidFill>
                  <a:srgbClr val="C00000"/>
                </a:solidFill>
              </a:rPr>
              <a:t> — неустанно </a:t>
            </a:r>
            <a:r>
              <a:rPr lang="ru-RU" sz="2400" b="1" dirty="0" err="1">
                <a:solidFill>
                  <a:srgbClr val="C00000"/>
                </a:solidFill>
              </a:rPr>
              <a:t>передруковуваним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err="1">
                <a:solidFill>
                  <a:srgbClr val="C00000"/>
                </a:solidFill>
              </a:rPr>
              <a:t>твором</a:t>
            </a:r>
            <a:r>
              <a:rPr lang="ru-RU" sz="2400" b="1" dirty="0">
                <a:solidFill>
                  <a:srgbClr val="C00000"/>
                </a:solidFill>
              </a:rPr>
              <a:t> старого </a:t>
            </a:r>
            <a:r>
              <a:rPr lang="ru-RU" sz="2400" b="1" dirty="0" err="1">
                <a:solidFill>
                  <a:srgbClr val="C00000"/>
                </a:solidFill>
              </a:rPr>
              <a:t>нашого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err="1">
                <a:solidFill>
                  <a:srgbClr val="C00000"/>
                </a:solidFill>
              </a:rPr>
              <a:t>письменства</a:t>
            </a:r>
            <a:r>
              <a:rPr lang="ru-RU" sz="2400" b="1" dirty="0">
                <a:solidFill>
                  <a:srgbClr val="C00000"/>
                </a:solidFill>
              </a:rPr>
              <a:t>, “золотою книгою” </a:t>
            </a:r>
            <a:r>
              <a:rPr lang="ru-RU" sz="2400" b="1" dirty="0" err="1">
                <a:solidFill>
                  <a:srgbClr val="C00000"/>
                </a:solidFill>
              </a:rPr>
              <a:t>українського</a:t>
            </a:r>
            <a:r>
              <a:rPr lang="ru-RU" sz="2400" b="1" dirty="0">
                <a:solidFill>
                  <a:srgbClr val="C00000"/>
                </a:solidFill>
              </a:rPr>
              <a:t> письменного люду</a:t>
            </a:r>
            <a:r>
              <a:rPr lang="ru-RU" sz="2400" b="1" dirty="0" smtClean="0">
                <a:solidFill>
                  <a:srgbClr val="C00000"/>
                </a:solidFill>
              </a:rPr>
              <a:t>».           </a:t>
            </a:r>
            <a:r>
              <a:rPr lang="ru-RU" sz="2000" b="1" i="1" dirty="0" smtClean="0">
                <a:solidFill>
                  <a:srgbClr val="C00000"/>
                </a:solidFill>
              </a:rPr>
              <a:t>М.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Грушевський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endParaRPr lang="uk-UA" sz="2000" b="1" i="1" dirty="0">
              <a:solidFill>
                <a:srgbClr val="C00000"/>
              </a:solidFill>
            </a:endParaRPr>
          </a:p>
          <a:p>
            <a:endParaRPr lang="ru-RU" sz="20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4542225"/>
            <a:ext cx="6264695" cy="16312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/>
              <a:t>      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</a:rPr>
              <a:t>Ця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книга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належить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 до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житійних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тобто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 до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творів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 про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життя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осіб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яких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церква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оголосила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святими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До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патерика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ввійшли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 твори,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присвячені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історії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Києво-Печерського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монастиря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його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ченцям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, подвижникам і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святим 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107505" y="4365104"/>
            <a:ext cx="2160240" cy="2116114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260648"/>
            <a:ext cx="2016223" cy="25241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0000" endA="295" endPos="92000" dist="1016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1968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476672"/>
            <a:ext cx="5995809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r>
              <a:rPr lang="uk-UA" b="1" dirty="0" smtClean="0"/>
              <a:t> </a:t>
            </a:r>
            <a:r>
              <a:rPr lang="uk-UA" sz="3600" b="1" dirty="0" err="1" smtClean="0">
                <a:solidFill>
                  <a:schemeClr val="accent3">
                    <a:lumMod val="50000"/>
                  </a:schemeClr>
                </a:solidFill>
              </a:rPr>
              <a:t>Києво</a:t>
            </a:r>
            <a:r>
              <a:rPr lang="uk-UA" sz="3600" b="1" dirty="0" smtClean="0"/>
              <a:t> - Печерський патерик 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844824"/>
            <a:ext cx="7776863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        </a:t>
            </a:r>
            <a:r>
              <a:rPr lang="ru-RU" sz="2400" b="1" dirty="0" smtClean="0"/>
              <a:t>За </a:t>
            </a:r>
            <a:r>
              <a:rPr lang="ru-RU" sz="2400" b="1" dirty="0"/>
              <a:t>основу </a:t>
            </a:r>
            <a:r>
              <a:rPr lang="ru-RU" sz="2400" b="1" dirty="0" err="1"/>
              <a:t>твору</a:t>
            </a:r>
            <a:r>
              <a:rPr lang="ru-RU" sz="2400" b="1" dirty="0"/>
              <a:t> взято </a:t>
            </a:r>
            <a:r>
              <a:rPr lang="ru-RU" sz="2400" b="1" dirty="0" err="1"/>
              <a:t>листування</a:t>
            </a:r>
            <a:r>
              <a:rPr lang="ru-RU" sz="2400" b="1" dirty="0"/>
              <a:t> </a:t>
            </a:r>
            <a:r>
              <a:rPr lang="ru-RU" sz="2400" b="1" dirty="0" err="1"/>
              <a:t>між</a:t>
            </a:r>
            <a:r>
              <a:rPr lang="ru-RU" sz="2400" b="1" dirty="0"/>
              <a:t> </a:t>
            </a:r>
            <a:r>
              <a:rPr lang="ru-RU" sz="2400" b="1" dirty="0" err="1"/>
              <a:t>ченцем</a:t>
            </a:r>
            <a:r>
              <a:rPr lang="ru-RU" sz="2400" b="1" dirty="0"/>
              <a:t> </a:t>
            </a:r>
            <a:r>
              <a:rPr lang="ru-RU" sz="2400" b="1" dirty="0" err="1"/>
              <a:t>Києво-Печерського</a:t>
            </a:r>
            <a:r>
              <a:rPr lang="ru-RU" sz="2400" b="1" dirty="0"/>
              <a:t> </a:t>
            </a:r>
            <a:r>
              <a:rPr lang="ru-RU" sz="2400" b="1" dirty="0" err="1"/>
              <a:t>монастиря</a:t>
            </a:r>
            <a:r>
              <a:rPr lang="ru-RU" sz="2400" b="1" dirty="0"/>
              <a:t> </a:t>
            </a:r>
            <a:r>
              <a:rPr lang="ru-RU" sz="2400" b="1" dirty="0" err="1"/>
              <a:t>Полікарпом</a:t>
            </a:r>
            <a:r>
              <a:rPr lang="ru-RU" sz="2400" b="1" dirty="0"/>
              <a:t> і </a:t>
            </a:r>
            <a:r>
              <a:rPr lang="ru-RU" sz="2400" b="1" dirty="0" err="1"/>
              <a:t>володимиро-суздальським</a:t>
            </a:r>
            <a:r>
              <a:rPr lang="ru-RU" sz="2400" b="1" dirty="0"/>
              <a:t> </a:t>
            </a:r>
            <a:r>
              <a:rPr lang="ru-RU" sz="2400" b="1" dirty="0" err="1"/>
              <a:t>єпископом</a:t>
            </a:r>
            <a:r>
              <a:rPr lang="ru-RU" sz="2400" b="1" dirty="0"/>
              <a:t> Симоном.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5856" y="3933056"/>
            <a:ext cx="5544616" cy="193899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/>
              <a:t>      </a:t>
            </a:r>
            <a:r>
              <a:rPr lang="ru-RU" sz="2400" b="1" i="1" dirty="0" err="1" smtClean="0"/>
              <a:t>Автори</a:t>
            </a:r>
            <a:r>
              <a:rPr lang="ru-RU" sz="2400" b="1" i="1" dirty="0" smtClean="0"/>
              <a:t> </a:t>
            </a:r>
            <a:r>
              <a:rPr lang="ru-RU" sz="2400" b="1" i="1" dirty="0" err="1"/>
              <a:t>цієї</a:t>
            </a:r>
            <a:r>
              <a:rPr lang="ru-RU" sz="2400" b="1" i="1" dirty="0"/>
              <a:t> </a:t>
            </a:r>
            <a:r>
              <a:rPr lang="ru-RU" sz="2400" b="1" i="1" dirty="0" err="1"/>
              <a:t>пам’ятки</a:t>
            </a:r>
            <a:r>
              <a:rPr lang="ru-RU" sz="2400" b="1" i="1" dirty="0"/>
              <a:t> </a:t>
            </a:r>
            <a:r>
              <a:rPr lang="ru-RU" sz="2400" b="1" i="1" dirty="0" err="1"/>
              <a:t>намагалися</a:t>
            </a:r>
            <a:r>
              <a:rPr lang="ru-RU" sz="2400" b="1" i="1" dirty="0"/>
              <a:t> </a:t>
            </a:r>
            <a:r>
              <a:rPr lang="ru-RU" sz="2400" b="1" i="1" dirty="0" err="1"/>
              <a:t>показати</a:t>
            </a:r>
            <a:r>
              <a:rPr lang="ru-RU" sz="2400" b="1" i="1" dirty="0"/>
              <a:t> </a:t>
            </a:r>
            <a:r>
              <a:rPr lang="ru-RU" sz="2400" b="1" i="1" dirty="0" err="1"/>
              <a:t>читачеві</a:t>
            </a:r>
            <a:r>
              <a:rPr lang="ru-RU" sz="2400" b="1" i="1" dirty="0"/>
              <a:t> всю </a:t>
            </a:r>
            <a:r>
              <a:rPr lang="ru-RU" sz="2400" b="1" i="1" dirty="0" err="1"/>
              <a:t>велич</a:t>
            </a:r>
            <a:r>
              <a:rPr lang="ru-RU" sz="2400" b="1" i="1" dirty="0"/>
              <a:t> </a:t>
            </a:r>
            <a:r>
              <a:rPr lang="ru-RU" sz="2400" b="1" i="1" dirty="0" err="1"/>
              <a:t>духовних</a:t>
            </a:r>
            <a:r>
              <a:rPr lang="ru-RU" sz="2400" b="1" i="1" dirty="0"/>
              <a:t> </a:t>
            </a:r>
            <a:r>
              <a:rPr lang="ru-RU" sz="2400" b="1" i="1" dirty="0" err="1"/>
              <a:t>устремлінь</a:t>
            </a:r>
            <a:r>
              <a:rPr lang="ru-RU" sz="2400" b="1" i="1" dirty="0"/>
              <a:t> </a:t>
            </a:r>
            <a:r>
              <a:rPr lang="ru-RU" sz="2400" b="1" i="1" dirty="0" err="1"/>
              <a:t>своїх</a:t>
            </a:r>
            <a:r>
              <a:rPr lang="ru-RU" sz="2400" b="1" i="1" dirty="0"/>
              <a:t> </a:t>
            </a:r>
            <a:r>
              <a:rPr lang="ru-RU" sz="2400" b="1" i="1" dirty="0" err="1"/>
              <a:t>персонажів</a:t>
            </a:r>
            <a:r>
              <a:rPr lang="ru-RU" sz="2400" b="1" i="1" dirty="0"/>
              <a:t>, </a:t>
            </a:r>
            <a:r>
              <a:rPr lang="ru-RU" sz="2400" b="1" i="1" dirty="0" err="1"/>
              <a:t>їхню</a:t>
            </a:r>
            <a:r>
              <a:rPr lang="ru-RU" sz="2400" b="1" i="1" dirty="0"/>
              <a:t> </a:t>
            </a:r>
            <a:r>
              <a:rPr lang="ru-RU" sz="2400" b="1" i="1" dirty="0" err="1"/>
              <a:t>смиренність</a:t>
            </a:r>
            <a:r>
              <a:rPr lang="ru-RU" sz="2400" b="1" i="1" dirty="0"/>
              <a:t> і </a:t>
            </a:r>
            <a:r>
              <a:rPr lang="ru-RU" sz="2400" b="1" i="1" dirty="0" err="1"/>
              <a:t>жертовність</a:t>
            </a:r>
            <a:r>
              <a:rPr lang="ru-RU" sz="2400" b="1" i="1" dirty="0"/>
              <a:t>, </a:t>
            </a:r>
            <a:r>
              <a:rPr lang="ru-RU" sz="2400" b="1" i="1" dirty="0" err="1"/>
              <a:t>боротьбу</a:t>
            </a:r>
            <a:r>
              <a:rPr lang="ru-RU" sz="2400" b="1" i="1" dirty="0"/>
              <a:t> з </a:t>
            </a:r>
            <a:r>
              <a:rPr lang="ru-RU" sz="2400" b="1" i="1" dirty="0" err="1"/>
              <a:t>підступними</a:t>
            </a:r>
            <a:r>
              <a:rPr lang="ru-RU" sz="2400" b="1" i="1" dirty="0"/>
              <a:t> </a:t>
            </a:r>
            <a:r>
              <a:rPr lang="ru-RU" sz="2400" b="1" i="1" dirty="0" err="1"/>
              <a:t>темними</a:t>
            </a:r>
            <a:r>
              <a:rPr lang="ru-RU" sz="2400" b="1" i="1" dirty="0"/>
              <a:t> силами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45024"/>
            <a:ext cx="2878977" cy="22612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0000" endA="275" endPos="40000" dist="1016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56" y="188640"/>
            <a:ext cx="1642931" cy="1524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0000" endA="295" endPos="92000" dist="1016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642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8264" y="1628800"/>
            <a:ext cx="7404175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              </a:t>
            </a:r>
          </a:p>
          <a:p>
            <a:endParaRPr lang="uk-UA" dirty="0"/>
          </a:p>
          <a:p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</a:t>
            </a: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Книга «гуманна </a:t>
            </a:r>
            <a:r>
              <a:rPr lang="uk-UA" sz="2000" b="1" dirty="0">
                <a:solidFill>
                  <a:schemeClr val="accent2">
                    <a:lumMod val="75000"/>
                  </a:schemeClr>
                </a:solidFill>
              </a:rPr>
              <a:t>і </a:t>
            </a: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доброчинна»</a:t>
            </a:r>
            <a:endParaRPr lang="uk-UA" sz="20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uk-UA" dirty="0" smtClean="0"/>
              <a:t>      </a:t>
            </a:r>
            <a:r>
              <a:rPr lang="uk-UA" dirty="0" smtClean="0">
                <a:solidFill>
                  <a:srgbClr val="FF0000"/>
                </a:solidFill>
              </a:rPr>
              <a:t>«</a:t>
            </a:r>
            <a:r>
              <a:rPr lang="uk-UA" sz="2400" b="1" dirty="0">
                <a:solidFill>
                  <a:srgbClr val="FF0000"/>
                </a:solidFill>
              </a:rPr>
              <a:t>Історик літератури не може не піднести </a:t>
            </a:r>
            <a:r>
              <a:rPr lang="uk-UA" sz="2400" b="1" dirty="0" smtClean="0">
                <a:solidFill>
                  <a:srgbClr val="FF0000"/>
                </a:solidFill>
              </a:rPr>
              <a:t>живості</a:t>
            </a:r>
          </a:p>
          <a:p>
            <a:r>
              <a:rPr lang="uk-UA" sz="2400" b="1" dirty="0" smtClean="0">
                <a:solidFill>
                  <a:srgbClr val="FF0000"/>
                </a:solidFill>
              </a:rPr>
              <a:t> </a:t>
            </a:r>
            <a:r>
              <a:rPr lang="uk-UA" sz="2400" b="1" dirty="0">
                <a:solidFill>
                  <a:srgbClr val="FF0000"/>
                </a:solidFill>
              </a:rPr>
              <a:t>і драматизму деяких оповідань  та того щирого братолюбства і співчуття до всякого людського </a:t>
            </a:r>
            <a:r>
              <a:rPr lang="uk-UA" sz="2400" b="1" dirty="0" smtClean="0">
                <a:solidFill>
                  <a:srgbClr val="FF0000"/>
                </a:solidFill>
              </a:rPr>
              <a:t>горя,  </a:t>
            </a:r>
            <a:r>
              <a:rPr lang="uk-UA" sz="2400" b="1" dirty="0">
                <a:solidFill>
                  <a:srgbClr val="FF0000"/>
                </a:solidFill>
              </a:rPr>
              <a:t>яким надихане тут кожне слово</a:t>
            </a:r>
            <a:r>
              <a:rPr lang="uk-UA" sz="2400" b="1" dirty="0" smtClean="0">
                <a:solidFill>
                  <a:srgbClr val="FF0000"/>
                </a:solidFill>
              </a:rPr>
              <a:t>».</a:t>
            </a:r>
          </a:p>
          <a:p>
            <a:r>
              <a:rPr lang="uk-UA" dirty="0" smtClean="0"/>
              <a:t>                                                                                                </a:t>
            </a:r>
            <a:r>
              <a:rPr lang="uk-UA" sz="2000" b="1" i="1" dirty="0" smtClean="0"/>
              <a:t>Іван Франко</a:t>
            </a:r>
            <a:endParaRPr lang="ru-RU" sz="2000" b="1" i="1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339752" y="548680"/>
            <a:ext cx="6336704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3600" b="1" dirty="0" err="1" smtClean="0"/>
              <a:t>Києво</a:t>
            </a:r>
            <a:r>
              <a:rPr lang="uk-UA" sz="3600" b="1" dirty="0" smtClean="0"/>
              <a:t> – Печерський патерик </a:t>
            </a:r>
            <a:endParaRPr lang="ru-RU" sz="3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14" y="4602531"/>
            <a:ext cx="2880320" cy="1790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623770"/>
            <a:ext cx="2808312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645010"/>
            <a:ext cx="2736305" cy="174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14" y="188640"/>
            <a:ext cx="1790700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698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5" y="153506"/>
            <a:ext cx="669674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600" dirty="0" smtClean="0"/>
              <a:t>  </a:t>
            </a:r>
            <a:r>
              <a:rPr lang="uk-UA" sz="3600" b="1" dirty="0" err="1" smtClean="0"/>
              <a:t>Києво</a:t>
            </a:r>
            <a:r>
              <a:rPr lang="uk-UA" sz="3600" b="1" dirty="0" smtClean="0"/>
              <a:t>  – Печерський патерик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39885" y="1167134"/>
            <a:ext cx="6996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uk-UA" sz="2400" dirty="0" smtClean="0"/>
              <a:t> </a:t>
            </a:r>
            <a:r>
              <a:rPr lang="uk-UA" sz="2400" b="1" i="1" dirty="0" smtClean="0"/>
              <a:t>Житійні оповідання Нестора Літописця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uk-UA" sz="2400" b="1" i="1" dirty="0" smtClean="0"/>
              <a:t> Перекази та послання Симона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uk-UA" sz="2400" b="1" i="1" dirty="0" smtClean="0"/>
              <a:t> Оповідання Полікарпа </a:t>
            </a:r>
            <a:endParaRPr lang="ru-RU" sz="2400" b="1" i="1" dirty="0"/>
          </a:p>
        </p:txBody>
      </p:sp>
      <p:sp>
        <p:nvSpPr>
          <p:cNvPr id="7" name="TextBox 6"/>
          <p:cNvSpPr txBox="1"/>
          <p:nvPr/>
        </p:nvSpPr>
        <p:spPr>
          <a:xfrm rot="10800000" flipV="1">
            <a:off x="1986194" y="2700920"/>
            <a:ext cx="6906285" cy="16312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dirty="0" smtClean="0"/>
              <a:t>    </a:t>
            </a:r>
            <a:r>
              <a:rPr lang="uk-UA" sz="2000" b="1" dirty="0" smtClean="0"/>
              <a:t>Оповідання і новели агіографічного змісту об’єднані спільним ідейним задумом ―  довести особливу святість </a:t>
            </a:r>
            <a:r>
              <a:rPr lang="uk-UA" sz="2000" b="1" dirty="0" err="1"/>
              <a:t>К</a:t>
            </a:r>
            <a:r>
              <a:rPr lang="uk-UA" sz="2000" b="1" dirty="0" err="1" smtClean="0"/>
              <a:t>иєво</a:t>
            </a:r>
            <a:r>
              <a:rPr lang="uk-UA" sz="2000" b="1" dirty="0" smtClean="0"/>
              <a:t> – Печерського монастиря , показати історію спорудження Успенського собору, велич </a:t>
            </a:r>
            <a:r>
              <a:rPr lang="uk-UA" sz="2000" b="1" dirty="0"/>
              <a:t>К</a:t>
            </a:r>
            <a:r>
              <a:rPr lang="uk-UA" sz="2000" b="1" dirty="0" smtClean="0"/>
              <a:t>иєва як визначного центру Європи</a:t>
            </a:r>
            <a:endParaRPr lang="ru-RU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374" y="153507"/>
            <a:ext cx="2573106" cy="2535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310" y="4437113"/>
            <a:ext cx="2563882" cy="221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37" y="4711386"/>
            <a:ext cx="2592286" cy="194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437113"/>
            <a:ext cx="2088232" cy="2336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29124"/>
            <a:ext cx="1055749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314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532" y="1931348"/>
            <a:ext cx="84609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       </a:t>
            </a:r>
            <a:r>
              <a:rPr lang="ru-RU" sz="2000" b="1" dirty="0" err="1" smtClean="0"/>
              <a:t>Опис</a:t>
            </a:r>
            <a:r>
              <a:rPr lang="ru-RU" sz="2000" b="1" dirty="0" smtClean="0"/>
              <a:t> </a:t>
            </a:r>
            <a:r>
              <a:rPr lang="ru-RU" sz="2000" b="1" dirty="0" err="1"/>
              <a:t>діянь</a:t>
            </a:r>
            <a:r>
              <a:rPr lang="ru-RU" sz="2000" b="1" dirty="0"/>
              <a:t> </a:t>
            </a:r>
            <a:r>
              <a:rPr lang="ru-RU" sz="2000" b="1" dirty="0" err="1"/>
              <a:t>ченця</a:t>
            </a:r>
            <a:r>
              <a:rPr lang="ru-RU" sz="2000" b="1" dirty="0"/>
              <a:t> </a:t>
            </a:r>
            <a:r>
              <a:rPr lang="ru-RU" sz="2000" b="1" dirty="0" err="1"/>
              <a:t>Києво-Печерської</a:t>
            </a:r>
            <a:r>
              <a:rPr lang="ru-RU" sz="2000" b="1" dirty="0"/>
              <a:t> </a:t>
            </a:r>
            <a:r>
              <a:rPr lang="ru-RU" sz="2000" b="1" dirty="0" err="1"/>
              <a:t>лаври</a:t>
            </a:r>
            <a:r>
              <a:rPr lang="ru-RU" sz="2000" b="1" dirty="0"/>
              <a:t> Прохора </a:t>
            </a:r>
            <a:r>
              <a:rPr lang="ru-RU" sz="2000" b="1" dirty="0" err="1"/>
              <a:t>показує</a:t>
            </a:r>
            <a:r>
              <a:rPr lang="ru-RU" sz="2000" b="1" dirty="0"/>
              <a:t>, як </a:t>
            </a:r>
            <a:r>
              <a:rPr lang="ru-RU" sz="2000" b="1" dirty="0" err="1"/>
              <a:t>самовіддане</a:t>
            </a:r>
            <a:r>
              <a:rPr lang="ru-RU" sz="2000" b="1" dirty="0"/>
              <a:t> </a:t>
            </a:r>
            <a:r>
              <a:rPr lang="ru-RU" sz="2000" b="1" dirty="0" err="1"/>
              <a:t>служіння</a:t>
            </a:r>
            <a:r>
              <a:rPr lang="ru-RU" sz="2000" b="1" dirty="0"/>
              <a:t> </a:t>
            </a:r>
            <a:r>
              <a:rPr lang="ru-RU" sz="2000" b="1" dirty="0" err="1"/>
              <a:t>Богові</a:t>
            </a:r>
            <a:r>
              <a:rPr lang="ru-RU" sz="2000" b="1" dirty="0"/>
              <a:t>, </a:t>
            </a:r>
            <a:r>
              <a:rPr lang="ru-RU" sz="2000" b="1" dirty="0" err="1"/>
              <a:t>смиренність</a:t>
            </a:r>
            <a:r>
              <a:rPr lang="ru-RU" sz="2000" b="1" dirty="0"/>
              <a:t>, </a:t>
            </a:r>
            <a:r>
              <a:rPr lang="ru-RU" sz="2000" b="1" dirty="0" err="1"/>
              <a:t>працьовитість</a:t>
            </a:r>
            <a:r>
              <a:rPr lang="ru-RU" sz="2000" b="1" dirty="0"/>
              <a:t> і </a:t>
            </a:r>
            <a:r>
              <a:rPr lang="ru-RU" sz="2000" b="1" dirty="0" err="1"/>
              <a:t>терпіння</a:t>
            </a:r>
            <a:r>
              <a:rPr lang="ru-RU" sz="2000" b="1" dirty="0"/>
              <a:t> </a:t>
            </a:r>
            <a:r>
              <a:rPr lang="ru-RU" sz="2000" b="1" dirty="0" err="1"/>
              <a:t>можуть</a:t>
            </a:r>
            <a:r>
              <a:rPr lang="ru-RU" sz="2000" b="1" dirty="0"/>
              <a:t> </a:t>
            </a:r>
            <a:r>
              <a:rPr lang="ru-RU" sz="2000" b="1" dirty="0" err="1"/>
              <a:t>допомогти</a:t>
            </a:r>
            <a:r>
              <a:rPr lang="ru-RU" sz="2000" b="1" dirty="0"/>
              <a:t> людям, </a:t>
            </a:r>
            <a:r>
              <a:rPr lang="ru-RU" sz="2000" b="1" dirty="0" err="1"/>
              <a:t>перетворити</a:t>
            </a:r>
            <a:r>
              <a:rPr lang="ru-RU" sz="2000" b="1" dirty="0"/>
              <a:t> </a:t>
            </a:r>
            <a:r>
              <a:rPr lang="ru-RU" sz="2000" b="1" dirty="0" err="1"/>
              <a:t>гірке</a:t>
            </a:r>
            <a:r>
              <a:rPr lang="ru-RU" sz="2000" b="1" dirty="0"/>
              <a:t> на солодке, </a:t>
            </a:r>
            <a:r>
              <a:rPr lang="ru-RU" sz="2000" b="1" dirty="0" err="1"/>
              <a:t>попіл</a:t>
            </a:r>
            <a:r>
              <a:rPr lang="ru-RU" sz="2000" b="1" dirty="0"/>
              <a:t> — на </a:t>
            </a:r>
            <a:endParaRPr lang="ru-RU" sz="2000" b="1" dirty="0" smtClean="0"/>
          </a:p>
          <a:p>
            <a:r>
              <a:rPr lang="ru-RU" sz="2000" b="1" dirty="0" err="1" smtClean="0"/>
              <a:t>сіль</a:t>
            </a:r>
            <a:r>
              <a:rPr lang="ru-RU" sz="2000" b="1" dirty="0"/>
              <a:t>, а печаль — на </a:t>
            </a:r>
            <a:r>
              <a:rPr lang="ru-RU" sz="2000" b="1" dirty="0" err="1"/>
              <a:t>радість</a:t>
            </a:r>
            <a:r>
              <a:rPr lang="ru-RU" sz="2000" b="1" dirty="0"/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9532" y="980728"/>
            <a:ext cx="83289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  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Оповідання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«Про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Прохора-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чорноризця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який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молитвою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із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зілля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що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лободою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зоветься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, творив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хліб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, а з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попелу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–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сіль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»</a:t>
            </a:r>
            <a:r>
              <a:rPr lang="ru-RU" sz="2400" b="1" dirty="0"/>
              <a:t>	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   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225514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solidFill>
                  <a:srgbClr val="FF0000"/>
                </a:solidFill>
              </a:rPr>
              <a:t>  </a:t>
            </a:r>
            <a:r>
              <a:rPr lang="uk-UA" sz="3600" b="1" i="1" dirty="0" err="1" smtClean="0">
                <a:solidFill>
                  <a:srgbClr val="FF0000"/>
                </a:solidFill>
              </a:rPr>
              <a:t>Києво</a:t>
            </a:r>
            <a:r>
              <a:rPr lang="uk-UA" sz="3600" b="1" i="1" dirty="0" smtClean="0">
                <a:solidFill>
                  <a:srgbClr val="FF0000"/>
                </a:solidFill>
              </a:rPr>
              <a:t> – печерський патерик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9533" y="3276868"/>
            <a:ext cx="82449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    </a:t>
            </a:r>
            <a:r>
              <a:rPr lang="ru-RU" sz="2000" b="1" dirty="0" err="1" smtClean="0">
                <a:solidFill>
                  <a:srgbClr val="FF0000"/>
                </a:solidFill>
              </a:rPr>
              <a:t>Висновок</a:t>
            </a:r>
            <a:r>
              <a:rPr lang="ru-RU" sz="2000" b="1" dirty="0"/>
              <a:t>.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Історія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життя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Прохора-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чорноризця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—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повчальна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розповідь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про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людину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, яка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щиро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й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безкорисливо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творила добро, за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що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була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наділена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Богом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здатністю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творити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чудеса на благо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ближніх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.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Це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зразок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істинно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людської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співчутливості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й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самопожертви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.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Мова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твору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є, з одного боку, типовою для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житійної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літератури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князівської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доби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, а з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іншого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боку,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має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риси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індивідуального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 стилю </a:t>
            </a:r>
            <a:r>
              <a:rPr lang="ru-RU" sz="2000" b="1" dirty="0" err="1">
                <a:solidFill>
                  <a:schemeClr val="accent4">
                    <a:lumMod val="50000"/>
                  </a:schemeClr>
                </a:solidFill>
              </a:rPr>
              <a:t>оповідача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</a:rPr>
              <a:t>.</a:t>
            </a:r>
          </a:p>
          <a:p>
            <a:endParaRPr lang="ru-RU" sz="2000" b="1" dirty="0">
              <a:solidFill>
                <a:schemeClr val="accent4">
                  <a:lumMod val="50000"/>
                </a:schemeClr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</a:rPr>
              <a:t>     </a:t>
            </a:r>
            <a:r>
              <a:rPr lang="ru-RU" sz="2000" b="1" dirty="0" err="1" smtClean="0">
                <a:solidFill>
                  <a:srgbClr val="FF0000"/>
                </a:solidFill>
              </a:rPr>
              <a:t>Опорні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>
                <a:solidFill>
                  <a:srgbClr val="FF0000"/>
                </a:solidFill>
              </a:rPr>
              <a:t>слова й </a:t>
            </a:r>
            <a:r>
              <a:rPr lang="ru-RU" sz="2000" b="1" dirty="0" err="1">
                <a:solidFill>
                  <a:srgbClr val="FF0000"/>
                </a:solidFill>
              </a:rPr>
              <a:t>поняття</a:t>
            </a:r>
            <a:r>
              <a:rPr lang="ru-RU" sz="2000" b="1" dirty="0">
                <a:solidFill>
                  <a:srgbClr val="FF0000"/>
                </a:solidFill>
              </a:rPr>
              <a:t>: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пам’ятка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давньоукраїнської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писемності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житійна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література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, тропи,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релігійна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just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лексика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повчальний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зміст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</a:rPr>
              <a:t>оповідання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6714240" y="4941167"/>
            <a:ext cx="2106232" cy="1853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697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980728"/>
            <a:ext cx="79928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              </a:t>
            </a:r>
            <a:r>
              <a:rPr lang="ru-RU" sz="2800" b="1" dirty="0" err="1" smtClean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Художні</a:t>
            </a:r>
            <a:r>
              <a:rPr lang="ru-RU" sz="2800" b="1" dirty="0" smtClean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особливості</a:t>
            </a:r>
            <a:r>
              <a:rPr lang="ru-RU" sz="2800" b="1" dirty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оповідання</a:t>
            </a:r>
            <a:r>
              <a:rPr lang="ru-RU" sz="2800" b="1" dirty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  <a:endParaRPr lang="ru-RU" sz="2800" b="1" dirty="0" smtClean="0">
              <a:ln w="12700"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  <a:p>
            <a:r>
              <a:rPr lang="ru-RU" sz="2800" b="1" dirty="0" smtClean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«</a:t>
            </a:r>
            <a:r>
              <a:rPr lang="ru-RU" sz="2800" b="1" dirty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Про </a:t>
            </a:r>
            <a:r>
              <a:rPr lang="ru-RU" sz="2800" b="1" dirty="0" smtClean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Прохора - </a:t>
            </a:r>
            <a:r>
              <a:rPr lang="ru-RU" sz="2800" b="1" dirty="0" err="1" smtClean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чорноризця</a:t>
            </a:r>
            <a:r>
              <a:rPr lang="ru-RU" sz="2800" b="1" dirty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…» </a:t>
            </a:r>
            <a:r>
              <a:rPr lang="ru-RU" sz="2800" b="1" dirty="0" err="1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типові</a:t>
            </a:r>
            <a:r>
              <a:rPr lang="ru-RU" sz="2800" b="1" dirty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</a:p>
          <a:p>
            <a:r>
              <a:rPr lang="ru-RU" sz="2800" b="1" dirty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для </a:t>
            </a:r>
            <a:r>
              <a:rPr lang="ru-RU" sz="2800" b="1" dirty="0" err="1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релігійних</a:t>
            </a:r>
            <a:r>
              <a:rPr lang="ru-RU" sz="2800" b="1" dirty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творів</a:t>
            </a:r>
            <a:r>
              <a:rPr lang="ru-RU" sz="2800" b="1" dirty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княжої</a:t>
            </a:r>
            <a:r>
              <a:rPr lang="ru-RU" sz="2800" b="1" dirty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доби</a:t>
            </a:r>
            <a:r>
              <a:rPr lang="ru-RU" sz="2400" dirty="0">
                <a:ln w="12700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:</a:t>
            </a:r>
          </a:p>
          <a:p>
            <a:r>
              <a:rPr lang="ru-RU" sz="2400" b="1" dirty="0" smtClean="0"/>
              <a:t>• </a:t>
            </a:r>
            <a:r>
              <a:rPr lang="ru-RU" sz="2400" b="1" dirty="0" err="1">
                <a:solidFill>
                  <a:srgbClr val="002060"/>
                </a:solidFill>
              </a:rPr>
              <a:t>широке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використання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релігійної</a:t>
            </a:r>
            <a:r>
              <a:rPr lang="ru-RU" sz="2400" b="1" dirty="0">
                <a:solidFill>
                  <a:srgbClr val="002060"/>
                </a:solidFill>
              </a:rPr>
              <a:t> лексики («</a:t>
            </a:r>
            <a:r>
              <a:rPr lang="ru-RU" sz="2400" b="1" i="1" dirty="0">
                <a:solidFill>
                  <a:srgbClr val="002060"/>
                </a:solidFill>
              </a:rPr>
              <a:t>Бог, </a:t>
            </a:r>
            <a:r>
              <a:rPr lang="ru-RU" sz="2400" b="1" i="1" dirty="0" err="1">
                <a:solidFill>
                  <a:srgbClr val="002060"/>
                </a:solidFill>
              </a:rPr>
              <a:t>Отець</a:t>
            </a:r>
            <a:r>
              <a:rPr lang="ru-RU" sz="2400" b="1" i="1" dirty="0">
                <a:solidFill>
                  <a:srgbClr val="002060"/>
                </a:solidFill>
              </a:rPr>
              <a:t>, Господь, </a:t>
            </a:r>
            <a:r>
              <a:rPr lang="ru-RU" sz="2400" b="1" i="1" dirty="0" err="1">
                <a:solidFill>
                  <a:srgbClr val="002060"/>
                </a:solidFill>
              </a:rPr>
              <a:t>ігумен</a:t>
            </a:r>
            <a:r>
              <a:rPr lang="ru-RU" sz="2400" b="1" i="1" dirty="0">
                <a:solidFill>
                  <a:srgbClr val="002060"/>
                </a:solidFill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</a:rPr>
              <a:t>євангельський</a:t>
            </a:r>
            <a:r>
              <a:rPr lang="ru-RU" sz="2400" b="1" i="1" dirty="0">
                <a:solidFill>
                  <a:srgbClr val="002060"/>
                </a:solidFill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</a:rPr>
              <a:t>проскурка</a:t>
            </a:r>
            <a:r>
              <a:rPr lang="ru-RU" sz="2400" b="1" i="1" dirty="0">
                <a:solidFill>
                  <a:srgbClr val="002060"/>
                </a:solidFill>
              </a:rPr>
              <a:t>»);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• </a:t>
            </a:r>
            <a:r>
              <a:rPr lang="ru-RU" sz="2400" b="1" dirty="0" err="1">
                <a:solidFill>
                  <a:srgbClr val="002060"/>
                </a:solidFill>
              </a:rPr>
              <a:t>повторення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службових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слів</a:t>
            </a:r>
            <a:r>
              <a:rPr lang="ru-RU" sz="2400" b="1" dirty="0">
                <a:solidFill>
                  <a:srgbClr val="002060"/>
                </a:solidFill>
              </a:rPr>
              <a:t> («</a:t>
            </a:r>
            <a:r>
              <a:rPr lang="ru-RU" sz="2400" b="1" i="1" dirty="0">
                <a:solidFill>
                  <a:srgbClr val="002060"/>
                </a:solidFill>
              </a:rPr>
              <a:t>І заготовляв </a:t>
            </a:r>
            <a:r>
              <a:rPr lang="ru-RU" sz="2400" b="1" i="1" dirty="0" err="1">
                <a:solidFill>
                  <a:srgbClr val="002060"/>
                </a:solidFill>
              </a:rPr>
              <a:t>він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собі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її</a:t>
            </a:r>
            <a:r>
              <a:rPr lang="ru-RU" sz="2400" b="1" i="1" dirty="0">
                <a:solidFill>
                  <a:srgbClr val="002060"/>
                </a:solidFill>
              </a:rPr>
              <a:t> на </a:t>
            </a:r>
            <a:r>
              <a:rPr lang="ru-RU" sz="2400" b="1" i="1" dirty="0" err="1">
                <a:solidFill>
                  <a:srgbClr val="002060"/>
                </a:solidFill>
              </a:rPr>
              <a:t>рік</a:t>
            </a:r>
            <a:r>
              <a:rPr lang="ru-RU" sz="2400" b="1" i="1" dirty="0">
                <a:solidFill>
                  <a:srgbClr val="002060"/>
                </a:solidFill>
              </a:rPr>
              <a:t>… І так усе </a:t>
            </a:r>
            <a:r>
              <a:rPr lang="ru-RU" sz="2400" b="1" i="1" dirty="0" err="1">
                <a:solidFill>
                  <a:srgbClr val="002060"/>
                </a:solidFill>
              </a:rPr>
              <a:t>життя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своє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вдовольнявся</a:t>
            </a:r>
            <a:r>
              <a:rPr lang="ru-RU" sz="2400" b="1" i="1" dirty="0">
                <a:solidFill>
                  <a:srgbClr val="002060"/>
                </a:solidFill>
              </a:rPr>
              <a:t>… І прозвали </a:t>
            </a:r>
            <a:r>
              <a:rPr lang="ru-RU" sz="2400" b="1" i="1" dirty="0" err="1">
                <a:solidFill>
                  <a:srgbClr val="002060"/>
                </a:solidFill>
              </a:rPr>
              <a:t>його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Лободником</a:t>
            </a:r>
            <a:r>
              <a:rPr lang="ru-RU" sz="2400" b="1" i="1" dirty="0">
                <a:solidFill>
                  <a:srgbClr val="002060"/>
                </a:solidFill>
              </a:rPr>
              <a:t>…»);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• </a:t>
            </a:r>
            <a:r>
              <a:rPr lang="ru-RU" sz="2400" b="1" dirty="0" err="1">
                <a:solidFill>
                  <a:srgbClr val="002060"/>
                </a:solidFill>
              </a:rPr>
              <a:t>широке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використання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тропів</a:t>
            </a:r>
            <a:r>
              <a:rPr lang="ru-RU" sz="2400" b="1" dirty="0">
                <a:solidFill>
                  <a:srgbClr val="002060"/>
                </a:solidFill>
              </a:rPr>
              <a:t>, особливо </a:t>
            </a:r>
            <a:r>
              <a:rPr lang="ru-RU" sz="2400" b="1" dirty="0" err="1">
                <a:solidFill>
                  <a:srgbClr val="002060"/>
                </a:solidFill>
              </a:rPr>
              <a:t>порівнянь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символів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епітетів</a:t>
            </a:r>
            <a:r>
              <a:rPr lang="ru-RU" sz="2400" b="1" dirty="0">
                <a:solidFill>
                  <a:srgbClr val="002060"/>
                </a:solidFill>
              </a:rPr>
              <a:t> (</a:t>
            </a:r>
            <a:r>
              <a:rPr lang="ru-RU" sz="2400" b="1" i="1" dirty="0" err="1">
                <a:solidFill>
                  <a:srgbClr val="002060"/>
                </a:solidFill>
              </a:rPr>
              <a:t>солодкий</a:t>
            </a:r>
            <a:r>
              <a:rPr lang="ru-RU" sz="2400" b="1" i="1" dirty="0">
                <a:solidFill>
                  <a:srgbClr val="002060"/>
                </a:solidFill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</a:rPr>
              <a:t>наче</a:t>
            </a:r>
            <a:r>
              <a:rPr lang="ru-RU" sz="2400" b="1" i="1" dirty="0">
                <a:solidFill>
                  <a:srgbClr val="002060"/>
                </a:solidFill>
              </a:rPr>
              <a:t> мед; </a:t>
            </a:r>
            <a:r>
              <a:rPr lang="ru-RU" sz="2400" b="1" i="1" dirty="0" err="1">
                <a:solidFill>
                  <a:srgbClr val="002060"/>
                </a:solidFill>
              </a:rPr>
              <a:t>гіркий</a:t>
            </a:r>
            <a:r>
              <a:rPr lang="ru-RU" sz="2400" b="1" i="1" dirty="0">
                <a:solidFill>
                  <a:srgbClr val="002060"/>
                </a:solidFill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</a:rPr>
              <a:t>мов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полин</a:t>
            </a:r>
            <a:r>
              <a:rPr lang="ru-RU" sz="2400" b="1" i="1" dirty="0">
                <a:solidFill>
                  <a:srgbClr val="002060"/>
                </a:solidFill>
              </a:rPr>
              <a:t>; </a:t>
            </a:r>
            <a:r>
              <a:rPr lang="ru-RU" sz="2400" b="1" i="1" dirty="0" err="1">
                <a:solidFill>
                  <a:srgbClr val="002060"/>
                </a:solidFill>
              </a:rPr>
              <a:t>хліб</a:t>
            </a:r>
            <a:r>
              <a:rPr lang="ru-RU" sz="2400" b="1" i="1" dirty="0">
                <a:solidFill>
                  <a:srgbClr val="002060"/>
                </a:solidFill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</a:rPr>
              <a:t>сіль</a:t>
            </a:r>
            <a:r>
              <a:rPr lang="ru-RU" sz="2400" b="1" i="1" dirty="0">
                <a:solidFill>
                  <a:srgbClr val="002060"/>
                </a:solidFill>
              </a:rPr>
              <a:t>; </a:t>
            </a:r>
            <a:r>
              <a:rPr lang="ru-RU" sz="2400" b="1" i="1" dirty="0" err="1">
                <a:solidFill>
                  <a:srgbClr val="002060"/>
                </a:solidFill>
              </a:rPr>
              <a:t>преславні</a:t>
            </a:r>
            <a:r>
              <a:rPr lang="ru-RU" sz="2400" b="1" i="1" dirty="0">
                <a:solidFill>
                  <a:srgbClr val="002060"/>
                </a:solidFill>
              </a:rPr>
              <a:t> чудеса, </a:t>
            </a:r>
            <a:r>
              <a:rPr lang="ru-RU" sz="2400" b="1" i="1" dirty="0" err="1">
                <a:solidFill>
                  <a:srgbClr val="002060"/>
                </a:solidFill>
              </a:rPr>
              <a:t>небесні</a:t>
            </a:r>
            <a:r>
              <a:rPr lang="ru-RU" sz="2400" b="1" i="1" dirty="0">
                <a:solidFill>
                  <a:srgbClr val="002060"/>
                </a:solidFill>
              </a:rPr>
              <a:t> птахи);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• </a:t>
            </a:r>
            <a:r>
              <a:rPr lang="ru-RU" sz="2400" b="1" dirty="0" err="1">
                <a:solidFill>
                  <a:srgbClr val="002060"/>
                </a:solidFill>
              </a:rPr>
              <a:t>інверсії</a:t>
            </a:r>
            <a:r>
              <a:rPr lang="ru-RU" sz="2400" b="1" dirty="0">
                <a:solidFill>
                  <a:srgbClr val="002060"/>
                </a:solidFill>
              </a:rPr>
              <a:t> («</a:t>
            </a:r>
            <a:r>
              <a:rPr lang="ru-RU" sz="2400" b="1" i="1" dirty="0">
                <a:solidFill>
                  <a:srgbClr val="002060"/>
                </a:solidFill>
              </a:rPr>
              <a:t>На </a:t>
            </a:r>
            <a:r>
              <a:rPr lang="ru-RU" sz="2400" b="1" i="1" dirty="0" err="1">
                <a:solidFill>
                  <a:srgbClr val="002060"/>
                </a:solidFill>
              </a:rPr>
              <a:t>неораній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землі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хліб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несіяний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був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йому</a:t>
            </a:r>
            <a:r>
              <a:rPr lang="ru-RU" sz="2400" b="1" dirty="0">
                <a:solidFill>
                  <a:srgbClr val="002060"/>
                </a:solidFill>
              </a:rPr>
              <a:t>»);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• </a:t>
            </a:r>
            <a:r>
              <a:rPr lang="ru-RU" sz="2400" b="1" dirty="0" err="1">
                <a:solidFill>
                  <a:srgbClr val="002060"/>
                </a:solidFill>
              </a:rPr>
              <a:t>урочистий</a:t>
            </a:r>
            <a:r>
              <a:rPr lang="ru-RU" sz="2400" b="1" dirty="0">
                <a:solidFill>
                  <a:srgbClr val="002060"/>
                </a:solidFill>
              </a:rPr>
              <a:t> тон </a:t>
            </a:r>
            <a:r>
              <a:rPr lang="ru-RU" sz="2400" b="1" dirty="0" err="1">
                <a:solidFill>
                  <a:srgbClr val="002060"/>
                </a:solidFill>
              </a:rPr>
              <a:t>мовлення</a:t>
            </a:r>
            <a:r>
              <a:rPr lang="ru-RU" sz="24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7183152" y="260648"/>
            <a:ext cx="1656184" cy="2022207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251520" y="83172"/>
            <a:ext cx="1281430" cy="127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53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08720"/>
            <a:ext cx="712879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C00000"/>
                </a:solidFill>
              </a:rPr>
              <a:t>Літературний </a:t>
            </a:r>
            <a:r>
              <a:rPr lang="uk-UA" sz="2000" b="1" dirty="0">
                <a:solidFill>
                  <a:srgbClr val="C00000"/>
                </a:solidFill>
              </a:rPr>
              <a:t>диктант </a:t>
            </a:r>
            <a:r>
              <a:rPr lang="uk-UA" dirty="0" smtClean="0">
                <a:solidFill>
                  <a:srgbClr val="C00000"/>
                </a:solidFill>
              </a:rPr>
              <a:t>: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dirty="0" smtClean="0"/>
              <a:t>1.</a:t>
            </a:r>
            <a:r>
              <a:rPr lang="uk-UA" dirty="0" smtClean="0"/>
              <a:t> </a:t>
            </a:r>
            <a:r>
              <a:rPr lang="uk-UA" dirty="0"/>
              <a:t>«</a:t>
            </a:r>
            <a:r>
              <a:rPr lang="uk-UA" b="1" dirty="0"/>
              <a:t>Повість  минулих літ» </a:t>
            </a:r>
            <a:r>
              <a:rPr lang="uk-UA" b="1" dirty="0" smtClean="0"/>
              <a:t> - це…</a:t>
            </a:r>
            <a:endParaRPr lang="ru-RU" b="1" dirty="0"/>
          </a:p>
          <a:p>
            <a:pPr lvl="0"/>
            <a:r>
              <a:rPr lang="uk-UA" b="1" dirty="0" smtClean="0"/>
              <a:t>2.Літопис </a:t>
            </a:r>
            <a:r>
              <a:rPr lang="uk-UA" b="1" dirty="0"/>
              <a:t>– це…</a:t>
            </a:r>
            <a:endParaRPr lang="ru-RU" b="1" dirty="0"/>
          </a:p>
          <a:p>
            <a:pPr lvl="0"/>
            <a:r>
              <a:rPr lang="uk-UA" b="1" dirty="0" smtClean="0"/>
              <a:t>3.Осередком </a:t>
            </a:r>
            <a:r>
              <a:rPr lang="uk-UA" b="1" dirty="0"/>
              <a:t>творення оригінальної літератури була… </a:t>
            </a:r>
            <a:endParaRPr lang="ru-RU" b="1" dirty="0"/>
          </a:p>
          <a:p>
            <a:pPr lvl="0"/>
            <a:r>
              <a:rPr lang="uk-UA" b="1" dirty="0" smtClean="0"/>
              <a:t>4. Першу </a:t>
            </a:r>
            <a:r>
              <a:rPr lang="uk-UA" b="1" dirty="0"/>
              <a:t>редакцією «Повісті минулих літ» уклав…</a:t>
            </a:r>
            <a:endParaRPr lang="ru-RU" b="1" dirty="0"/>
          </a:p>
          <a:p>
            <a:pPr lvl="0"/>
            <a:r>
              <a:rPr lang="uk-UA" b="1" dirty="0" smtClean="0"/>
              <a:t>5.  Другу </a:t>
            </a:r>
            <a:r>
              <a:rPr lang="uk-UA" b="1" dirty="0"/>
              <a:t>редакцію уклав … за дорученням …</a:t>
            </a:r>
            <a:endParaRPr lang="ru-RU" b="1" dirty="0"/>
          </a:p>
          <a:p>
            <a:pPr lvl="0"/>
            <a:r>
              <a:rPr lang="uk-UA" b="1" dirty="0" smtClean="0"/>
              <a:t>6. «Повість  </a:t>
            </a:r>
            <a:r>
              <a:rPr lang="uk-UA" b="1" dirty="0"/>
              <a:t>минулих літ»  укладена за принципом…</a:t>
            </a:r>
            <a:endParaRPr lang="ru-RU" b="1" dirty="0"/>
          </a:p>
          <a:p>
            <a:pPr lvl="0"/>
            <a:r>
              <a:rPr lang="uk-UA" b="1" dirty="0" smtClean="0"/>
              <a:t>7. Літопис </a:t>
            </a:r>
            <a:r>
              <a:rPr lang="uk-UA" b="1" dirty="0"/>
              <a:t>оповідає насамперед про…</a:t>
            </a:r>
            <a:endParaRPr lang="ru-RU" b="1" dirty="0"/>
          </a:p>
          <a:p>
            <a:pPr lvl="0"/>
            <a:r>
              <a:rPr lang="uk-UA" b="1" dirty="0" smtClean="0"/>
              <a:t> 8. «Повість  </a:t>
            </a:r>
            <a:r>
              <a:rPr lang="uk-UA" b="1" dirty="0"/>
              <a:t>минулих літ»  була написана в добу князівських міжусобиць і…</a:t>
            </a:r>
            <a:endParaRPr lang="ru-RU" b="1" dirty="0"/>
          </a:p>
          <a:p>
            <a:pPr lvl="0"/>
            <a:r>
              <a:rPr lang="uk-UA" b="1" dirty="0"/>
              <a:t> </a:t>
            </a:r>
            <a:r>
              <a:rPr lang="uk-UA" b="1" dirty="0" smtClean="0"/>
              <a:t>9. Як </a:t>
            </a:r>
            <a:r>
              <a:rPr lang="uk-UA" b="1" dirty="0"/>
              <a:t>літературний твір повість нерозривно пов’язана з…</a:t>
            </a:r>
            <a:endParaRPr lang="ru-RU" b="1" dirty="0"/>
          </a:p>
          <a:p>
            <a:r>
              <a:rPr lang="uk-UA" b="1" dirty="0" smtClean="0"/>
              <a:t>10. «Повість </a:t>
            </a:r>
            <a:r>
              <a:rPr lang="uk-UA" b="1" dirty="0"/>
              <a:t>минулих літ» засвідчила…</a:t>
            </a:r>
            <a:endParaRPr lang="ru-RU" b="1" dirty="0"/>
          </a:p>
          <a:p>
            <a:r>
              <a:rPr lang="uk-UA" b="1" dirty="0" smtClean="0"/>
              <a:t>11 </a:t>
            </a:r>
            <a:r>
              <a:rPr lang="uk-UA" b="1" dirty="0"/>
              <a:t>Сюжети, мотиви , образи повісті  знайшли своє відображення у творчості…</a:t>
            </a:r>
            <a:endParaRPr lang="ru-RU" b="1" dirty="0"/>
          </a:p>
          <a:p>
            <a:r>
              <a:rPr lang="uk-UA" b="1" dirty="0" smtClean="0"/>
              <a:t>12. </a:t>
            </a:r>
            <a:r>
              <a:rPr lang="uk-UA" b="1" dirty="0"/>
              <a:t>Ідея  «Повісті минулих літ</a:t>
            </a:r>
            <a:r>
              <a:rPr lang="uk-UA" b="1" dirty="0" smtClean="0"/>
              <a:t>»…</a:t>
            </a:r>
          </a:p>
          <a:p>
            <a:r>
              <a:rPr lang="uk-UA" b="1" dirty="0" smtClean="0"/>
              <a:t>13. Агіографічна література вплинула на творчість …</a:t>
            </a:r>
          </a:p>
          <a:p>
            <a:r>
              <a:rPr lang="uk-UA" b="1" dirty="0" smtClean="0"/>
              <a:t>14. Поясніть символічне значення хліба й солі  в оповіданні  про  « «</a:t>
            </a:r>
            <a:r>
              <a:rPr lang="uk-UA" b="1" dirty="0" err="1" smtClean="0"/>
              <a:t>Про</a:t>
            </a:r>
            <a:r>
              <a:rPr lang="uk-UA" b="1" dirty="0" smtClean="0"/>
              <a:t> Прохора…»</a:t>
            </a:r>
          </a:p>
          <a:p>
            <a:r>
              <a:rPr lang="uk-UA" b="1" dirty="0" smtClean="0"/>
              <a:t>15 Пояснити протиборство добра і зла в оповіданні </a:t>
            </a:r>
            <a:r>
              <a:rPr lang="uk-UA" b="1" dirty="0"/>
              <a:t>«Про Прохора…»</a:t>
            </a:r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7524" y="228794"/>
            <a:ext cx="8568952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b="1" dirty="0" smtClean="0"/>
              <a:t>Оригінальна література княжої  </a:t>
            </a:r>
            <a:r>
              <a:rPr lang="uk-UA" sz="3200" b="1" dirty="0" err="1" smtClean="0"/>
              <a:t>Руси</a:t>
            </a:r>
            <a:r>
              <a:rPr lang="uk-UA" sz="3200" b="1" dirty="0" smtClean="0"/>
              <a:t> - України</a:t>
            </a:r>
            <a:endParaRPr lang="ru-RU" sz="3200" b="1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6516217" y="815159"/>
            <a:ext cx="2340260" cy="232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75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404664"/>
            <a:ext cx="46646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                               </a:t>
            </a:r>
            <a:r>
              <a:rPr lang="uk-UA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Використана література :</a:t>
            </a:r>
            <a:endParaRPr lang="ru-RU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1196752"/>
            <a:ext cx="5400600" cy="480131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uk-UA" b="1" dirty="0">
                <a:solidFill>
                  <a:srgbClr val="0000CC"/>
                </a:solidFill>
              </a:rPr>
              <a:t>Гайдай Л. Історія України в особах, термінах, назвах і </a:t>
            </a:r>
            <a:r>
              <a:rPr lang="uk-UA" b="1" dirty="0" err="1">
                <a:solidFill>
                  <a:srgbClr val="0000CC"/>
                </a:solidFill>
              </a:rPr>
              <a:t>поняттях.-</a:t>
            </a:r>
            <a:r>
              <a:rPr lang="uk-UA" b="1" dirty="0">
                <a:solidFill>
                  <a:srgbClr val="0000CC"/>
                </a:solidFill>
              </a:rPr>
              <a:t> Луцьк: Вежа, 2000.</a:t>
            </a:r>
          </a:p>
          <a:p>
            <a:pPr algn="just"/>
            <a:r>
              <a:rPr lang="uk-UA" b="1" dirty="0">
                <a:solidFill>
                  <a:srgbClr val="0000CC"/>
                </a:solidFill>
                <a:hlinkClick r:id="rId2"/>
              </a:rPr>
              <a:t>Довідник з історії України. за ред. І.Підкови та Р.</a:t>
            </a:r>
            <a:r>
              <a:rPr lang="uk-UA" b="1" dirty="0" err="1">
                <a:solidFill>
                  <a:srgbClr val="0000CC"/>
                </a:solidFill>
                <a:hlinkClick r:id="rId2"/>
              </a:rPr>
              <a:t>Шуста.-</a:t>
            </a:r>
            <a:r>
              <a:rPr lang="uk-UA" b="1" dirty="0">
                <a:solidFill>
                  <a:srgbClr val="0000CC"/>
                </a:solidFill>
                <a:hlinkClick r:id="rId2"/>
              </a:rPr>
              <a:t> К.: </a:t>
            </a:r>
            <a:r>
              <a:rPr lang="uk-UA" b="1" dirty="0" err="1">
                <a:solidFill>
                  <a:srgbClr val="0000CC"/>
                </a:solidFill>
                <a:hlinkClick r:id="rId2"/>
              </a:rPr>
              <a:t>Генеза</a:t>
            </a:r>
            <a:r>
              <a:rPr lang="uk-UA" b="1" dirty="0">
                <a:solidFill>
                  <a:srgbClr val="0000CC"/>
                </a:solidFill>
                <a:hlinkClick r:id="rId2"/>
              </a:rPr>
              <a:t>, 1993.</a:t>
            </a:r>
            <a:endParaRPr lang="uk-UA" b="1" dirty="0">
              <a:solidFill>
                <a:srgbClr val="0000CC"/>
              </a:solidFill>
            </a:endParaRPr>
          </a:p>
          <a:p>
            <a:pPr algn="just"/>
            <a:r>
              <a:rPr lang="uk-UA" b="1" i="1" dirty="0" err="1">
                <a:solidFill>
                  <a:srgbClr val="0000CC"/>
                </a:solidFill>
              </a:rPr>
              <a:t>Викторова</a:t>
            </a:r>
            <a:r>
              <a:rPr lang="uk-UA" b="1" i="1" dirty="0">
                <a:solidFill>
                  <a:srgbClr val="0000CC"/>
                </a:solidFill>
              </a:rPr>
              <a:t> М. А.</a:t>
            </a:r>
            <a:r>
              <a:rPr lang="uk-UA" b="1" dirty="0">
                <a:solidFill>
                  <a:srgbClr val="0000CC"/>
                </a:solidFill>
              </a:rPr>
              <a:t> </a:t>
            </a:r>
            <a:r>
              <a:rPr lang="uk-UA" b="1" dirty="0" err="1">
                <a:solidFill>
                  <a:srgbClr val="0000CC"/>
                </a:solidFill>
              </a:rPr>
              <a:t>Составители</a:t>
            </a:r>
            <a:r>
              <a:rPr lang="uk-UA" b="1" dirty="0">
                <a:solidFill>
                  <a:srgbClr val="0000CC"/>
                </a:solidFill>
              </a:rPr>
              <a:t> </a:t>
            </a:r>
            <a:r>
              <a:rPr lang="uk-UA" b="1" dirty="0" err="1">
                <a:solidFill>
                  <a:srgbClr val="0000CC"/>
                </a:solidFill>
              </a:rPr>
              <a:t>Киево-Печерского</a:t>
            </a:r>
            <a:r>
              <a:rPr lang="uk-UA" b="1" dirty="0">
                <a:solidFill>
                  <a:srgbClr val="0000CC"/>
                </a:solidFill>
              </a:rPr>
              <a:t> патерика и </a:t>
            </a:r>
            <a:r>
              <a:rPr lang="uk-UA" b="1" dirty="0" err="1">
                <a:solidFill>
                  <a:srgbClr val="0000CC"/>
                </a:solidFill>
              </a:rPr>
              <a:t>позднейшая</a:t>
            </a:r>
            <a:r>
              <a:rPr lang="uk-UA" b="1" dirty="0">
                <a:solidFill>
                  <a:srgbClr val="0000CC"/>
                </a:solidFill>
              </a:rPr>
              <a:t> </a:t>
            </a:r>
            <a:r>
              <a:rPr lang="uk-UA" b="1" dirty="0" err="1">
                <a:solidFill>
                  <a:srgbClr val="0000CC"/>
                </a:solidFill>
              </a:rPr>
              <a:t>его</a:t>
            </a:r>
            <a:r>
              <a:rPr lang="uk-UA" b="1" dirty="0">
                <a:solidFill>
                  <a:srgbClr val="0000CC"/>
                </a:solidFill>
              </a:rPr>
              <a:t> судьба. — М., 1863</a:t>
            </a:r>
          </a:p>
          <a:p>
            <a:pPr algn="just"/>
            <a:r>
              <a:rPr lang="uk-UA" b="1" i="1" dirty="0">
                <a:solidFill>
                  <a:srgbClr val="0000CC"/>
                </a:solidFill>
              </a:rPr>
              <a:t>Абрамович Д. И.</a:t>
            </a:r>
            <a:r>
              <a:rPr lang="uk-UA" b="1" dirty="0">
                <a:solidFill>
                  <a:srgbClr val="0000CC"/>
                </a:solidFill>
              </a:rPr>
              <a:t> </a:t>
            </a:r>
            <a:r>
              <a:rPr lang="uk-UA" b="1" dirty="0" err="1">
                <a:solidFill>
                  <a:srgbClr val="0000CC"/>
                </a:solidFill>
              </a:rPr>
              <a:t>Исследование</a:t>
            </a:r>
            <a:r>
              <a:rPr lang="uk-UA" b="1" dirty="0">
                <a:solidFill>
                  <a:srgbClr val="0000CC"/>
                </a:solidFill>
              </a:rPr>
              <a:t> о </a:t>
            </a:r>
            <a:r>
              <a:rPr lang="uk-UA" b="1" dirty="0" err="1">
                <a:solidFill>
                  <a:srgbClr val="0000CC"/>
                </a:solidFill>
              </a:rPr>
              <a:t>Киево-Печерском</a:t>
            </a:r>
            <a:r>
              <a:rPr lang="uk-UA" b="1" dirty="0">
                <a:solidFill>
                  <a:srgbClr val="0000CC"/>
                </a:solidFill>
              </a:rPr>
              <a:t> </a:t>
            </a:r>
            <a:r>
              <a:rPr lang="uk-UA" b="1" dirty="0" err="1">
                <a:solidFill>
                  <a:srgbClr val="0000CC"/>
                </a:solidFill>
              </a:rPr>
              <a:t>патерике</a:t>
            </a:r>
            <a:r>
              <a:rPr lang="uk-UA" b="1" dirty="0">
                <a:solidFill>
                  <a:srgbClr val="0000CC"/>
                </a:solidFill>
              </a:rPr>
              <a:t> </a:t>
            </a:r>
            <a:r>
              <a:rPr lang="uk-UA" b="1" dirty="0" err="1">
                <a:solidFill>
                  <a:srgbClr val="0000CC"/>
                </a:solidFill>
              </a:rPr>
              <a:t>как</a:t>
            </a:r>
            <a:r>
              <a:rPr lang="uk-UA" b="1" dirty="0">
                <a:solidFill>
                  <a:srgbClr val="0000CC"/>
                </a:solidFill>
              </a:rPr>
              <a:t> </a:t>
            </a:r>
            <a:r>
              <a:rPr lang="uk-UA" b="1" dirty="0" err="1">
                <a:solidFill>
                  <a:srgbClr val="0000CC"/>
                </a:solidFill>
              </a:rPr>
              <a:t>историко-литературном</a:t>
            </a:r>
            <a:r>
              <a:rPr lang="uk-UA" b="1" dirty="0">
                <a:solidFill>
                  <a:srgbClr val="0000CC"/>
                </a:solidFill>
              </a:rPr>
              <a:t> </a:t>
            </a:r>
            <a:r>
              <a:rPr lang="uk-UA" b="1" dirty="0" err="1">
                <a:solidFill>
                  <a:srgbClr val="0000CC"/>
                </a:solidFill>
              </a:rPr>
              <a:t>памятнике</a:t>
            </a:r>
            <a:r>
              <a:rPr lang="uk-UA" b="1" dirty="0">
                <a:solidFill>
                  <a:srgbClr val="0000CC"/>
                </a:solidFill>
              </a:rPr>
              <a:t>. — </a:t>
            </a:r>
            <a:r>
              <a:rPr lang="uk-UA" b="1" dirty="0" err="1">
                <a:solidFill>
                  <a:srgbClr val="0000CC"/>
                </a:solidFill>
              </a:rPr>
              <a:t>СПб</a:t>
            </a:r>
            <a:r>
              <a:rPr lang="uk-UA" b="1" dirty="0">
                <a:solidFill>
                  <a:srgbClr val="0000CC"/>
                </a:solidFill>
              </a:rPr>
              <a:t>., 1902</a:t>
            </a:r>
          </a:p>
          <a:p>
            <a:pPr algn="just"/>
            <a:r>
              <a:rPr lang="uk-UA" b="1" i="1" dirty="0" err="1">
                <a:solidFill>
                  <a:srgbClr val="0000CC"/>
                </a:solidFill>
              </a:rPr>
              <a:t>Ольшевская</a:t>
            </a:r>
            <a:r>
              <a:rPr lang="uk-UA" b="1" i="1" dirty="0">
                <a:solidFill>
                  <a:srgbClr val="0000CC"/>
                </a:solidFill>
              </a:rPr>
              <a:t> Л. А.</a:t>
            </a:r>
            <a:r>
              <a:rPr lang="uk-UA" b="1" dirty="0">
                <a:solidFill>
                  <a:srgbClr val="0000CC"/>
                </a:solidFill>
              </a:rPr>
              <a:t> Об авторах </a:t>
            </a:r>
            <a:r>
              <a:rPr lang="uk-UA" b="1" dirty="0" err="1">
                <a:solidFill>
                  <a:srgbClr val="0000CC"/>
                </a:solidFill>
              </a:rPr>
              <a:t>Киево-Печерского</a:t>
            </a:r>
            <a:r>
              <a:rPr lang="uk-UA" b="1" dirty="0">
                <a:solidFill>
                  <a:srgbClr val="0000CC"/>
                </a:solidFill>
              </a:rPr>
              <a:t> патерика//</a:t>
            </a:r>
            <a:r>
              <a:rPr lang="uk-UA" b="1" dirty="0" err="1">
                <a:solidFill>
                  <a:srgbClr val="0000CC"/>
                </a:solidFill>
              </a:rPr>
              <a:t>Литература</a:t>
            </a:r>
            <a:r>
              <a:rPr lang="uk-UA" b="1" dirty="0">
                <a:solidFill>
                  <a:srgbClr val="0000CC"/>
                </a:solidFill>
              </a:rPr>
              <a:t> </a:t>
            </a:r>
            <a:r>
              <a:rPr lang="uk-UA" b="1" dirty="0" err="1">
                <a:solidFill>
                  <a:srgbClr val="0000CC"/>
                </a:solidFill>
              </a:rPr>
              <a:t>Древней</a:t>
            </a:r>
            <a:r>
              <a:rPr lang="uk-UA" b="1" dirty="0">
                <a:solidFill>
                  <a:srgbClr val="0000CC"/>
                </a:solidFill>
              </a:rPr>
              <a:t> </a:t>
            </a:r>
            <a:r>
              <a:rPr lang="uk-UA" b="1" dirty="0" err="1">
                <a:solidFill>
                  <a:srgbClr val="0000CC"/>
                </a:solidFill>
              </a:rPr>
              <a:t>Руси</a:t>
            </a:r>
            <a:r>
              <a:rPr lang="uk-UA" b="1" dirty="0">
                <a:solidFill>
                  <a:srgbClr val="0000CC"/>
                </a:solidFill>
              </a:rPr>
              <a:t>. — М., 1978. — </a:t>
            </a:r>
            <a:r>
              <a:rPr lang="uk-UA" b="1" dirty="0" err="1">
                <a:solidFill>
                  <a:srgbClr val="0000CC"/>
                </a:solidFill>
              </a:rPr>
              <a:t>Вып</a:t>
            </a:r>
            <a:r>
              <a:rPr lang="uk-UA" b="1" dirty="0">
                <a:solidFill>
                  <a:srgbClr val="0000CC"/>
                </a:solidFill>
              </a:rPr>
              <a:t>. 2. — С. 13-28;</a:t>
            </a:r>
          </a:p>
          <a:p>
            <a:pPr algn="just"/>
            <a:r>
              <a:rPr lang="uk-UA" b="1" i="1" dirty="0" err="1">
                <a:solidFill>
                  <a:srgbClr val="0000CC"/>
                </a:solidFill>
              </a:rPr>
              <a:t>Ольшевская</a:t>
            </a:r>
            <a:r>
              <a:rPr lang="uk-UA" b="1" i="1" dirty="0">
                <a:solidFill>
                  <a:srgbClr val="0000CC"/>
                </a:solidFill>
              </a:rPr>
              <a:t> Л. А.</a:t>
            </a:r>
            <a:r>
              <a:rPr lang="uk-UA" b="1" dirty="0">
                <a:solidFill>
                  <a:srgbClr val="0000CC"/>
                </a:solidFill>
              </a:rPr>
              <a:t> Патерик </a:t>
            </a:r>
            <a:r>
              <a:rPr lang="uk-UA" b="1" dirty="0" err="1">
                <a:solidFill>
                  <a:srgbClr val="0000CC"/>
                </a:solidFill>
              </a:rPr>
              <a:t>Киево-Печерский</a:t>
            </a:r>
            <a:r>
              <a:rPr lang="uk-UA" b="1" dirty="0">
                <a:solidFill>
                  <a:srgbClr val="0000CC"/>
                </a:solidFill>
              </a:rPr>
              <a:t> // </a:t>
            </a:r>
            <a:r>
              <a:rPr lang="uk-UA" b="1" dirty="0" err="1">
                <a:solidFill>
                  <a:srgbClr val="0000CC"/>
                </a:solidFill>
              </a:rPr>
              <a:t>Словарь</a:t>
            </a:r>
            <a:r>
              <a:rPr lang="uk-UA" b="1" dirty="0">
                <a:solidFill>
                  <a:srgbClr val="0000CC"/>
                </a:solidFill>
              </a:rPr>
              <a:t> </a:t>
            </a:r>
            <a:r>
              <a:rPr lang="uk-UA" b="1" dirty="0" err="1">
                <a:solidFill>
                  <a:srgbClr val="0000CC"/>
                </a:solidFill>
              </a:rPr>
              <a:t>книжников</a:t>
            </a:r>
            <a:r>
              <a:rPr lang="uk-UA" b="1" dirty="0">
                <a:solidFill>
                  <a:srgbClr val="0000CC"/>
                </a:solidFill>
              </a:rPr>
              <a:t>. — </a:t>
            </a:r>
            <a:r>
              <a:rPr lang="uk-UA" b="1" dirty="0" err="1">
                <a:solidFill>
                  <a:srgbClr val="0000CC"/>
                </a:solidFill>
              </a:rPr>
              <a:t>Вып</a:t>
            </a:r>
            <a:r>
              <a:rPr lang="uk-UA" b="1" dirty="0">
                <a:solidFill>
                  <a:srgbClr val="0000CC"/>
                </a:solidFill>
              </a:rPr>
              <a:t>. 1. — С.308—313</a:t>
            </a:r>
          </a:p>
          <a:p>
            <a:pPr algn="just"/>
            <a:r>
              <a:rPr lang="uk-UA" b="1" dirty="0" err="1">
                <a:solidFill>
                  <a:srgbClr val="0000CC"/>
                </a:solidFill>
              </a:rPr>
              <a:t>Ісіченко</a:t>
            </a:r>
            <a:r>
              <a:rPr lang="uk-UA" b="1" dirty="0">
                <a:solidFill>
                  <a:srgbClr val="0000CC"/>
                </a:solidFill>
              </a:rPr>
              <a:t> Ю.А. Києво-Печерський патерик у літературному процесі кінця XVI – початку XVIII ст. на Україні. – К.: Наук. думка, 1990. – 180 с.</a:t>
            </a:r>
          </a:p>
        </p:txBody>
      </p:sp>
      <p:pic>
        <p:nvPicPr>
          <p:cNvPr id="1026" name="Picture 2" descr="http://upload.wikimedia.org/wikipedia/commons/thumb/2/2c/Grand%26Great_%2812%29.JPG/200px-Grand%26Great_%2812%29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" y="604719"/>
            <a:ext cx="2157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data:image/jpeg;base64,/9j/4AAQSkZJRgABAQAAAQABAAD/2wCEAAkGBwgHBgkIBwgKCgkLDRYPDQwMDRsUFRAWIB0iIiAdHx8kKDQsJCYxJx8fLT0tMTU3Ojo6Iys/RD84QzQ5OjcBCgoKDQwNGg8PGjclHyU3Nzc3Nzc3Nzc3Nzc3Nzc3Nzc3Nzc3Nzc3Nzc3Nzc3Nzc3Nzc3Nzc3Nzc3Nzc3Nzc3N//AABEIAHMAVAMBIgACEQEDEQH/xAAaAAACAwEBAAAAAAAAAAAAAAAEBQADBgIB/8QAPhAAAgECBAQCCAIIBQUAAAAAAQIDBBEABRIhEzFBUSJhBhQycYGRofAjsRVCUsHR0uHxNGJyo7IWJFNzkv/EABkBAQEBAQEBAAAAAAAAAAAAAAIBAAMEBf/EACMRAAICAgICAgMBAAAAAAAAAAABAhEhMQNREkEycQQToSL/2gAMAwEAAhEDEQA/AM5SxCWpey3PDBNrD9YjDsNHHQNRV5WEwxlkEexlvva/LmO2EtA5jq9a3NlGwaxPiOGs8gmrKepqYkCKq642a1yTYbE/H4HHneRxBp2WWMwRVjNTrpCrKNJO/Qb7DHMjQrRNSpSo8qv/AIhV3Zb+e/8ATD6LM2y70figoZAxechZCtrbC5t9/wAfZaXNdjLXqBdr37hgpHLucaU4QryZVGUtCSCrFLFGKamtLpIlZtw+9xt9Picemlp2phYXkboqW0/Q4btSZks0CNWG0jOCyrsunvtjgxZhwmk9fmCqLkAG58Afb4HB/bx9l8J9CWOlHJqeWxI5Ly+m2L6alVJkKo26XYtGfCcOpaOvjJi/SUjvcXALXUagL8+Xiufdjv1Ovghkqf0nOxjSVtJ3Hgax5kg74j/I4uy/qn0VUypxN1u2gkrwyoHu8+WCXeCCMNM6iPtsTy6ffXHc+Y1GYQ0E9xxDC6sAL7BgD+X5YV0DQS58wlVXjSLwA+PxbfXniyWTJ4A80l9ZqFkjSRU0AAsLatzvbEwXnx4lVCzIy/grzFupxMdYvAJbM1TozySBLbJdr9rnDE09S97BUQqLFl2t9/fPC6lUNUvd1Wyi1xfe5wydFa80LwBVbowDnYbAW/dbEZkESo8eUwK4syVD7e62DI84qaqphiKQjiMEBKk2LEeK1+dxfFM8AbIkmpwTCtS29vZBG31sPjgKjdYqynkfZUlVifINfEnxxnG2rZYycXg0jQzSzxSPVwrwG/DIgJ1cTTe41dOIvXFaUrvM8CVMbcWHUwaBgpseEP1+ZufdYY8Oa0vBZeKfE0W2k38Ii/lbA0uZR8BzT1Mgl4DxooUjSTLqJv5j8sfPjDkaqv4elyh2MRFWUyzP6zFpETVDHgb2Ym/63lt/qwjlziqmiKMIwGjZCADvq59e+GzZzRzcRGkYJJTcAkqdva/iMZkAHruMd/x+K7fJHJz5Z1XizRUChqKjBYraOU3B5ePFVAyp6STk7LwrDbnsuC4KOSno8vWcaGeKU2fa3jB3+Y+WBss0t6SzOpLAxbHysvbHae2COkVZ64kqYmswvCOa26nvj3FnpD/jI7f+IfmceYUPiiS2ZCC4nYi3s9vNsOxLQrlDIIr1eu5Y3Fxf69NsJaUaqqxBIIAsOftNh1w2G60k5QbEfhm1+/h54rDEty30gq8uojRwxU7ws2oiVCTf3gjBTV3Ej4qUWVgFWspp9yQQLe15/TAAiTWjTUdQFG2myAk8/wBkdueNJlmVQUytVVCKHZmYBztGDyHbtiSnQlGxa9VJFHrGX0LXJ0aaS9wLdb+Z+WKY81nMbv6lQqqc7Uq/sk9fO2H8mdZdG2hqlT/pUkfMDHFZR0+Z0TSUbJqdSFdeR5ixwFyP2hPjXoSDNJ3mSJoKRQwuLUq/Dl54toszmMy8NYFbRq1LCBY3tscDU4Va+LpeIRtqGk3Fh+e2B6WRU0y6WtHHc2W99/3XGOls50h4+avmc6pLNr4IMa2TSLGxItb/AC4EyuKOT0gkV11qYr+IeQwDlrPLXCQFdjxACALG38L/ABwXQCeTPmEDrFJo3JXULaRgtbGvRdnsMcNTEiRogEQ2CgdTiY8zmOdaiMVEwlfhjcJpsLnbEwofFZJJZMnQ6fWgWk4dgDq36E9gcaJK6hWZnaZ5LqN3kkvfe4FhtjP5bFxqsR2Jup5fHDlaeHSiCQFQv4mlwQN/piMMS6B6Sor6NVbiNxNyWY9P8w/fh16Vk/oogHZpVDb8xvjNzosLRvANkOoOTyOGGe5nHX5TGoFpBL+It/ZIBF78iN8Fxtpo6Xhi4ZXXsiH1WXS3skiw/pjR+irEZfLE+zRSkEduX78ByNTy08slpwZ2XVGZFBUBrkKNjfa/XmMVZDXLRR1+uSxG8cR3Jbf+mNK5RNGkzyvSngzaqmkdPC+yst9yo38+vzwJBLGwSCMtK4jKroU3bytb3fLFVRDNNK87DWWIYhQdtXK+OYqY8ZVBUk6rqtwTbfthJYDeS/hSRPDUSQHhWY3UG4ubAOQPl5YMyiQH0gkeEawUNrgLqFueFyGeoJpow/LWQhO7crm+GWRoY8/MJt+HEUBHW2JLTMtouzwu1VGWjKHhjw3B6ntiYsz43q4yBziH5nExYP8AyjS2Y3LpmhlkKGxeEpe/IEm+CYyUCupIYbi3TAVHbj7jbTYi9urYZZdA1RVxRizC92B7Dc4QEEVsrSIGK6QwuBq3PY25/wB74oJRoCEgS3V+Ib/K9vpgtmeNwZNHhOkBF8Xwt54HfhSJNJJA9tVg67Wa3skcrc/l8MRCYxbOnakSElUm2SSQoDcC9j7/AOJwtoakQzMblFPN0G6gfn545qYwEDXt4Ray2v3wPKQWDKAAdyL9euKkjNj46EjDuOvhJIIAt5cxv/fHtZCymOSPSGXW7efLvzwPRTcaOmUE+AhW1MNI7efL72wZTxzSTFnIuyE2V735Xv0/vgPAimipx60XCaRwiWJYMLk32+A+d8EUYMnpK4VnT8PmhHYfDFwAgm/Ebh3Gq3Kxt3+HLFWVOsnpIzRnYw2AA5bDBbbsvR5nKMJ4bys34Q9q3c9hjzF2fj/uorbDgjb4nEw4fFElsxNErPVlUBYm2w+OHFBHqDzKwBvoQdWJ5/T88Lsjq1osz9YaLihAbLe3MHDRADTUcdMpLyHmf2wf7fC2NYInNQXZpeJeN1OrQ+xPbbrz+XzxyVepZY6eJtUjkhLcz5H54YT08T1Bh4f4iwKq9y5IFzbFVNVmhzKT1OAF/FGEfxWN+YxU8YFQwq8op8voleqKytbx6yRbyUD792M7KiEl4wRFewueXkcE1MstTUGSpDOzPbxAr8Py292BHtpsDbqcaKa2Rtejund4SJYiAynqAbYMjmEgR0ZxPcjTGvO9vn7vLACAAG67nkT0xoMrpqyOKRoMzpYQxGtdYYj3/PGk0jRPKuKYjiyU80MQAA8Spdjz2JB+mKaaGGSYvI7rMN2Vhax8weQ+eGNVQyVSWqswoZWG2pkF19xBGFyZO8Uo4ddTnQCVdZLW8/vvgJqtiadnlWW47ByDp2BVja3TriYolVYnKNU8dx7TgEi/YE8/fj3HVaA9iLK4+NWNGI3kYjZUFyTvhjTtwiscim8ch1pf3bjz2xR6MsFzqMHz5DrY4MzNBFmlVspBlYi/nv8AvwE80ZasbZU3EqWkDl9SKqsV9og3II78/l3wslYxtXzoT45uGjKeuotcf/I+eOaerajksDZSAxB2B7H4c8cOQyJCo1qgZ2LEjxH9bvawFhjJUyt4GC0OuJZUcKgYLplYtrbqT232252xxSZVJV1YiEsDK4uzoQ2gDy7+Xv7Yf5MYfV3y/TfgAAjezXUE/UnbA2aLlLVAkq2kgkjBjB0eHrvuD88Dzd0PxVWGplFNDFwUphoUmzMNTHzN+vYcvyxYuXQqqgwRWvuAg5ff30wBS01G8ZSjzE6W5tpXf3EAYtGXz65OHmVywsE8RC+7x4D+xr6LaiGnjTiVBUaTeyoCb89hY+/72zc9RLmLyLR0zRxJtpjXkO7kczfB8ElSKyKDVOgWMmSTg6nVze9iVJte3ywAk1fS0hp2pXVTIWeR0YcbyPX79+HFNAk7BXAJ1KznVuSyW3vvbyxMX5hU1dRKjSQwqQgACREC1ziY7xbo5mKosyrKfNeJDNpZZDY6RtY7dMX12b101RJLLPqcgXOhewHbExMWlZPRHzaudX1Tk2At4RtY27dscy5pWhLCawK7gIoHP3eePcTFpELZc/zVGmkSsZXE3EuqqPFYjt2w5HpTnRUg1gII6wp/Lj3EwJJCTdARz7MGIYyQhr8xTRg/8cXf9TZwg1LVKGtz4Md/+OJiYNIqbKz6X56Ht69t/wCmP+XHL+mGfBbiv/2Y/wCXExMbxXRrZRDn2aV+uWqrJHdW0giy2Fuw9+JiYmOySo5tuz//2Q=="/>
          <p:cNvSpPr>
            <a:spLocks noChangeAspect="1" noChangeArrowheads="1"/>
          </p:cNvSpPr>
          <p:nvPr/>
        </p:nvSpPr>
        <p:spPr bwMode="auto">
          <a:xfrm>
            <a:off x="155575" y="-525463"/>
            <a:ext cx="800100" cy="109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jpeg;base64,/9j/4AAQSkZJRgABAQAAAQABAAD/2wCEAAkGBwgHBgkIBwgKCgkLDRYPDQwMDRsUFRAWIB0iIiAdHx8kKDQsJCYxJx8fLT0tMTU3Ojo6Iys/RD84QzQ5OjcBCgoKDQwNGg8PGjclHyU3Nzc3Nzc3Nzc3Nzc3Nzc3Nzc3Nzc3Nzc3Nzc3Nzc3Nzc3Nzc3Nzc3Nzc3Nzc3Nzc3N//AABEIAIsAtQMBIgACEQEDEQH/xAAbAAACAgMBAAAAAAAAAAAAAAAEBQMGAAECB//EADsQAAIBAwIDBgMHAwQBBQAAAAECAwAEERIhBTFBBhMiUWFxFIGRIzJCobHB8NHh8RUkM1IHJUNicqL/xAAZAQADAQEBAAAAAAAAAAAAAAABAgMEAAX/xAAiEQACAgICAwEAAwAAAAAAAAAAAQIRAyESMRMiQVEEMoH/2gAMAwEAAhEDEQA/ALTCdyF61w+e9KqDy8v0+VYMaRybPSu4WzIdgAamtHWbVCMbZ2/eue8OrGDj2o9Sug6iNONxURWElmOB1zQ5p/B6IsqwGFLYHlUaqwOkDDE7DzoqLQi4XG450Je3nd8RskXG7vvkbDSR+ZIpVL8GJdD7EqBXDxiOMyN4Qu53oxnLdCNuVJO1b3S8Kc2kTzYYa0UZLLy5fPlTKVgopfaC5na7a7jU92zEEYyQM7GlcfENA/4JQzHGWB/vVn7NTTnjcEd5YTqG1ZM8eADgkbH1oriVvbLdjuYQNL4G5OrljY0kslOjo4uW2b4FPLa8FgW6d0mbUyrp6Ekgn35/SubqQzKjzAsTszcqJ7QyBuKymNsrgBvcY/tQF5IBaFnk0hACds9azqNyNHURDccVPEb6Tw4CoscYIwNgcn2z+lLZpWiGGYM7kEso5+X9hW1mtLIsTGZZCScAZJHQHyHP3oW6u1Ym4RkDrggahsT1x79K9GEOPZiatnTaXymx0BcqemeQ/r8qSXA1S6o1GMgeWCB/PpTO0uTEH7vvGzuWCEkn6bVDLATIz29vKRthWU5J88UzoZJnN00srlsEFgFY9W9dvlVv7I9o14cEsuIMe4zhWP8A7eevt5+X1qnxtPC5zGwz+Eodv5mskkQya9eojbw0yqSo6S3Z7cAkiggZBwduVLePX68I4c0oSSRztGiKSCfWkPYXtHsnDLsk+H7Bz0GPuk/p9Kuc8atkHdTzGM/lUZqns6LPD+JXF9xC7knuWdHIycDn6Dy5Uy4XawPDGHA7wjJzzznn61Z+Odl0l4jNOs/dRNh8FcnO+oKo3J2//Vaj4JbcOCS6WBH3XvDp+ij9DQnNVRZRT2hUYHjJCk+uNqyrR8FJJutrbHb8KkD96yoeQPjLZDCpQa2J6Z5ZqZIEXOACPeg45SWDIdhyqe2fvdQbfDHrjBqkosjEnMSFNO+w8ufKgr3TbwyFzsRsKNMqqx8JIG+5570g7UTuI4wjIo0nZ8DB8/WlimhhychThfbpVU41NJJxNltJEdl0qx1f8Zz0HpnPyp3wqWR+FW5lYSSMn3hv1OKqHFrd5L68aK11u7kBkTOT7/nRqgHoEZBXOQRjII6iornxQOOZIrm2dWjULyAxv09KQcY4+8sbW3DUKkErJNL+HnkKPP3rmNFNm2mEXEO+lLKiP5ZoS+u4bkF4idxjBB8PvSaa2eNC83esWOkyNnJyOf03qKKJ+ffSqpGknvCMn0BqSxfS0pu6RxBe8amnaS9NsFd8lQN853xvRS8M4t2gu2iiCCzhRfH3mkZ35458j0/rUeH3XUzYBO+9WvsWZJYrsgbBo856bN/Wml6e1CpNiqP/AMe2xwbq/dpCN1UbY+ZzQ3GOzllwV7BbWMyd/crFIzAHSD+LFXO5u7KB3driMuvNVcMfQbfOuZXt7qNZjBPISuQAm7A+5H8NSeWb7Y6hETHgPDimTPJkHmMBT8qS8dsYeH2huFuw6qQviXfc46Gn1xfNw+SI2vDp8yyLGpkKgb9Rgmj3sTPI/e20XiO5JBzSqUv0aolRHCLruxpltnyM4LsPlyP50uvOCrkLc28esrk6TnA+gq6X3cWM8KyREtO4UYGcUr4rcQStpXSuNg5XGd/0qkZysVwVFRXg8cTHuJ3hJbJO53H8FXfsvxi5vYpLe7TVLAQomHJx0+dV64tEuGW4f70Sso0nO3Mn8qsXZLSvCQSN+8bPvtWpO1shJUTdoFu3tEWwk0T94MNqxsQc0oh4RMZo57m7+0j8ZOxPPrnpVg4hD3oiVbdZ37zKoz6QNjuTS64sr29tTEJo7WCVT4bdB7YyR5elTmGD0FLHPKO8juyyNy8I/aspfYWc0kPjdIwoCg6Dvjb9qysrW+y2yywwtjUw+jdKmtFVi2WKrqO3OlnE717e1aaMEjIG3T1oPg/GDPefBCTUzAuPCR6861exmRZnt/8ArNSDj0Ek0qIpVtIwwY4pvNL3ce5OTsCBSKbW47x8qDk4O/Olba0c5IGa4ez4XHYw5Dxx+N8Y05JOB8jQcVzIsbx92u4+8cnGf8VviMszfa28EkxOVOgbL7+XP8qAjub3WNXDXbnkFsb+/wA6Ntidjuz4ibaJWlfYHf1/vtTLjHBorzS6FYpJGC69Ox2J398YqtmGa7SGOW2EK6l1FWz16/SrtPoEash2WaMrvk4GeVCbpF8W3Ql7T2SPw2A/jUopxtnEeKSJZgExRKrIOe/P5+9WPtIrNZwqBqw/hY88Yx+v60qtlAkcHfblipKWjSog09koDN3SZxvsKYcAljhd7KeNAk+NhsNs+XzrZXCOrn7oO5oO7UJdI0bHIUbg8j50f7BaosVvElnHJEwRVLlgcAbHpUttLDBEqJIpWNcA/t+1TRJbizjvLpRIWiVmGnwjbPKom4jNHxCOOW3RLebHcuD+LyI/L/NRZ2qNz2qXUcbPDIWQ60wp2P69KEd9DMO+dWB3zGwwPpTovK8Y3xI24AGAKV3d1NFC7blw2kKPxEnFcqO2KrmSKSVMXClxuoZj126ilHEXilB1d2cHcgb1YpbWObOB59edVniuIp2UKDjzG5251aCtiSloDjiihRULeEjBP896ddk5WksJpjGyws5aMk89sE/lVWv1/wBncEMwLKcafX9van3CuKG/4VFZwoVk0d27AeEDltjzrTpKzNN3otVrMO9hIAIf9NJP7VEXCyLAn3IsqduuaWcOmaCeCwlX7RTiNs+hxR7InfuVG+rL7Hnz/rUcjTdj4+gS0crbKhbGlmA29aygFhk3HesozkAEdflWVnfZrUNDTijJJCbdny5/Dnl70u4XAlpxWOcybgEMB12/xUd60xR1jbVJLjDatxQnDHGtdQyVbSxHU+fvkGtTk7POXRZeO3RjtQ1u5eYHKou+QeZ+m9JLS5ur2cWzQsneYQOwJ0E9cdcZG2elHf6VCtvG80104k3IWTGMjP0/rQkcMdpxC3+FLiMOhJlbOPEOvKg8iZVYm9jJ+ERxE6+IzDG6rFEoA2x686Bk4Xco4MPECBnKl8ZweQOBTi5KA5DDkS2/TagTBCbkTO2JGXSF/wDjnORWfyNGhYYtAF7HxO2t1YTo4UDJCA/sK1wa/wCIX90tqssZRhkjGkggZzTa4lhIA7xQrDPPbFK+ykaR8fLeIABsAD3FNyctNB8cYdDHjjF7WISpqAnbTrUbeGk1zxOHhqtLMrsudIVBvyzT/tLPFa2Fu90VjR3Byx2+7VF7R3EMlkvcyoftw33ueFxn600FejrpFukcvE2nOCDgH1H+aGuQrXK7fg8s86Fj45wt0GL6AjTudeMV38faTSL3NwjkKBlGG38zRSa+BbT2XO5wOC7g4+HXkOfhpAt7NLxGcSszrCqhA3JPF5fIVabSP/02GMqHBjUZ59KVLwuXvJnSNQWkDBh1Gcio/Tk9DZ5EJGNgNqUcTGYBpxqLrgjzzTOePng6dtz60JcQpJFpDKDnZgM4pemFCnhbD/TrTSG2hxjPk7ZpXx6FVl1DfXz/AJ86dtaNHv3hIOQBpAI+lLuMJqjQ4GQN6tB7sRrRVZlD2U4JJ22wMHbGP0rrs5ffAs6oHZl5gY22xW5wDbzx5OoqdvXB60F2W7aS8CgukFnHcGYgqdenTjodjnpWirRllpliS/8Aj+K2ssg0rHIurVj/ALDy9qst20UMj4Dd445Dkff86qL9vp+KlbX/AEuCESEAuHLHmPSrfxBWW4WRArroGdXvkVHImnspjoWJAJoxq/CSKysTVNGXicJl2J0jbpW6g0alYFrkIVpbWZD/APTJ/KuI/h4nxiRS7HTlSNR3/rVklW4W6jEMa9wYzrOPunmMUuuf9zdIwiQjcMS3LHL33FU5tkVhiMre2fiNlC8GkIAB4yQTjbyoK7se4EUkhU5OABTrhBb4aRcoFB+8TvvzHlUHFYgyZlumyoIVTGPyqTKr10ETXFrNYRs8kS98oGGIG+d/0NDiW27jQs8ZC5XZhviuOHfCLbQxvFEzBCTqQHJzUF9P9owEgZM5VSAdNFfgK+ii8KJpRmUgZG/tVa7Q8SurQ2/wMrIcHWUzkDy296fXBWVtXg1LnJCBSPpVZ45GJJhoYaVXnn54/WtUSUnRJJe2+NFy4YEYDMdXofatWrK0LBIkdQTu+D/NqDPchcKJHbVjA9PQUy4dwK/vFZY7IwQsPvTjSG+u5+lHSErkDXk8Bi/4YWBOBhf6DArnhVvf8Wnkjs7dWKkguFwicjuf2q78E7K2lt473/dTtvlhhAM9B16c6feCJEACrGAxJ5BR5+lK8q6Q6gLe0PH4+zvBY/um6aMRwoRzfG5Pp1qLsHx8cW4Z3U7Bri2wrE/jB5H9q8x7V8YPF+JPPGS0ceI4QdtgTv8AM7/SuOyPGX4LxyCd5CyY0zAf9Tz28xzovD6X9O5q6PcbtwwIA2oQjuwVUc99qnS4EsPeRlXRgGRhyIPUV13iBAX3Y+Q2rG0VTF8rEjI2IpPfuGDAH7o3pzO4LNp045c6UcQkwoUY1Hn5fOqwA6KtdBWSVdQUlDy6Uqi4DbkKBrzz96bMAZpk3cjK8uv8P1rHtrn7MwhUZWBOpsdKs5URUbBoODw28iSKzEodQGAPWvQpYmnjW41aVVQSuOfWqcYYcOpk1lxgncY9qukahYjCrZGNILddsA1Jz5Briyt3JAVNUmBuAQD6VlaL4QB/CdROB0rKUuW5xaysdYU9cEFB7ZoSa1gA1LEUGfvBtjz613cTMRgOTjbnSq94Zc8QlVI7p4Y9JEiodIPr61yQqY84ee6hkXoWoLjdwFltY2X/AJNWMNuCN6ns7FeHWbwR6inM79Tio+K28M0cTzFk+HBKvn0/F6UrSs5Mga2kls7d41JC5HPzJ6Uu4k72nCuISYPfxRM8YPUgjpTzhfELSW1WOGeOR0XLgHJAz/N6ju1il1MFUhlw5O23QYpkqZ3L4VKN2ez76MhJHjDk89yPKieE9mouMWZub25cKX093EMZAHn8xXMqiLWEwUUHBHkOVO+xxH+jptgh32qrk60LxTDeH8HseGoiW0EcZGctjLHB8+dNmAlWPTvg7n5Ggri7toI2kmmRUXZiSMDNDWnGYL2Ivw9u9UHTyKgH5j2qL5PbDQa5McijJJ04G1Uf/wAgdofhbNOGwEd5cKTK52CrkbfP9qtj9/IRqkVR5Jz+ppD2j4Yoht76AB7i3mXQsg1BwxAwR1500GlK2CV1o8mmZHTcjYk7c8VEc94zoAq+/SvWOK9mk/08m5WwCxDvHmS2UMB7jpVJm4GbmdRw0RvAQftgNIznoOtalnjRLxS7Lt/41418dws2Tgl7bABAJ8Jzj6YIq13MsMQX4qdIjnwjVjPyrzzhUY7OIVhnnEso+0Kk4OOQx8zRds3EL2Vri1tk0j78t02Fz75/esmSpSuPRojGlseXHFC/jtoDgnm50j8v3pZczaIyZZFRc8lbxV1a8PnuwxuOJjTnDfCjP0ONqIi4Zwu1RpHikmZQW1zNq/tQprthuIm+Ki7wJaQPIxxjShNdTjikjMkdi4UcyWGfcDmasSMlxbxMi4jYZUK2Bz8hig5eHWEtzrFsiuFzrRirHfcZFd6p7Fbfwrc9vdKdN20Ua/iDTKPqM5r0C0+7CC25C+HPpVamsLKFNcMEKuBkHQMj1zinkGuVrO43woUnTvnIFO5JrRNt3sQsveOQc5XIPXqf6VqpUQrJMA2MSMD75/vWUpVPQ44rfW9jCklxMsYG27e1CcD7R8Nvb57aKYGUL4dRxr67eZxvXkEl/cXZeS6mkmkLZBZs5/m1aErHSBqzq5Z/pWpfxtbZl8/4j13j3bG14dNLBEFlmUYUlwFDZxg/LPKqXx3tJxC/ULPMscbDaGIkBuWeX71WJGZY1d08R5A77ee/vXGQyo41Lzyc9KeOGKC8jHEHE50XXDK0T6TsD58/rgU97Jdpks554b6RnjKho9bcj15+eapjkKhKMT4efTyrnWNQxhmOwycb0zxpoHkZZON9oZZS8VuypGD4SMgkefsaD4d2i4ja2zW1pcums7lAMnI/KlErCRo13G+lmzn9K41CFhpwWDZwTy5VyxqgeR2Npb12ZTLI7OAS2ebee/TrTDgnF7jhtxHcWzssZcd9GeTDqOXrzqsiV2cNux1YxmjI7plOdXiVuY9OWPpQcFR3kdnttiZb21S4t1QJKMqzHJx8q3NaMoVpZNWlwSCMA9a8u7O9quI2E0QRi1uDhoT93GRnHkedeuyzRXHD45wpw2h8H1IrHkg4F4zUiKeJJ7WaCQB1kj0lSeeRiqracCS3sYyZbtT4h3cIAVcE9T6Vadb/ABDDHhU/z9ahvGU8MDdRJ+5qCk0VYki4Fw2E6u7Yu2+p5PfouP1on4GzmMaXYluREoCJIxCIBywo/fNT3irEitHGfFuOuKC1SMzZzuoFc5yDQTNMsbxxqQEAJCqMAZoG5ncxSqMYKkAfKpliAILkk4OPXlUN1CUBwdutdbBogs5WNrBH4h4APyrbnDFtY26ZrLQsLaNN8qoGflXCRPJJJHkZHn15UexWbkYN4sj13ppHJojt1QZ8QGfTT/mks7d2qqUOokA+lPgh0RNgBUAYt5eECnjoRiW9LC7uAhUDvnO/v/PrWURHBH3szOqPqcld+mdulZRsomqPNn4BxKK++GaESMy+FlGQBsAfSiLbs1ey3XdxlSc+A8tgOZ5You1iaUSHvowAToVuZ99vWi5JJ/Ee8crspCsOXr8zW3m6PP8A8E/EOCsczW8gIVc4JPIKDn86Dk4PfwWvxM0bCNfu55Hyp+wdmjbOpu70MrEjI8J6cuXPf86K4leW0/Cls2ZwAMbjkc/XrXc2USTKaIZGHeBWIXd8Hce1QzI0UjLJjO/t5/0ppFEGdlUqzMu4VwPLp1ovjPDwbqVhsSquQVxz2/ancjuNiRgFBIJ1b75BGK42cjDemeZNMrm2CpnTtjIwDitwRRjvpdBxCF59cmuvRzj8FxtnUHwZ9etTwWs8q6u5fTg5ONvr86vkh4fLEklvGkUckcOnvN3DZ3+v7mpZL7vuFNYao+7YtuzYIOffboKi8r+DrEr7F3BOx3FJLtVv7WSGI6dZIDZ9t69Ml0iyWPBXBQY8sECq6narUmlCGAGMrJuf5iuE4/3jKs2FVSCw57Z6moTcpdlFxj9LLIQoLuCNXI5z+XypdOQ3BWJ6yEnPq5/rR0BW4jhuLVwYyuHHMH1oCa1haEyd6y/atlsjcHOwzyGfKo1QzdnN3GVtIckEKm+PYDel2sK5bbYDlRr212sQ+GdWDKdnbGfy2oCWJoPFL9ltlgWBFJux7MSV2lKnPLnnlXNxIe5fcZCk/lULTxQ51yRo2eRYAj5VwtxbXGQs8ZBGPCwOKKsAZBkKowQOfvUdsS0rFepIzW4ZBkIxAxkZrcRjhXKglsk+2TRtBpgt2BqQsdtQXfflTeeORrIgPjGlm29OVKOJL3pQ5x4ySR86svcjuUfyjANOuhZaYltwe72ySNj9BWUYiCKacE/eYNvvzArKIaPPopbZlOmRkY74YE/n0oyBT9mAY5B109aXiNEB0Ljc8q7QA4PVdxvWugXvY5XvBgoDozstSzW8c0euVowc/efYj0/KoSSI4yDjIBNdXQBUKRkA5x8x/WpAmlVi+54bFPOV7oFtsEtz25/pUbWMsTCSZnfHhCvk7em9MuESNLIIpDqjG4UiiL+NFunAGABsPKm5u6M66sqt1EWdfC0ZGxycAc65SExyA6C6PtnpjqP70/jiSSNTIobcnemNqqtbnUoOQRjFc8o8YJiGKJ2y6IwZfCBqGMZJGK4lsv8AuzANlnYge/n54+lPWVYwdCgb1Ekj558jt+VLyfwosKYjeAWyLKpyrEAOCCpO+OWa4DqM+PcjOT69KZ9pUU8K73Hj8xtVZtZ5T3eXO8gHyqkHatkMuNJ0WThPH7jhid3bzZXVuDyONs+uaYJ2tLW4trqMtpcsZE5ncnlt51U4GLEBjkYP6UTdKoigcABmBzj5UJQjLsnGcolwTtuPAncHSowWwP0zXB7S8PuGY3aOUYHbRqH0qroitACygn/NCsft9H4Rjb5UnhguhvNMtdtxPhUcixwmKNcY2Qj6mjpo7WZmE0UUq52DKDgVQ8+JT10sfnVi4FI8nDTrYnS5UZ6DyqWaHj2mXw5HN0xo9vYjQVhXI30qcCtyW9rIC4gCE9QxH0xSe5uJluWUSMAGO1TRzy+FdZwQcg+1SqT2auNBN3aoI3NpLdRkRkDRIXHps2auYAECr0KDfPpVRt5GeNHY5Y5o/wCJmQB1kYMcZ8unSni29MlJbDZnIuXUHkqnOM+dboS4di4bO5G586yuOs//2Q=="/>
          <p:cNvSpPr>
            <a:spLocks noChangeAspect="1" noChangeArrowheads="1"/>
          </p:cNvSpPr>
          <p:nvPr/>
        </p:nvSpPr>
        <p:spPr bwMode="auto">
          <a:xfrm>
            <a:off x="155575" y="-631825"/>
            <a:ext cx="1724025" cy="132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encrypted-tbn1.gstatic.com/images?q=tbn:ANd9GcRpQmcloL7ladEegAVVLc1LQ8_w7hwt5Osr47c3-cOsCk7Ww5WGTQ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1009"/>
            <a:ext cx="2389281" cy="1810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7943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936</Words>
  <Application>Microsoft Office PowerPoint</Application>
  <PresentationFormat>Экран (4:3)</PresentationFormat>
  <Paragraphs>76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v6</dc:creator>
  <cp:lastModifiedBy>v6</cp:lastModifiedBy>
  <cp:revision>29</cp:revision>
  <dcterms:created xsi:type="dcterms:W3CDTF">2013-02-11T16:44:18Z</dcterms:created>
  <dcterms:modified xsi:type="dcterms:W3CDTF">2014-02-11T18:34:49Z</dcterms:modified>
</cp:coreProperties>
</file>