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4" r:id="rId4"/>
    <p:sldId id="260" r:id="rId5"/>
    <p:sldId id="261" r:id="rId6"/>
    <p:sldId id="262" r:id="rId7"/>
    <p:sldId id="259" r:id="rId8"/>
    <p:sldId id="265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2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517A0-D980-418C-8038-61343B6D9536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F4B0F-319A-4423-B7C6-62E80CE982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F4B0F-319A-4423-B7C6-62E80CE982B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A8DA-9FCA-4417-BF52-4D69E5C68FB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0C71-4D88-43B6-BADE-54A94705F0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A8DA-9FCA-4417-BF52-4D69E5C68FB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0C71-4D88-43B6-BADE-54A94705F0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A8DA-9FCA-4417-BF52-4D69E5C68FB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0C71-4D88-43B6-BADE-54A94705F0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A8DA-9FCA-4417-BF52-4D69E5C68FB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0C71-4D88-43B6-BADE-54A94705F0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A8DA-9FCA-4417-BF52-4D69E5C68FB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0C71-4D88-43B6-BADE-54A94705F0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A8DA-9FCA-4417-BF52-4D69E5C68FB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0C71-4D88-43B6-BADE-54A94705F0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A8DA-9FCA-4417-BF52-4D69E5C68FB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0C71-4D88-43B6-BADE-54A94705F0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A8DA-9FCA-4417-BF52-4D69E5C68FB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0C71-4D88-43B6-BADE-54A94705F0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A8DA-9FCA-4417-BF52-4D69E5C68FB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0C71-4D88-43B6-BADE-54A94705F0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A8DA-9FCA-4417-BF52-4D69E5C68FB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0C71-4D88-43B6-BADE-54A94705F0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CA8DA-9FCA-4417-BF52-4D69E5C68FB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0C71-4D88-43B6-BADE-54A94705F0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A8DA-9FCA-4417-BF52-4D69E5C68FB2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A0C71-4D88-43B6-BADE-54A94705F0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http://go4.imgsmail.ru/imgpreview?key=http%3A//www.libex.ru/dimg/3018b.jpg&amp;mb=imgdb_preview_153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lukoshko.net/frontend/webcontent/images/owl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http://i.allday.ru/uploads/posts/2010-09/thumbs/1285520400_11_a4.jpg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eb100kz.com/info/kazkar.at.u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latin typeface="Arial" pitchFamily="34" charset="0"/>
                <a:cs typeface="Arial" pitchFamily="34" charset="0"/>
              </a:rPr>
              <a:t>Казка </a:t>
            </a:r>
            <a:r>
              <a:rPr lang="uk-UA" sz="3600" b="1" dirty="0" err="1" smtClean="0">
                <a:latin typeface="Arial" pitchFamily="34" charset="0"/>
                <a:cs typeface="Arial" pitchFamily="34" charset="0"/>
              </a:rPr>
              <a:t>“Про</a:t>
            </a:r>
            <a:r>
              <a:rPr lang="uk-UA" sz="3600" b="1" dirty="0" smtClean="0">
                <a:latin typeface="Arial" pitchFamily="34" charset="0"/>
                <a:cs typeface="Arial" pitchFamily="34" charset="0"/>
              </a:rPr>
              <a:t> правду і </a:t>
            </a:r>
            <a:r>
              <a:rPr lang="uk-UA" sz="3600" b="1" dirty="0" err="1" smtClean="0">
                <a:latin typeface="Arial" pitchFamily="34" charset="0"/>
                <a:cs typeface="Arial" pitchFamily="34" charset="0"/>
              </a:rPr>
              <a:t>кривду.”</a:t>
            </a:r>
            <a:r>
              <a:rPr lang="uk-UA" sz="3600" b="1" dirty="0" smtClean="0">
                <a:latin typeface="Arial" pitchFamily="34" charset="0"/>
                <a:cs typeface="Arial" pitchFamily="34" charset="0"/>
              </a:rPr>
              <a:t> Народне уявлення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uk-UA" sz="3600" b="1" dirty="0" smtClean="0">
                <a:latin typeface="Arial" pitchFamily="34" charset="0"/>
                <a:cs typeface="Arial" pitchFamily="34" charset="0"/>
              </a:rPr>
              <a:t> про добро і зло.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916832"/>
            <a:ext cx="7200800" cy="4320480"/>
          </a:xfrm>
        </p:spPr>
        <p:txBody>
          <a:bodyPr/>
          <a:lstStyle/>
          <a:p>
            <a:endParaRPr lang="uk-UA" dirty="0" smtClean="0"/>
          </a:p>
          <a:p>
            <a:endParaRPr lang="ru-RU" dirty="0"/>
          </a:p>
        </p:txBody>
      </p:sp>
      <p:pic>
        <p:nvPicPr>
          <p:cNvPr id="1026" name="Picture 2" descr="http://go4.imgsmail.ru/imgpreview?key=http%3A//www.libex.ru/dimg/3018b.jpg&amp;mb=imgdb_preview_153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3059832" y="1988840"/>
            <a:ext cx="2592288" cy="4008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4788024" y="5589240"/>
            <a:ext cx="4355976" cy="126876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Виконала </a:t>
            </a:r>
            <a:r>
              <a:rPr lang="uk-UA" sz="2000" dirty="0" err="1" smtClean="0"/>
              <a:t>Толстоп</a:t>
            </a:r>
            <a:r>
              <a:rPr lang="en-US" sz="2000" dirty="0" smtClean="0"/>
              <a:t>’</a:t>
            </a:r>
            <a:r>
              <a:rPr lang="uk-UA" sz="2000" dirty="0" err="1" smtClean="0"/>
              <a:t>ятова</a:t>
            </a:r>
            <a:r>
              <a:rPr lang="uk-UA" sz="2000" dirty="0" smtClean="0"/>
              <a:t> Лариса Петрівна вчитель української мови та літератури СШІТ №2 м. Золотоноші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latin typeface="Arial" pitchFamily="34" charset="0"/>
                <a:cs typeface="Arial" pitchFamily="34" charset="0"/>
              </a:rPr>
              <a:t>Народна мудрість 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14375" indent="371475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Про правді і сила. </a:t>
            </a:r>
          </a:p>
          <a:p>
            <a:pPr marL="714375" indent="371475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Стій за правду горою, тоді і люди з тобою. </a:t>
            </a:r>
          </a:p>
          <a:p>
            <a:pPr marL="714375" indent="371475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Правда не тоне у воді, не горить у вогні.</a:t>
            </a:r>
          </a:p>
          <a:p>
            <a:pPr marL="714375" indent="371475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Завидющі очі колом тикають.</a:t>
            </a:r>
          </a:p>
          <a:p>
            <a:pPr marL="714375" indent="371475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Заздрість здоров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я з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їсть.</a:t>
            </a:r>
          </a:p>
          <a:p>
            <a:pPr marL="714375" indent="371475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Скупому все мало.</a:t>
            </a:r>
          </a:p>
          <a:p>
            <a:pPr marL="714375" indent="371475"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Ризик – шляхетна справа.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latin typeface="Arial" pitchFamily="34" charset="0"/>
                <a:cs typeface="Arial" pitchFamily="34" charset="0"/>
              </a:rPr>
              <a:t>Словничок 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8575">
              <a:buNone/>
            </a:pPr>
            <a:r>
              <a:rPr lang="uk-UA" dirty="0" smtClean="0"/>
              <a:t> </a:t>
            </a:r>
            <a:r>
              <a:rPr lang="uk-UA" b="1" dirty="0" smtClean="0">
                <a:latin typeface="Arial" pitchFamily="34" charset="0"/>
                <a:cs typeface="Arial" pitchFamily="34" charset="0"/>
              </a:rPr>
              <a:t>Вчинок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– здійснювана ким-небудь дія. </a:t>
            </a:r>
          </a:p>
          <a:p>
            <a:pPr indent="28575"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Поведінка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– сукупність чиїх-небудь дій і вчинків; спосіб життя. </a:t>
            </a:r>
          </a:p>
          <a:p>
            <a:pPr indent="28575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7" descr="http://lukoshko.net/frontend/webcontent/images/owl.png"/>
          <p:cNvPicPr>
            <a:picLocks noChangeAspect="1" noChangeArrowheads="1"/>
          </p:cNvPicPr>
          <p:nvPr/>
        </p:nvPicPr>
        <p:blipFill>
          <a:blip r:embed="rId2" r:link="rId3" cstate="print"/>
          <a:srcRect l="48343"/>
          <a:stretch>
            <a:fillRect/>
          </a:stretch>
        </p:blipFill>
        <p:spPr bwMode="auto">
          <a:xfrm>
            <a:off x="1475656" y="332656"/>
            <a:ext cx="11525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http://i.allday.ru/uploads/posts/2010-09/thumbs/1285520400_11_a4.jpg"/>
          <p:cNvPicPr>
            <a:picLocks noChangeAspect="1" noChangeArrowheads="1"/>
          </p:cNvPicPr>
          <p:nvPr/>
        </p:nvPicPr>
        <p:blipFill>
          <a:blip r:embed="rId4" r:link="rId5" cstate="print"/>
          <a:srcRect b="19991"/>
          <a:stretch>
            <a:fillRect/>
          </a:stretch>
        </p:blipFill>
        <p:spPr bwMode="auto">
          <a:xfrm>
            <a:off x="2987824" y="3429000"/>
            <a:ext cx="2952328" cy="2839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>
                <a:latin typeface="Arial" pitchFamily="34" charset="0"/>
                <a:cs typeface="Arial" pitchFamily="34" charset="0"/>
              </a:rPr>
              <a:t>Простежте вчинки небожа і дядька, </a:t>
            </a:r>
            <a:br>
              <a:rPr lang="uk-UA" sz="3600" b="1" dirty="0" smtClean="0">
                <a:latin typeface="Arial" pitchFamily="34" charset="0"/>
                <a:cs typeface="Arial" pitchFamily="34" charset="0"/>
              </a:rPr>
            </a:br>
            <a:r>
              <a:rPr lang="uk-UA" sz="3600" b="1" dirty="0" smtClean="0">
                <a:latin typeface="Arial" pitchFamily="34" charset="0"/>
                <a:cs typeface="Arial" pitchFamily="34" charset="0"/>
              </a:rPr>
              <a:t>які зумовлюють їхню поведінку.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92488"/>
          </a:xfrm>
        </p:spPr>
        <p:txBody>
          <a:bodyPr numCol="2">
            <a:noAutofit/>
          </a:bodyPr>
          <a:lstStyle/>
          <a:p>
            <a:pPr marL="85725" indent="285750" algn="ctr">
              <a:buNone/>
            </a:pPr>
            <a:r>
              <a:rPr lang="uk-UA" sz="2400" i="1" u="sng" dirty="0" smtClean="0">
                <a:latin typeface="Arial" pitchFamily="34" charset="0"/>
                <a:cs typeface="Arial" pitchFamily="34" charset="0"/>
              </a:rPr>
              <a:t>Небожеві вчинки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85725" indent="285750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Віддав дядькові свою худобу;</a:t>
            </a:r>
          </a:p>
          <a:p>
            <a:pPr marL="85725" indent="285750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забезпечив місто водою;</a:t>
            </a:r>
          </a:p>
          <a:p>
            <a:pPr marL="85725" indent="285750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вилікував королеву дочку;</a:t>
            </a:r>
          </a:p>
          <a:p>
            <a:pPr marL="85725" indent="285750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обдарував дядька гостинцями, пробачивши йому всю кривду.</a:t>
            </a:r>
          </a:p>
          <a:p>
            <a:pPr marL="85725" indent="285750" algn="ctr">
              <a:buNone/>
            </a:pPr>
            <a:endParaRPr lang="uk-UA" sz="2400" i="1" u="sng" dirty="0" smtClean="0">
              <a:latin typeface="Arial" pitchFamily="34" charset="0"/>
              <a:cs typeface="Arial" pitchFamily="34" charset="0"/>
            </a:endParaRPr>
          </a:p>
          <a:p>
            <a:pPr marL="85725" indent="285750" algn="ctr">
              <a:buNone/>
            </a:pPr>
            <a:endParaRPr lang="uk-UA" sz="2400" i="1" u="sng" dirty="0" smtClean="0">
              <a:latin typeface="Arial" pitchFamily="34" charset="0"/>
              <a:cs typeface="Arial" pitchFamily="34" charset="0"/>
            </a:endParaRPr>
          </a:p>
          <a:p>
            <a:pPr marL="85725" indent="285750" algn="ctr">
              <a:buNone/>
            </a:pPr>
            <a:endParaRPr lang="uk-UA" sz="2400" i="1" u="sng" dirty="0" smtClean="0">
              <a:latin typeface="Arial" pitchFamily="34" charset="0"/>
              <a:cs typeface="Arial" pitchFamily="34" charset="0"/>
            </a:endParaRPr>
          </a:p>
          <a:p>
            <a:pPr marL="85725" indent="285750" algn="ctr">
              <a:buNone/>
            </a:pPr>
            <a:endParaRPr lang="uk-UA" sz="2400" i="1" u="sng" dirty="0" smtClean="0">
              <a:latin typeface="Arial" pitchFamily="34" charset="0"/>
              <a:cs typeface="Arial" pitchFamily="34" charset="0"/>
            </a:endParaRPr>
          </a:p>
          <a:p>
            <a:pPr marL="85725" indent="285750" algn="ctr">
              <a:buNone/>
            </a:pPr>
            <a:endParaRPr lang="uk-UA" sz="2400" i="1" u="sng" dirty="0" smtClean="0">
              <a:latin typeface="Arial" pitchFamily="34" charset="0"/>
              <a:cs typeface="Arial" pitchFamily="34" charset="0"/>
            </a:endParaRPr>
          </a:p>
          <a:p>
            <a:pPr marL="85725" indent="285750" algn="ctr">
              <a:buNone/>
            </a:pPr>
            <a:endParaRPr lang="uk-UA" sz="2400" i="1" u="sng" dirty="0" smtClean="0">
              <a:latin typeface="Arial" pitchFamily="34" charset="0"/>
              <a:cs typeface="Arial" pitchFamily="34" charset="0"/>
            </a:endParaRPr>
          </a:p>
          <a:p>
            <a:pPr marL="85725" indent="285750" algn="ctr">
              <a:buNone/>
            </a:pPr>
            <a:endParaRPr lang="uk-UA" sz="2400" i="1" u="sng" dirty="0" smtClean="0">
              <a:latin typeface="Arial" pitchFamily="34" charset="0"/>
              <a:cs typeface="Arial" pitchFamily="34" charset="0"/>
            </a:endParaRPr>
          </a:p>
          <a:p>
            <a:pPr marL="85725" indent="285750" algn="ctr">
              <a:buNone/>
            </a:pPr>
            <a:r>
              <a:rPr lang="uk-UA" sz="2400" i="1" u="sng" dirty="0" smtClean="0">
                <a:latin typeface="Arial" pitchFamily="34" charset="0"/>
                <a:cs typeface="Arial" pitchFamily="34" charset="0"/>
              </a:rPr>
              <a:t>Дядькові вчинки:</a:t>
            </a:r>
          </a:p>
          <a:p>
            <a:pPr marL="85725" indent="285750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Відібрав у небожа всю худобу;</a:t>
            </a:r>
          </a:p>
          <a:p>
            <a:pPr marL="85725" indent="285750" algn="just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не розказував нікому, що правдою жити краще, ніж кривдою, не виконавши тим наказ небожа; через бажання більше збагатитися поплатився життям.</a:t>
            </a:r>
          </a:p>
          <a:p>
            <a:pPr marL="85725" indent="285750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marL="85725" indent="285750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marL="85725" indent="285750">
              <a:buNone/>
            </a:pPr>
            <a:endParaRPr lang="uk-UA" sz="2400" i="1" u="sng" dirty="0" smtClean="0">
              <a:latin typeface="Arial" pitchFamily="34" charset="0"/>
              <a:cs typeface="Arial" pitchFamily="34" charset="0"/>
            </a:endParaRPr>
          </a:p>
          <a:p>
            <a:pPr marL="85725" indent="285750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marL="85725" indent="285750">
              <a:buNone/>
            </a:pP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marL="85725" indent="285750">
              <a:buNone/>
            </a:pPr>
            <a:r>
              <a:rPr lang="uk-UA" sz="24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marL="85725" indent="285750"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latin typeface="Arial" pitchFamily="34" charset="0"/>
                <a:cs typeface="Arial" pitchFamily="34" charset="0"/>
              </a:rPr>
              <a:t>Асоціативний портрет небожа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подготовка 3"/>
          <p:cNvSpPr/>
          <p:nvPr/>
        </p:nvSpPr>
        <p:spPr>
          <a:xfrm>
            <a:off x="3419872" y="4581128"/>
            <a:ext cx="2376264" cy="1008112"/>
          </a:xfrm>
          <a:prstGeom prst="flowChartPreparat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Чесний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Блок-схема: подготовка 10"/>
          <p:cNvSpPr/>
          <p:nvPr/>
        </p:nvSpPr>
        <p:spPr>
          <a:xfrm>
            <a:off x="5580112" y="4221088"/>
            <a:ext cx="2304256" cy="1080120"/>
          </a:xfrm>
          <a:prstGeom prst="flowChartPreparati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Добрий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Блок-схема: подготовка 11"/>
          <p:cNvSpPr/>
          <p:nvPr/>
        </p:nvSpPr>
        <p:spPr>
          <a:xfrm>
            <a:off x="5724128" y="2996952"/>
            <a:ext cx="2520280" cy="1224136"/>
          </a:xfrm>
          <a:prstGeom prst="flowChartPreparat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Справедливий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Блок-схема: подготовка 12"/>
          <p:cNvSpPr/>
          <p:nvPr/>
        </p:nvSpPr>
        <p:spPr>
          <a:xfrm>
            <a:off x="1331640" y="4221088"/>
            <a:ext cx="2376264" cy="1080120"/>
          </a:xfrm>
          <a:prstGeom prst="flowChartPreparati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Чуйний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Блок-схема: подготовка 13"/>
          <p:cNvSpPr/>
          <p:nvPr/>
        </p:nvSpPr>
        <p:spPr>
          <a:xfrm>
            <a:off x="1115616" y="3140968"/>
            <a:ext cx="2376264" cy="1080120"/>
          </a:xfrm>
          <a:prstGeom prst="flowChartPreparat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Щирий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Блок-схема: подготовка 14"/>
          <p:cNvSpPr/>
          <p:nvPr/>
        </p:nvSpPr>
        <p:spPr>
          <a:xfrm>
            <a:off x="611560" y="2060848"/>
            <a:ext cx="2664296" cy="1080120"/>
          </a:xfrm>
          <a:prstGeom prst="flowChartPreparati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Вірить  у перемогу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Блок-схема: подготовка 15"/>
          <p:cNvSpPr/>
          <p:nvPr/>
        </p:nvSpPr>
        <p:spPr>
          <a:xfrm>
            <a:off x="3275856" y="1916832"/>
            <a:ext cx="2520280" cy="1008112"/>
          </a:xfrm>
          <a:prstGeom prst="flowChartPreparati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Безкорисливий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Блок-схема: подготовка 16"/>
          <p:cNvSpPr/>
          <p:nvPr/>
        </p:nvSpPr>
        <p:spPr>
          <a:xfrm>
            <a:off x="5868144" y="2060848"/>
            <a:ext cx="2664296" cy="1008112"/>
          </a:xfrm>
          <a:prstGeom prst="flowChartPreparation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Велико-</a:t>
            </a:r>
            <a:endParaRPr lang="uk-UA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душний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Блок-схема: узел 17"/>
          <p:cNvSpPr/>
          <p:nvPr/>
        </p:nvSpPr>
        <p:spPr>
          <a:xfrm>
            <a:off x="3491880" y="2924944"/>
            <a:ext cx="2160240" cy="1584176"/>
          </a:xfrm>
          <a:prstGeom prst="flowChartConnector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i="1" u="sng" dirty="0" smtClean="0">
                <a:latin typeface="Arial" pitchFamily="34" charset="0"/>
                <a:cs typeface="Arial" pitchFamily="34" charset="0"/>
              </a:rPr>
              <a:t>Небіж </a:t>
            </a:r>
            <a:endParaRPr lang="ru-RU" sz="2400" i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latin typeface="Arial" pitchFamily="34" charset="0"/>
                <a:cs typeface="Arial" pitchFamily="34" charset="0"/>
              </a:rPr>
              <a:t>Асоціативний портрет дядька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3608" y="1556792"/>
            <a:ext cx="2304256" cy="9144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Жорстокий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12160" y="5373216"/>
            <a:ext cx="2304256" cy="9144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Егоїстичний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4149080"/>
            <a:ext cx="2952328" cy="1346448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Вважає, що правди немає на світі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43608" y="3212976"/>
            <a:ext cx="2304256" cy="986408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Підступний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99592" y="5301208"/>
            <a:ext cx="2304256" cy="9144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Непорядний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52120" y="3284984"/>
            <a:ext cx="2592288" cy="914400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Запопадливий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52120" y="1484784"/>
            <a:ext cx="2304256" cy="9144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latin typeface="Arial" pitchFamily="34" charset="0"/>
                <a:cs typeface="Arial" pitchFamily="34" charset="0"/>
              </a:rPr>
              <a:t>Завидющий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47864" y="2132856"/>
            <a:ext cx="2304256" cy="136815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i="1" u="sng" dirty="0" smtClean="0">
                <a:latin typeface="Arial" pitchFamily="34" charset="0"/>
                <a:cs typeface="Arial" pitchFamily="34" charset="0"/>
              </a:rPr>
              <a:t>Дядько </a:t>
            </a:r>
            <a:endParaRPr lang="ru-RU" sz="2400" i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latin typeface="Arial" pitchFamily="34" charset="0"/>
                <a:cs typeface="Arial" pitchFamily="34" charset="0"/>
              </a:rPr>
              <a:t>Літературний диктант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lnSpcReduction="10000"/>
          </a:bodyPr>
          <a:lstStyle/>
          <a:p>
            <a:pPr indent="657225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У  казці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“Про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правду і </a:t>
            </a:r>
            <a:r>
              <a:rPr lang="uk-UA" sz="2800" dirty="0" err="1" smtClean="0">
                <a:latin typeface="Arial" pitchFamily="34" charset="0"/>
                <a:cs typeface="Arial" pitchFamily="34" charset="0"/>
              </a:rPr>
              <a:t>кривду”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 йдеться про трьох братів.</a:t>
            </a:r>
          </a:p>
          <a:p>
            <a:pPr indent="657225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Дядько і небіж пішли вирішувати свою суперечку в суді.</a:t>
            </a:r>
          </a:p>
          <a:p>
            <a:pPr indent="657225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Небіж виграв суперечку і став багатим королем.</a:t>
            </a:r>
          </a:p>
          <a:p>
            <a:pPr indent="657225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Небіж-король був щедрим і милосердним, не тримав зла на дядька.</a:t>
            </a:r>
          </a:p>
          <a:p>
            <a:pPr indent="657225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Дядька замучила бідність.</a:t>
            </a:r>
          </a:p>
          <a:p>
            <a:pPr indent="657225">
              <a:buNone/>
            </a:pPr>
            <a:r>
              <a:rPr lang="uk-UA" sz="2800" dirty="0" smtClean="0">
                <a:latin typeface="Arial" pitchFamily="34" charset="0"/>
                <a:cs typeface="Arial" pitchFamily="34" charset="0"/>
              </a:rPr>
              <a:t>Зло в казці було покаране. 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>
                <a:latin typeface="Arial" pitchFamily="34" charset="0"/>
                <a:cs typeface="Arial" pitchFamily="34" charset="0"/>
              </a:rPr>
              <a:t>Усне малювання 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/>
          <a:lstStyle/>
          <a:p>
            <a:pPr indent="457200">
              <a:buNone/>
            </a:pPr>
            <a:r>
              <a:rPr lang="uk-UA" dirty="0" smtClean="0"/>
              <a:t> О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пишіть, яким Ви уявляєте собі життя на Землі, де панує лише правда.   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go2.imgsmail.ru/imgpreview?key=http%3A//e-ogo.com.ua/images/kak-stat-otvetstvennim-chelovekom-sajt-sovetov_1.png&amp;mb=imgdb_preview_18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756855"/>
            <a:ext cx="4320480" cy="3775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042988" y="333375"/>
            <a:ext cx="6870700" cy="900113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latin typeface="Arial" pitchFamily="34" charset="0"/>
                <a:cs typeface="Arial" pitchFamily="34" charset="0"/>
              </a:rPr>
              <a:t>Список використаних джерел</a:t>
            </a:r>
            <a:endParaRPr lang="ru-RU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68313" y="1341438"/>
            <a:ext cx="8675687" cy="4391818"/>
          </a:xfrm>
        </p:spPr>
        <p:txBody>
          <a:bodyPr>
            <a:normAutofit lnSpcReduction="10000"/>
          </a:bodyPr>
          <a:lstStyle/>
          <a:p>
            <a:pPr marL="80963" indent="22225">
              <a:buFont typeface="+mj-lt"/>
              <a:buAutoNum type="arabicPeriod"/>
              <a:defRPr/>
            </a:pPr>
            <a:r>
              <a:rPr lang="uk-UA" sz="2400" dirty="0" smtClean="0"/>
              <a:t> Авраменко, О. М. Українська література : </a:t>
            </a:r>
            <a:r>
              <a:rPr lang="uk-UA" sz="2400" dirty="0" err="1" smtClean="0"/>
              <a:t>підруч</a:t>
            </a:r>
            <a:r>
              <a:rPr lang="uk-UA" sz="2400" dirty="0" smtClean="0"/>
              <a:t>. для </a:t>
            </a:r>
          </a:p>
          <a:p>
            <a:pPr marL="80963" indent="22225">
              <a:buFontTx/>
              <a:buNone/>
              <a:defRPr/>
            </a:pPr>
            <a:r>
              <a:rPr lang="uk-UA" sz="2400" dirty="0" smtClean="0"/>
              <a:t>5 кл. </a:t>
            </a:r>
            <a:r>
              <a:rPr lang="uk-UA" sz="2400" dirty="0" err="1" smtClean="0"/>
              <a:t>загальноосвіт</a:t>
            </a:r>
            <a:r>
              <a:rPr lang="uk-UA" sz="2400" dirty="0" smtClean="0"/>
              <a:t>. </a:t>
            </a:r>
            <a:r>
              <a:rPr lang="uk-UA" sz="2400" dirty="0" err="1" smtClean="0"/>
              <a:t>навч</a:t>
            </a:r>
            <a:r>
              <a:rPr lang="uk-UA" sz="2400" dirty="0" smtClean="0"/>
              <a:t>. </a:t>
            </a:r>
            <a:r>
              <a:rPr lang="uk-UA" sz="2400" dirty="0" err="1" smtClean="0"/>
              <a:t>закл</a:t>
            </a:r>
            <a:r>
              <a:rPr lang="uk-UA" sz="2400" dirty="0" smtClean="0"/>
              <a:t>. / О.М. Авраменко. – К. : Грамота, 2013. –           288 </a:t>
            </a:r>
            <a:r>
              <a:rPr lang="uk-UA" sz="2400" dirty="0" smtClean="0"/>
              <a:t>с.</a:t>
            </a:r>
            <a:endParaRPr lang="en-US" sz="2400" dirty="0" smtClean="0"/>
          </a:p>
          <a:p>
            <a:pPr marL="80963" indent="22225">
              <a:buFontTx/>
              <a:buNone/>
              <a:defRPr/>
            </a:pPr>
            <a:r>
              <a:rPr lang="en-US" sz="2400" dirty="0" smtClean="0"/>
              <a:t>2</a:t>
            </a:r>
            <a:r>
              <a:rPr lang="uk-UA" sz="2400" dirty="0" smtClean="0"/>
              <a:t>. Павлів І. Календарно-тематичне планування уроків з української літератури для 5 класу//Бібліотечка </a:t>
            </a:r>
            <a:r>
              <a:rPr lang="uk-UA" sz="2400" dirty="0" err="1" smtClean="0"/>
              <a:t>“Дивослова”</a:t>
            </a:r>
            <a:r>
              <a:rPr lang="uk-UA" sz="2400" dirty="0" smtClean="0"/>
              <a:t> №7-8.2013 . – 105 с.</a:t>
            </a:r>
          </a:p>
          <a:p>
            <a:pPr marL="457200" indent="-457200">
              <a:buFontTx/>
              <a:buNone/>
              <a:defRPr/>
            </a:pPr>
            <a:r>
              <a:rPr lang="uk-UA" sz="2400" dirty="0" smtClean="0"/>
              <a:t>3. Українські приказки, </a:t>
            </a:r>
            <a:r>
              <a:rPr lang="uk-UA" sz="2400" dirty="0" err="1" smtClean="0"/>
              <a:t>прислів</a:t>
            </a:r>
            <a:r>
              <a:rPr lang="en-US" sz="2400" dirty="0" smtClean="0"/>
              <a:t>’</a:t>
            </a:r>
            <a:r>
              <a:rPr lang="uk-UA" sz="2400" dirty="0" smtClean="0"/>
              <a:t>я і таке інше. Уклав М.</a:t>
            </a:r>
            <a:r>
              <a:rPr lang="uk-UA" sz="2400" dirty="0" err="1" smtClean="0"/>
              <a:t>Номис</a:t>
            </a:r>
            <a:r>
              <a:rPr lang="uk-UA" sz="2400" dirty="0" smtClean="0"/>
              <a:t>. – К.: Либідь, 1993. – 768 с</a:t>
            </a:r>
            <a:r>
              <a:rPr lang="uk-UA" sz="2400" dirty="0" smtClean="0"/>
              <a:t>.</a:t>
            </a:r>
          </a:p>
          <a:p>
            <a:pPr marL="457200" indent="-457200">
              <a:buFontTx/>
              <a:buNone/>
              <a:defRPr/>
            </a:pPr>
            <a:r>
              <a:rPr lang="uk-UA" sz="2400" dirty="0" smtClean="0"/>
              <a:t>4</a:t>
            </a:r>
            <a:r>
              <a:rPr lang="en-US" sz="2400" dirty="0" smtClean="0"/>
              <a:t>. http</a:t>
            </a:r>
            <a:r>
              <a:rPr lang="uk-UA" sz="2400" dirty="0" smtClean="0"/>
              <a:t>://</a:t>
            </a:r>
            <a:r>
              <a:rPr lang="en-US" sz="2400" dirty="0" smtClean="0"/>
              <a:t>kazkar.at.ua</a:t>
            </a:r>
            <a:r>
              <a:rPr lang="uk-UA" sz="2400" dirty="0" smtClean="0"/>
              <a:t>/</a:t>
            </a:r>
            <a:r>
              <a:rPr lang="en-US" sz="2400" dirty="0" smtClean="0"/>
              <a:t> </a:t>
            </a:r>
          </a:p>
          <a:p>
            <a:pPr marL="457200" indent="-457200">
              <a:buFontTx/>
              <a:buNone/>
              <a:defRPr/>
            </a:pPr>
            <a:r>
              <a:rPr lang="uk-UA" sz="2400" dirty="0" smtClean="0"/>
              <a:t>5. </a:t>
            </a:r>
            <a:r>
              <a:rPr lang="en-US" sz="2400" dirty="0" smtClean="0">
                <a:hlinkClick r:id="rId2"/>
              </a:rPr>
              <a:t>http</a:t>
            </a:r>
            <a:r>
              <a:rPr lang="uk-UA" sz="2400" dirty="0" smtClean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web100kz.com</a:t>
            </a:r>
            <a:r>
              <a:rPr lang="ru-RU" sz="2400" dirty="0" smtClean="0">
                <a:hlinkClick r:id="rId2"/>
              </a:rPr>
              <a:t>/</a:t>
            </a:r>
            <a:r>
              <a:rPr lang="en-US" sz="2400" dirty="0" smtClean="0">
                <a:hlinkClick r:id="rId2"/>
              </a:rPr>
              <a:t>info</a:t>
            </a:r>
            <a:r>
              <a:rPr lang="ru-RU" sz="2400" dirty="0" smtClean="0">
                <a:hlinkClick r:id="rId2"/>
              </a:rPr>
              <a:t>/</a:t>
            </a:r>
            <a:r>
              <a:rPr lang="en-US" sz="2400" dirty="0" smtClean="0">
                <a:hlinkClick r:id="rId2"/>
              </a:rPr>
              <a:t>kazkar.at.ua</a:t>
            </a:r>
            <a:endParaRPr lang="en-US" sz="2400" dirty="0" smtClean="0"/>
          </a:p>
          <a:p>
            <a:pPr marL="457200" indent="-457200">
              <a:buFontTx/>
              <a:buNone/>
              <a:defRPr/>
            </a:pPr>
            <a:r>
              <a:rPr lang="en-US" sz="2400" dirty="0" smtClean="0"/>
              <a:t>6</a:t>
            </a:r>
            <a:r>
              <a:rPr lang="uk-UA" sz="2400" dirty="0" smtClean="0"/>
              <a:t>.</a:t>
            </a:r>
            <a:r>
              <a:rPr lang="en-US" sz="2400" dirty="0" smtClean="0"/>
              <a:t>http://kazky.org.ua/Zbirky/moje/Zmist.html</a:t>
            </a:r>
            <a:endParaRPr lang="uk-UA" sz="2400" dirty="0" smtClean="0"/>
          </a:p>
          <a:p>
            <a:pPr marL="457200" indent="-457200">
              <a:buNone/>
              <a:defRPr/>
            </a:pPr>
            <a:endParaRPr lang="ru-RU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4386135</TotalTime>
  <Words>382</Words>
  <Application>Microsoft Office PowerPoint</Application>
  <PresentationFormat>Экран (4:3)</PresentationFormat>
  <Paragraphs>73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Казка “Про правду і кривду.” Народне уявлення  про добро і зло.</vt:lpstr>
      <vt:lpstr>Народна мудрість </vt:lpstr>
      <vt:lpstr>Словничок </vt:lpstr>
      <vt:lpstr>Простежте вчинки небожа і дядька,  які зумовлюють їхню поведінку.</vt:lpstr>
      <vt:lpstr>Асоціативний портрет небожа</vt:lpstr>
      <vt:lpstr>Асоціативний портрет дядька</vt:lpstr>
      <vt:lpstr>Літературний диктант</vt:lpstr>
      <vt:lpstr>Усне малювання </vt:lpstr>
      <vt:lpstr>Список використаних джерел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Казка “Про правду і кривду”</dc:title>
  <dc:creator>Admin</dc:creator>
  <cp:lastModifiedBy>Admin</cp:lastModifiedBy>
  <cp:revision>20</cp:revision>
  <dcterms:created xsi:type="dcterms:W3CDTF">2005-10-19T21:05:13Z</dcterms:created>
  <dcterms:modified xsi:type="dcterms:W3CDTF">2014-02-28T07:12:40Z</dcterms:modified>
</cp:coreProperties>
</file>