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99FF"/>
    <a:srgbClr val="00FFFF"/>
    <a:srgbClr val="000066"/>
    <a:srgbClr val="6699FF"/>
    <a:srgbClr val="FF3300"/>
    <a:srgbClr val="FF9900"/>
    <a:srgbClr val="800000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1397000"/>
          <a:ext cx="6095997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55580" y="1124744"/>
          <a:ext cx="7488828" cy="3744416"/>
        </p:xfrm>
        <a:graphic>
          <a:graphicData uri="http://schemas.openxmlformats.org/drawingml/2006/table">
            <a:tbl>
              <a:tblPr firstRow="1" bandRow="1">
                <a:solidFill>
                  <a:srgbClr val="66FF33"/>
                </a:solidFill>
                <a:tableStyleId>{5940675A-B579-460E-94D1-54222C63F5DA}</a:tableStyleId>
              </a:tblPr>
              <a:tblGrid>
                <a:gridCol w="832092"/>
                <a:gridCol w="832092"/>
                <a:gridCol w="832092"/>
                <a:gridCol w="888096"/>
                <a:gridCol w="776088"/>
                <a:gridCol w="832092"/>
                <a:gridCol w="832092"/>
                <a:gridCol w="832092"/>
                <a:gridCol w="832092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</a:p>
                    <a:p>
                      <a:pPr algn="ctr"/>
                      <a:r>
                        <a:rPr lang="uk-UA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Є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Ї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Й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Щ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Ю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</a:p>
                    <a:p>
                      <a:pPr algn="ctr"/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33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38613" y="620688"/>
            <a:ext cx="8905387" cy="5601533"/>
          </a:xfrm>
          <a:prstGeom prst="rect">
            <a:avLst/>
          </a:prstGeom>
          <a:solidFill>
            <a:srgbClr val="33CC33">
              <a:alpha val="60000"/>
            </a:srgb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endParaRPr lang="uk-UA" sz="5000" b="1" cap="none" spc="0" dirty="0" smtClean="0">
              <a:ln w="19050">
                <a:solidFill>
                  <a:srgbClr val="000000"/>
                </a:solidFill>
                <a:prstDash val="solid"/>
              </a:ln>
              <a:solidFill>
                <a:srgbClr val="00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5000" b="1" cap="none" spc="0" dirty="0" smtClean="0">
                <a:ln w="19050">
                  <a:solidFill>
                    <a:srgbClr val="000000"/>
                  </a:solidFill>
                  <a:prstDash val="solid"/>
                </a:ln>
                <a:solidFill>
                  <a:srgbClr val="00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5000" b="1" cap="none" spc="0" dirty="0" smtClean="0">
                <a:ln w="19050">
                  <a:solidFill>
                    <a:srgbClr val="000000"/>
                  </a:solidFill>
                  <a:prstDash val="solid"/>
                </a:ln>
                <a:solidFill>
                  <a:srgbClr val="00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5000" b="1" cap="none" spc="0" dirty="0" err="1" smtClean="0">
                <a:ln w="19050">
                  <a:solidFill>
                    <a:srgbClr val="000000"/>
                  </a:solidFill>
                  <a:prstDash val="solid"/>
                </a:ln>
                <a:solidFill>
                  <a:srgbClr val="00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бур’янах”</a:t>
            </a:r>
            <a:r>
              <a:rPr lang="uk-UA" sz="5000" b="1" cap="none" spc="0" dirty="0" smtClean="0">
                <a:ln w="19050">
                  <a:solidFill>
                    <a:srgbClr val="000000"/>
                  </a:solidFill>
                  <a:prstDash val="solid"/>
                </a:ln>
                <a:solidFill>
                  <a:srgbClr val="00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С. </a:t>
            </a:r>
            <a:r>
              <a:rPr lang="uk-UA" sz="5000" b="1" cap="none" spc="0" dirty="0" err="1" smtClean="0">
                <a:ln w="19050">
                  <a:solidFill>
                    <a:srgbClr val="000000"/>
                  </a:solidFill>
                  <a:prstDash val="solid"/>
                </a:ln>
                <a:solidFill>
                  <a:srgbClr val="00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Васильченка-</a:t>
            </a:r>
            <a:endParaRPr lang="uk-UA" sz="5000" b="1" cap="none" spc="0" dirty="0" smtClean="0">
              <a:ln w="19050">
                <a:solidFill>
                  <a:srgbClr val="000000"/>
                </a:solidFill>
                <a:prstDash val="solid"/>
              </a:ln>
              <a:solidFill>
                <a:srgbClr val="00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5000" b="1" dirty="0" smtClean="0">
                <a:ln w="19050">
                  <a:solidFill>
                    <a:srgbClr val="000000"/>
                  </a:solidFill>
                  <a:prstDash val="solid"/>
                </a:ln>
                <a:solidFill>
                  <a:srgbClr val="00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один з найкращих художніх </a:t>
            </a:r>
          </a:p>
          <a:p>
            <a:pPr algn="ctr"/>
            <a:r>
              <a:rPr lang="uk-UA" sz="5000" b="1" dirty="0" smtClean="0">
                <a:ln w="19050">
                  <a:solidFill>
                    <a:srgbClr val="000000"/>
                  </a:solidFill>
                  <a:prstDash val="solid"/>
                </a:ln>
                <a:solidFill>
                  <a:srgbClr val="00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творів про дитинство</a:t>
            </a:r>
          </a:p>
          <a:p>
            <a:pPr algn="ctr"/>
            <a:r>
              <a:rPr lang="uk-UA" sz="5000" b="1" dirty="0" smtClean="0">
                <a:ln w="19050">
                  <a:solidFill>
                    <a:srgbClr val="000000"/>
                  </a:solidFill>
                  <a:prstDash val="solid"/>
                </a:ln>
                <a:solidFill>
                  <a:srgbClr val="00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Тараса Шевченка</a:t>
            </a:r>
            <a:r>
              <a:rPr lang="uk-UA" sz="5000" b="1" cap="none" spc="0" dirty="0" smtClean="0">
                <a:ln w="19050">
                  <a:solidFill>
                    <a:srgbClr val="000000"/>
                  </a:solidFill>
                  <a:prstDash val="solid"/>
                </a:ln>
                <a:solidFill>
                  <a:srgbClr val="00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5000" b="1" cap="none" spc="0" dirty="0" smtClean="0">
              <a:ln w="19050">
                <a:solidFill>
                  <a:srgbClr val="000000"/>
                </a:solidFill>
                <a:prstDash val="solid"/>
              </a:ln>
              <a:solidFill>
                <a:srgbClr val="00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400" b="1" cap="none" spc="0" dirty="0" smtClean="0">
              <a:ln w="19050">
                <a:solidFill>
                  <a:srgbClr val="000000"/>
                </a:solidFill>
                <a:prstDash val="solid"/>
              </a:ln>
              <a:solidFill>
                <a:srgbClr val="8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400" b="1" cap="none" spc="0" dirty="0">
              <a:ln w="19050">
                <a:solidFill>
                  <a:srgbClr val="000000"/>
                </a:solidFill>
                <a:prstDash val="solid"/>
              </a:ln>
              <a:solidFill>
                <a:srgbClr val="8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1520" y="260648"/>
            <a:ext cx="8568952" cy="8617744"/>
          </a:xfrm>
          <a:prstGeom prst="rect">
            <a:avLst/>
          </a:prstGeom>
          <a:solidFill>
            <a:srgbClr val="33CC33">
              <a:alpha val="60000"/>
            </a:srgbClr>
          </a:solidFill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uk-UA" sz="4400" b="1" dirty="0" smtClean="0">
                <a:ln w="19050">
                  <a:solidFill>
                    <a:srgbClr val="0000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Мета уроку:</a:t>
            </a:r>
          </a:p>
          <a:p>
            <a:r>
              <a:rPr lang="uk-UA" sz="4400" b="1" cap="none" spc="0" dirty="0" smtClean="0">
                <a:ln w="19050">
                  <a:solidFill>
                    <a:srgbClr val="0000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ознайомити учнів з дитинством Т.Шевченка;</a:t>
            </a:r>
          </a:p>
          <a:p>
            <a:r>
              <a:rPr lang="uk-UA" sz="4400" b="1" dirty="0" smtClean="0">
                <a:ln w="19050">
                  <a:solidFill>
                    <a:srgbClr val="0000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схарактеризувати риси характеру майбутнього поета;</a:t>
            </a:r>
          </a:p>
          <a:p>
            <a:r>
              <a:rPr lang="uk-UA" sz="4400" b="1" cap="none" spc="0" dirty="0" smtClean="0">
                <a:ln w="19050">
                  <a:solidFill>
                    <a:srgbClr val="0000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розвивати зв’язне мовлення учнів, їх акторські задатки, навички характеристики образу на основі прочитаного тексту</a:t>
            </a:r>
          </a:p>
          <a:p>
            <a:pPr algn="just"/>
            <a:endParaRPr lang="ru-RU" sz="5000" b="1" cap="none" spc="0" dirty="0" smtClean="0">
              <a:ln w="19050">
                <a:solidFill>
                  <a:srgbClr val="000000"/>
                </a:solidFill>
                <a:prstDash val="solid"/>
              </a:ln>
              <a:solidFill>
                <a:srgbClr val="00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400" b="1" cap="none" spc="0" dirty="0" smtClean="0">
              <a:ln w="19050">
                <a:solidFill>
                  <a:srgbClr val="000000"/>
                </a:solidFill>
                <a:prstDash val="solid"/>
              </a:ln>
              <a:solidFill>
                <a:srgbClr val="8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400" b="1" cap="none" spc="0" dirty="0">
              <a:ln w="19050">
                <a:solidFill>
                  <a:srgbClr val="000000"/>
                </a:solidFill>
                <a:prstDash val="solid"/>
              </a:ln>
              <a:solidFill>
                <a:srgbClr val="8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83568" y="271582"/>
            <a:ext cx="7452320" cy="6586418"/>
          </a:xfrm>
          <a:prstGeom prst="rect">
            <a:avLst/>
          </a:prstGeom>
          <a:solidFill>
            <a:srgbClr val="33CC33">
              <a:alpha val="60000"/>
            </a:srgb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endParaRPr lang="uk-UA" sz="4400" b="1" dirty="0" smtClean="0">
              <a:ln w="19050">
                <a:solidFill>
                  <a:srgbClr val="000000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4400" b="1" dirty="0" smtClean="0">
                <a:ln w="19050">
                  <a:solidFill>
                    <a:srgbClr val="0000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Домашнє завдання :</a:t>
            </a:r>
          </a:p>
          <a:p>
            <a:pPr algn="ctr"/>
            <a:r>
              <a:rPr lang="uk-UA" sz="4400" b="1" cap="none" spc="0" smtClean="0">
                <a:ln w="19050">
                  <a:solidFill>
                    <a:srgbClr val="0000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підготувати </a:t>
            </a:r>
            <a:r>
              <a:rPr lang="uk-UA" sz="4400" b="1" cap="none" spc="0" dirty="0" smtClean="0">
                <a:ln w="19050">
                  <a:solidFill>
                    <a:srgbClr val="0000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виразне читання </a:t>
            </a:r>
            <a:r>
              <a:rPr lang="uk-UA" sz="4400" b="1" cap="none" spc="0" smtClean="0">
                <a:ln w="19050">
                  <a:solidFill>
                    <a:srgbClr val="0000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творів </a:t>
            </a:r>
          </a:p>
          <a:p>
            <a:pPr algn="ctr"/>
            <a:r>
              <a:rPr lang="uk-UA" sz="4400" b="1" cap="none" spc="0" smtClean="0">
                <a:ln w="19050">
                  <a:solidFill>
                    <a:srgbClr val="0000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4400" b="1" cap="none" spc="0" dirty="0" smtClean="0">
                <a:ln w="19050">
                  <a:solidFill>
                    <a:srgbClr val="0000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Шевченка, вміщених у підручнику</a:t>
            </a:r>
            <a:endParaRPr lang="uk-UA" sz="4400" b="1" cap="none" spc="0" dirty="0" smtClean="0">
              <a:ln w="19050">
                <a:solidFill>
                  <a:srgbClr val="000000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000" b="1" cap="none" spc="0" dirty="0" smtClean="0">
              <a:ln w="19050">
                <a:solidFill>
                  <a:srgbClr val="000000"/>
                </a:solidFill>
                <a:prstDash val="solid"/>
              </a:ln>
              <a:solidFill>
                <a:srgbClr val="00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400" b="1" cap="none" spc="0" dirty="0" smtClean="0">
              <a:ln w="19050">
                <a:solidFill>
                  <a:srgbClr val="000000"/>
                </a:solidFill>
                <a:prstDash val="solid"/>
              </a:ln>
              <a:solidFill>
                <a:srgbClr val="8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400" b="1" cap="none" spc="0" dirty="0">
              <a:ln w="19050">
                <a:solidFill>
                  <a:srgbClr val="000000"/>
                </a:solidFill>
                <a:prstDash val="solid"/>
              </a:ln>
              <a:solidFill>
                <a:srgbClr val="8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140</Words>
  <Application>Microsoft Office PowerPoint</Application>
  <PresentationFormat>Экран (4:3)</PresentationFormat>
  <Paragraphs>90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Оля</dc:creator>
  <cp:lastModifiedBy>Оля</cp:lastModifiedBy>
  <cp:revision>18</cp:revision>
  <dcterms:created xsi:type="dcterms:W3CDTF">2014-02-16T10:38:25Z</dcterms:created>
  <dcterms:modified xsi:type="dcterms:W3CDTF">2014-02-19T11:01:48Z</dcterms:modified>
</cp:coreProperties>
</file>