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4" r:id="rId3"/>
    <p:sldId id="276" r:id="rId4"/>
    <p:sldId id="278" r:id="rId5"/>
    <p:sldId id="277" r:id="rId6"/>
    <p:sldId id="279" r:id="rId7"/>
    <p:sldId id="280" r:id="rId8"/>
    <p:sldId id="282" r:id="rId9"/>
    <p:sldId id="271" r:id="rId10"/>
    <p:sldId id="262" r:id="rId11"/>
    <p:sldId id="264" r:id="rId12"/>
    <p:sldId id="270" r:id="rId13"/>
    <p:sldId id="266" r:id="rId14"/>
    <p:sldId id="281" r:id="rId15"/>
    <p:sldId id="273" r:id="rId16"/>
    <p:sldId id="284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3F2EE2-FD80-4262-BDF1-1D92188753DC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E46F7E0-E879-4FCE-BE8E-CD667E3352EF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Цеглинки</a:t>
          </a:r>
          <a:r>
            <a:rPr lang="uk-UA" b="1" dirty="0" smtClean="0"/>
            <a:t> </a:t>
          </a:r>
          <a:r>
            <a:rPr lang="uk-UA" b="1" dirty="0" smtClean="0"/>
            <a:t>– </a:t>
          </a:r>
        </a:p>
        <a:p>
          <a:r>
            <a:rPr lang="uk-UA" b="1" dirty="0" smtClean="0"/>
            <a:t>уособлюють </a:t>
          </a:r>
          <a:r>
            <a:rPr lang="uk-UA" b="1" dirty="0" smtClean="0"/>
            <a:t>любов полонених німців до праці, спогади про рідну домівку</a:t>
          </a:r>
          <a:endParaRPr lang="uk-UA" b="1" dirty="0"/>
        </a:p>
      </dgm:t>
    </dgm:pt>
    <dgm:pt modelId="{39F5AC6E-4A04-4360-BF27-9908105A0C71}" type="parTrans" cxnId="{B9030BE0-69F1-429B-B89A-A3D5DE94C352}">
      <dgm:prSet/>
      <dgm:spPr/>
      <dgm:t>
        <a:bodyPr/>
        <a:lstStyle/>
        <a:p>
          <a:endParaRPr lang="uk-UA"/>
        </a:p>
      </dgm:t>
    </dgm:pt>
    <dgm:pt modelId="{AD3BC761-1947-49B3-AAE4-567FB650A60F}" type="sibTrans" cxnId="{B9030BE0-69F1-429B-B89A-A3D5DE94C352}">
      <dgm:prSet/>
      <dgm:spPr/>
      <dgm:t>
        <a:bodyPr/>
        <a:lstStyle/>
        <a:p>
          <a:endParaRPr lang="uk-UA"/>
        </a:p>
      </dgm:t>
    </dgm:pt>
    <dgm:pt modelId="{C6701EFA-0861-43C3-A321-085416616197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b="1" dirty="0" err="1" smtClean="0">
              <a:solidFill>
                <a:srgbClr val="C00000"/>
              </a:solidFill>
            </a:rPr>
            <a:t>Квіти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smtClean="0"/>
            <a:t>(</a:t>
          </a:r>
          <a:r>
            <a:rPr lang="ru-RU" b="1" dirty="0" err="1" smtClean="0"/>
            <a:t>нагідки</a:t>
          </a:r>
          <a:r>
            <a:rPr lang="ru-RU" b="1" dirty="0" smtClean="0"/>
            <a:t>) — </a:t>
          </a:r>
          <a:endParaRPr lang="ru-RU" b="1" dirty="0" smtClean="0"/>
        </a:p>
        <a:p>
          <a:r>
            <a:rPr lang="ru-RU" b="1" dirty="0" err="1" smtClean="0"/>
            <a:t>любов</a:t>
          </a:r>
          <a:r>
            <a:rPr lang="ru-RU" b="1" dirty="0" smtClean="0"/>
            <a:t> </a:t>
          </a:r>
          <a:r>
            <a:rPr lang="ru-RU" b="1" dirty="0" smtClean="0"/>
            <a:t>до прекрасного. Людина, яка любить </a:t>
          </a:r>
          <a:r>
            <a:rPr lang="ru-RU" b="1" dirty="0" err="1" smtClean="0"/>
            <a:t>прекрасне</a:t>
          </a:r>
          <a:r>
            <a:rPr lang="ru-RU" b="1" dirty="0" smtClean="0"/>
            <a:t>, не </a:t>
          </a:r>
          <a:r>
            <a:rPr lang="ru-RU" b="1" dirty="0" err="1" smtClean="0"/>
            <a:t>може</a:t>
          </a:r>
          <a:r>
            <a:rPr lang="ru-RU" b="1" dirty="0" smtClean="0"/>
            <a:t> бути </a:t>
          </a:r>
          <a:r>
            <a:rPr lang="ru-RU" b="1" dirty="0" err="1" smtClean="0"/>
            <a:t>жорстокою</a:t>
          </a:r>
          <a:r>
            <a:rPr lang="ru-RU" b="1" dirty="0" smtClean="0"/>
            <a:t> і злою в </a:t>
          </a:r>
          <a:r>
            <a:rPr lang="ru-RU" b="1" dirty="0" err="1" smtClean="0"/>
            <a:t>душі</a:t>
          </a:r>
          <a:endParaRPr lang="uk-UA" b="1" dirty="0"/>
        </a:p>
      </dgm:t>
    </dgm:pt>
    <dgm:pt modelId="{632EB574-8BB1-422A-A3CE-0BB6EE0CC4B1}" type="parTrans" cxnId="{38B2A589-C5BB-496A-B5F9-4A962143CF94}">
      <dgm:prSet/>
      <dgm:spPr/>
      <dgm:t>
        <a:bodyPr/>
        <a:lstStyle/>
        <a:p>
          <a:endParaRPr lang="uk-UA"/>
        </a:p>
      </dgm:t>
    </dgm:pt>
    <dgm:pt modelId="{992E5ECC-0DCF-41CC-BB31-8AD2B4450957}" type="sibTrans" cxnId="{38B2A589-C5BB-496A-B5F9-4A962143CF94}">
      <dgm:prSet/>
      <dgm:spPr/>
      <dgm:t>
        <a:bodyPr/>
        <a:lstStyle/>
        <a:p>
          <a:endParaRPr lang="uk-UA"/>
        </a:p>
      </dgm:t>
    </dgm:pt>
    <dgm:pt modelId="{6595C0A9-8A84-4CBB-97A3-534912AC22A4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Фотокартки</a:t>
          </a:r>
          <a:r>
            <a:rPr lang="ru-RU" b="1" dirty="0" smtClean="0"/>
            <a:t> </a:t>
          </a:r>
          <a:r>
            <a:rPr lang="ru-RU" b="1" smtClean="0"/>
            <a:t>— </a:t>
          </a:r>
          <a:endParaRPr lang="ru-RU" b="1" smtClean="0"/>
        </a:p>
        <a:p>
          <a:r>
            <a:rPr lang="ru-RU" b="1" smtClean="0"/>
            <a:t>те</a:t>
          </a:r>
          <a:r>
            <a:rPr lang="ru-RU" b="1" dirty="0" smtClean="0"/>
            <a:t>, що з'єднувало </a:t>
          </a:r>
          <a:r>
            <a:rPr lang="ru-RU" b="1" dirty="0" err="1" smtClean="0"/>
            <a:t>німців</a:t>
          </a:r>
          <a:r>
            <a:rPr lang="ru-RU" b="1" dirty="0" smtClean="0"/>
            <a:t> </a:t>
          </a:r>
          <a:r>
            <a:rPr lang="ru-RU" b="1" dirty="0" err="1" smtClean="0"/>
            <a:t>із</a:t>
          </a:r>
          <a:r>
            <a:rPr lang="ru-RU" b="1" dirty="0" smtClean="0"/>
            <a:t> рідними, те, що було для них </a:t>
          </a:r>
          <a:r>
            <a:rPr lang="ru-RU" b="1" dirty="0" err="1" smtClean="0"/>
            <a:t>найдорожчим</a:t>
          </a:r>
          <a:endParaRPr lang="uk-UA" dirty="0"/>
        </a:p>
      </dgm:t>
    </dgm:pt>
    <dgm:pt modelId="{D96651AC-7616-4A21-95CF-3E675E6F4558}" type="parTrans" cxnId="{F80DE35A-3316-4A4F-AE58-F3DC2AA89682}">
      <dgm:prSet/>
      <dgm:spPr/>
      <dgm:t>
        <a:bodyPr/>
        <a:lstStyle/>
        <a:p>
          <a:endParaRPr lang="uk-UA"/>
        </a:p>
      </dgm:t>
    </dgm:pt>
    <dgm:pt modelId="{708C7105-B1FA-4694-B188-5361945B1F55}" type="sibTrans" cxnId="{F80DE35A-3316-4A4F-AE58-F3DC2AA89682}">
      <dgm:prSet/>
      <dgm:spPr/>
      <dgm:t>
        <a:bodyPr/>
        <a:lstStyle/>
        <a:p>
          <a:endParaRPr lang="uk-UA"/>
        </a:p>
      </dgm:t>
    </dgm:pt>
    <dgm:pt modelId="{EEE2A0B7-1E4B-42B6-9727-A7E600A4A6EF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Квітка</a:t>
          </a:r>
          <a:r>
            <a:rPr lang="uk-UA" b="1" dirty="0" smtClean="0"/>
            <a:t>, </a:t>
          </a:r>
          <a:r>
            <a:rPr lang="uk-UA" b="1" dirty="0" smtClean="0">
              <a:solidFill>
                <a:srgbClr val="C00000"/>
              </a:solidFill>
            </a:rPr>
            <a:t>що розцвіла </a:t>
          </a:r>
          <a:r>
            <a:rPr lang="uk-UA" b="1" dirty="0" smtClean="0"/>
            <a:t>посеред грудня — символ </a:t>
          </a:r>
          <a:r>
            <a:rPr lang="uk-UA" b="1" dirty="0" err="1" smtClean="0"/>
            <a:t>незнищенності</a:t>
          </a:r>
          <a:r>
            <a:rPr lang="uk-UA" b="1" dirty="0" smtClean="0"/>
            <a:t> людської </a:t>
          </a:r>
          <a:r>
            <a:rPr lang="uk-UA" b="1" dirty="0" smtClean="0"/>
            <a:t>душі</a:t>
          </a:r>
          <a:endParaRPr lang="uk-UA" b="1" dirty="0"/>
        </a:p>
      </dgm:t>
    </dgm:pt>
    <dgm:pt modelId="{F5C34DD7-11E7-4DD6-A0E3-26278B180BE2}" type="parTrans" cxnId="{A646A890-C234-47AC-B92D-1F492A3D3290}">
      <dgm:prSet/>
      <dgm:spPr/>
      <dgm:t>
        <a:bodyPr/>
        <a:lstStyle/>
        <a:p>
          <a:endParaRPr lang="uk-UA"/>
        </a:p>
      </dgm:t>
    </dgm:pt>
    <dgm:pt modelId="{FCADF922-C91B-44E4-B471-F2D123C5F2FF}" type="sibTrans" cxnId="{A646A890-C234-47AC-B92D-1F492A3D3290}">
      <dgm:prSet/>
      <dgm:spPr/>
      <dgm:t>
        <a:bodyPr/>
        <a:lstStyle/>
        <a:p>
          <a:endParaRPr lang="uk-UA"/>
        </a:p>
      </dgm:t>
    </dgm:pt>
    <dgm:pt modelId="{128D95C8-9799-4895-A415-3EB7A92A8BEC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Грядка</a:t>
          </a:r>
          <a:r>
            <a:rPr lang="ru-RU" b="1" dirty="0" smtClean="0"/>
            <a:t> — </a:t>
          </a:r>
          <a:endParaRPr lang="ru-RU" b="1" dirty="0" smtClean="0"/>
        </a:p>
        <a:p>
          <a:r>
            <a:rPr lang="ru-RU" b="1" dirty="0" smtClean="0"/>
            <a:t>«</a:t>
          </a:r>
          <a:r>
            <a:rPr lang="ru-RU" b="1" dirty="0" smtClean="0"/>
            <a:t>його (Фрідріха) державка в нашому злиденному </a:t>
          </a:r>
          <a:r>
            <a:rPr lang="ru-RU" b="1" dirty="0" err="1" smtClean="0"/>
            <a:t>місті</a:t>
          </a:r>
          <a:r>
            <a:rPr lang="ru-RU" b="1" dirty="0" smtClean="0"/>
            <a:t>»</a:t>
          </a:r>
          <a:endParaRPr lang="uk-UA" b="1" dirty="0"/>
        </a:p>
      </dgm:t>
    </dgm:pt>
    <dgm:pt modelId="{0E59C491-0E1E-4CAE-8AEF-0A6044AD0B0E}" type="parTrans" cxnId="{1600FD52-EBA0-4531-931E-AFCA0C45C281}">
      <dgm:prSet/>
      <dgm:spPr/>
      <dgm:t>
        <a:bodyPr/>
        <a:lstStyle/>
        <a:p>
          <a:endParaRPr lang="uk-UA"/>
        </a:p>
      </dgm:t>
    </dgm:pt>
    <dgm:pt modelId="{C99DDF73-BD0C-4FDA-8E4C-70E341C3A278}" type="sibTrans" cxnId="{1600FD52-EBA0-4531-931E-AFCA0C45C281}">
      <dgm:prSet/>
      <dgm:spPr/>
      <dgm:t>
        <a:bodyPr/>
        <a:lstStyle/>
        <a:p>
          <a:endParaRPr lang="uk-UA"/>
        </a:p>
      </dgm:t>
    </dgm:pt>
    <dgm:pt modelId="{21776867-2FFD-4728-8FF4-4F243EBA55C7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b="1" dirty="0" err="1" smtClean="0">
              <a:solidFill>
                <a:srgbClr val="C00000"/>
              </a:solidFill>
            </a:rPr>
            <a:t>Прикраси</a:t>
          </a:r>
          <a:r>
            <a:rPr lang="ru-RU" b="1" dirty="0" smtClean="0">
              <a:solidFill>
                <a:srgbClr val="C00000"/>
              </a:solidFill>
            </a:rPr>
            <a:t> </a:t>
          </a:r>
          <a:endParaRPr lang="ru-RU" b="1" dirty="0" smtClean="0">
            <a:solidFill>
              <a:srgbClr val="C00000"/>
            </a:solidFill>
          </a:endParaRPr>
        </a:p>
        <a:p>
          <a:r>
            <a:rPr lang="ru-RU" b="1" dirty="0" err="1" smtClean="0"/>
            <a:t>зі</a:t>
          </a:r>
          <a:r>
            <a:rPr lang="ru-RU" b="1" dirty="0" smtClean="0"/>
            <a:t> </a:t>
          </a:r>
          <a:r>
            <a:rPr lang="ru-RU" b="1" dirty="0" err="1" smtClean="0"/>
            <a:t>шматочків</a:t>
          </a:r>
          <a:r>
            <a:rPr lang="ru-RU" b="1" dirty="0" smtClean="0"/>
            <a:t> </a:t>
          </a:r>
          <a:r>
            <a:rPr lang="ru-RU" b="1" dirty="0" err="1" smtClean="0"/>
            <a:t>цегли</a:t>
          </a:r>
          <a:r>
            <a:rPr lang="ru-RU" b="1" dirty="0" smtClean="0"/>
            <a:t> (</a:t>
          </a:r>
          <a:r>
            <a:rPr lang="ru-RU" b="1" dirty="0" err="1" smtClean="0"/>
            <a:t>сонце</a:t>
          </a:r>
          <a:r>
            <a:rPr lang="ru-RU" b="1" dirty="0" smtClean="0"/>
            <a:t> і </a:t>
          </a:r>
          <a:r>
            <a:rPr lang="ru-RU" b="1" dirty="0" err="1" smtClean="0"/>
            <a:t>квіти</a:t>
          </a:r>
          <a:r>
            <a:rPr lang="ru-RU" b="1" dirty="0" smtClean="0"/>
            <a:t>) — </a:t>
          </a:r>
          <a:r>
            <a:rPr lang="ru-RU" b="1" dirty="0" err="1" smtClean="0"/>
            <a:t>творча</a:t>
          </a:r>
          <a:r>
            <a:rPr lang="ru-RU" b="1" dirty="0" smtClean="0"/>
            <a:t> натура </a:t>
          </a:r>
          <a:r>
            <a:rPr lang="ru-RU" b="1" dirty="0" err="1" smtClean="0"/>
            <a:t>Фрідріха</a:t>
          </a:r>
          <a:endParaRPr lang="uk-UA" b="1" dirty="0"/>
        </a:p>
      </dgm:t>
    </dgm:pt>
    <dgm:pt modelId="{F328CE9F-572C-4F39-92D2-1B03E31CA11C}" type="parTrans" cxnId="{71A89CEF-D311-438C-A96B-ECC4C761CBD1}">
      <dgm:prSet/>
      <dgm:spPr/>
      <dgm:t>
        <a:bodyPr/>
        <a:lstStyle/>
        <a:p>
          <a:endParaRPr lang="uk-UA"/>
        </a:p>
      </dgm:t>
    </dgm:pt>
    <dgm:pt modelId="{B30B23F2-B90E-48FA-B9E1-C765C9F20741}" type="sibTrans" cxnId="{71A89CEF-D311-438C-A96B-ECC4C761CBD1}">
      <dgm:prSet/>
      <dgm:spPr/>
      <dgm:t>
        <a:bodyPr/>
        <a:lstStyle/>
        <a:p>
          <a:endParaRPr lang="uk-UA"/>
        </a:p>
      </dgm:t>
    </dgm:pt>
    <dgm:pt modelId="{BF213946-43E4-4345-8CF5-58F8D1C9E4F9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uk-UA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Хрест </a:t>
          </a:r>
          <a:r>
            <a:rPr lang="uk-UA" b="1" dirty="0" smtClean="0"/>
            <a:t>— </a:t>
          </a:r>
        </a:p>
        <a:p>
          <a:r>
            <a:rPr lang="uk-UA" b="1" dirty="0" smtClean="0"/>
            <a:t>символ смерті</a:t>
          </a:r>
          <a:endParaRPr lang="uk-UA" b="1" dirty="0"/>
        </a:p>
      </dgm:t>
    </dgm:pt>
    <dgm:pt modelId="{2206C759-E174-49F1-A081-3E9C1A8B2FC4}" type="parTrans" cxnId="{E1E3F917-E614-4AFF-B312-2B7C3C8C0759}">
      <dgm:prSet/>
      <dgm:spPr/>
      <dgm:t>
        <a:bodyPr/>
        <a:lstStyle/>
        <a:p>
          <a:endParaRPr lang="uk-UA"/>
        </a:p>
      </dgm:t>
    </dgm:pt>
    <dgm:pt modelId="{B9B66E30-90F9-4F21-BE5A-570046A1E5CC}" type="sibTrans" cxnId="{E1E3F917-E614-4AFF-B312-2B7C3C8C0759}">
      <dgm:prSet/>
      <dgm:spPr/>
      <dgm:t>
        <a:bodyPr/>
        <a:lstStyle/>
        <a:p>
          <a:endParaRPr lang="uk-UA"/>
        </a:p>
      </dgm:t>
    </dgm:pt>
    <dgm:pt modelId="{523E355C-39FE-42C8-A3E5-6686581D85CD}" type="pres">
      <dgm:prSet presAssocID="{C63F2EE2-FD80-4262-BDF1-1D92188753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2ABE9BB-807D-45B9-8B3D-E0CFAB54A77A}" type="pres">
      <dgm:prSet presAssocID="{7E46F7E0-E879-4FCE-BE8E-CD667E3352E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FDFD0A-919E-41F1-A402-7B3E84B59CD2}" type="pres">
      <dgm:prSet presAssocID="{AD3BC761-1947-49B3-AAE4-567FB650A60F}" presName="sibTrans" presStyleCnt="0"/>
      <dgm:spPr/>
    </dgm:pt>
    <dgm:pt modelId="{64D68071-E7E9-4DDA-839A-1CA5DF24232B}" type="pres">
      <dgm:prSet presAssocID="{C6701EFA-0861-43C3-A321-08541661619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D27A41-C7DA-4E58-BBC4-8D7AF02ABDCB}" type="pres">
      <dgm:prSet presAssocID="{992E5ECC-0DCF-41CC-BB31-8AD2B4450957}" presName="sibTrans" presStyleCnt="0"/>
      <dgm:spPr/>
    </dgm:pt>
    <dgm:pt modelId="{61EC6E02-8547-4649-8DDC-C7277BFD543C}" type="pres">
      <dgm:prSet presAssocID="{21776867-2FFD-4728-8FF4-4F243EBA55C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B8070D-A910-425C-B4C1-37361F1E3668}" type="pres">
      <dgm:prSet presAssocID="{B30B23F2-B90E-48FA-B9E1-C765C9F20741}" presName="sibTrans" presStyleCnt="0"/>
      <dgm:spPr/>
    </dgm:pt>
    <dgm:pt modelId="{7C7B3D7C-8D55-4A43-8334-4FB4ACFE9DC0}" type="pres">
      <dgm:prSet presAssocID="{128D95C8-9799-4895-A415-3EB7A92A8BE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A5D483-5671-46BB-866C-0686C695E57E}" type="pres">
      <dgm:prSet presAssocID="{C99DDF73-BD0C-4FDA-8E4C-70E341C3A278}" presName="sibTrans" presStyleCnt="0"/>
      <dgm:spPr/>
    </dgm:pt>
    <dgm:pt modelId="{4A2285A0-D0C7-4BF7-8267-7C6C31E6428C}" type="pres">
      <dgm:prSet presAssocID="{EEE2A0B7-1E4B-42B6-9727-A7E600A4A6E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6ADA19-4DBE-43E1-9AD5-C6E8EDCDCFC3}" type="pres">
      <dgm:prSet presAssocID="{FCADF922-C91B-44E4-B471-F2D123C5F2FF}" presName="sibTrans" presStyleCnt="0"/>
      <dgm:spPr/>
    </dgm:pt>
    <dgm:pt modelId="{743A61A7-F004-46F4-ADEA-E1FBB9188ADC}" type="pres">
      <dgm:prSet presAssocID="{BF213946-43E4-4345-8CF5-58F8D1C9E4F9}" presName="node" presStyleLbl="node1" presStyleIdx="5" presStyleCnt="7" custLinFactNeighborX="-503" custLinFactNeighborY="83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BF15A07-324B-49C6-A828-542186FD14D5}" type="pres">
      <dgm:prSet presAssocID="{B9B66E30-90F9-4F21-BE5A-570046A1E5CC}" presName="sibTrans" presStyleCnt="0"/>
      <dgm:spPr/>
    </dgm:pt>
    <dgm:pt modelId="{3C66CF5D-E806-4B62-A3F2-F6A0C123B317}" type="pres">
      <dgm:prSet presAssocID="{6595C0A9-8A84-4CBB-97A3-534912AC22A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1A89CEF-D311-438C-A96B-ECC4C761CBD1}" srcId="{C63F2EE2-FD80-4262-BDF1-1D92188753DC}" destId="{21776867-2FFD-4728-8FF4-4F243EBA55C7}" srcOrd="2" destOrd="0" parTransId="{F328CE9F-572C-4F39-92D2-1B03E31CA11C}" sibTransId="{B30B23F2-B90E-48FA-B9E1-C765C9F20741}"/>
    <dgm:cxn modelId="{AE8EAB46-6B25-4533-8236-0CE42DB32647}" type="presOf" srcId="{BF213946-43E4-4345-8CF5-58F8D1C9E4F9}" destId="{743A61A7-F004-46F4-ADEA-E1FBB9188ADC}" srcOrd="0" destOrd="0" presId="urn:microsoft.com/office/officeart/2005/8/layout/default#1"/>
    <dgm:cxn modelId="{6F6A3387-3C2C-418F-AA07-EC38B9063F4F}" type="presOf" srcId="{C63F2EE2-FD80-4262-BDF1-1D92188753DC}" destId="{523E355C-39FE-42C8-A3E5-6686581D85CD}" srcOrd="0" destOrd="0" presId="urn:microsoft.com/office/officeart/2005/8/layout/default#1"/>
    <dgm:cxn modelId="{1600FD52-EBA0-4531-931E-AFCA0C45C281}" srcId="{C63F2EE2-FD80-4262-BDF1-1D92188753DC}" destId="{128D95C8-9799-4895-A415-3EB7A92A8BEC}" srcOrd="3" destOrd="0" parTransId="{0E59C491-0E1E-4CAE-8AEF-0A6044AD0B0E}" sibTransId="{C99DDF73-BD0C-4FDA-8E4C-70E341C3A278}"/>
    <dgm:cxn modelId="{A646A890-C234-47AC-B92D-1F492A3D3290}" srcId="{C63F2EE2-FD80-4262-BDF1-1D92188753DC}" destId="{EEE2A0B7-1E4B-42B6-9727-A7E600A4A6EF}" srcOrd="4" destOrd="0" parTransId="{F5C34DD7-11E7-4DD6-A0E3-26278B180BE2}" sibTransId="{FCADF922-C91B-44E4-B471-F2D123C5F2FF}"/>
    <dgm:cxn modelId="{E1E3F917-E614-4AFF-B312-2B7C3C8C0759}" srcId="{C63F2EE2-FD80-4262-BDF1-1D92188753DC}" destId="{BF213946-43E4-4345-8CF5-58F8D1C9E4F9}" srcOrd="5" destOrd="0" parTransId="{2206C759-E174-49F1-A081-3E9C1A8B2FC4}" sibTransId="{B9B66E30-90F9-4F21-BE5A-570046A1E5CC}"/>
    <dgm:cxn modelId="{B9030BE0-69F1-429B-B89A-A3D5DE94C352}" srcId="{C63F2EE2-FD80-4262-BDF1-1D92188753DC}" destId="{7E46F7E0-E879-4FCE-BE8E-CD667E3352EF}" srcOrd="0" destOrd="0" parTransId="{39F5AC6E-4A04-4360-BF27-9908105A0C71}" sibTransId="{AD3BC761-1947-49B3-AAE4-567FB650A60F}"/>
    <dgm:cxn modelId="{5CD9D610-47C8-4F16-9555-AE2C9BA47AAA}" type="presOf" srcId="{128D95C8-9799-4895-A415-3EB7A92A8BEC}" destId="{7C7B3D7C-8D55-4A43-8334-4FB4ACFE9DC0}" srcOrd="0" destOrd="0" presId="urn:microsoft.com/office/officeart/2005/8/layout/default#1"/>
    <dgm:cxn modelId="{64DED0A5-8B52-4636-9B1F-B50C26056404}" type="presOf" srcId="{21776867-2FFD-4728-8FF4-4F243EBA55C7}" destId="{61EC6E02-8547-4649-8DDC-C7277BFD543C}" srcOrd="0" destOrd="0" presId="urn:microsoft.com/office/officeart/2005/8/layout/default#1"/>
    <dgm:cxn modelId="{DAA3FCE7-C0A2-49AC-840F-466476A6C3D7}" type="presOf" srcId="{7E46F7E0-E879-4FCE-BE8E-CD667E3352EF}" destId="{22ABE9BB-807D-45B9-8B3D-E0CFAB54A77A}" srcOrd="0" destOrd="0" presId="urn:microsoft.com/office/officeart/2005/8/layout/default#1"/>
    <dgm:cxn modelId="{141C444D-2B12-4059-80DF-1C983A372E82}" type="presOf" srcId="{C6701EFA-0861-43C3-A321-085416616197}" destId="{64D68071-E7E9-4DDA-839A-1CA5DF24232B}" srcOrd="0" destOrd="0" presId="urn:microsoft.com/office/officeart/2005/8/layout/default#1"/>
    <dgm:cxn modelId="{CC51FD3A-7191-4657-8CB2-537763792D7F}" type="presOf" srcId="{EEE2A0B7-1E4B-42B6-9727-A7E600A4A6EF}" destId="{4A2285A0-D0C7-4BF7-8267-7C6C31E6428C}" srcOrd="0" destOrd="0" presId="urn:microsoft.com/office/officeart/2005/8/layout/default#1"/>
    <dgm:cxn modelId="{F80DE35A-3316-4A4F-AE58-F3DC2AA89682}" srcId="{C63F2EE2-FD80-4262-BDF1-1D92188753DC}" destId="{6595C0A9-8A84-4CBB-97A3-534912AC22A4}" srcOrd="6" destOrd="0" parTransId="{D96651AC-7616-4A21-95CF-3E675E6F4558}" sibTransId="{708C7105-B1FA-4694-B188-5361945B1F55}"/>
    <dgm:cxn modelId="{38B2A589-C5BB-496A-B5F9-4A962143CF94}" srcId="{C63F2EE2-FD80-4262-BDF1-1D92188753DC}" destId="{C6701EFA-0861-43C3-A321-085416616197}" srcOrd="1" destOrd="0" parTransId="{632EB574-8BB1-422A-A3CE-0BB6EE0CC4B1}" sibTransId="{992E5ECC-0DCF-41CC-BB31-8AD2B4450957}"/>
    <dgm:cxn modelId="{8106DD64-781B-4944-A45A-AEEC80F17861}" type="presOf" srcId="{6595C0A9-8A84-4CBB-97A3-534912AC22A4}" destId="{3C66CF5D-E806-4B62-A3F2-F6A0C123B317}" srcOrd="0" destOrd="0" presId="urn:microsoft.com/office/officeart/2005/8/layout/default#1"/>
    <dgm:cxn modelId="{7DAD50CF-5CB8-4AE2-84B3-44B9B7E1F951}" type="presParOf" srcId="{523E355C-39FE-42C8-A3E5-6686581D85CD}" destId="{22ABE9BB-807D-45B9-8B3D-E0CFAB54A77A}" srcOrd="0" destOrd="0" presId="urn:microsoft.com/office/officeart/2005/8/layout/default#1"/>
    <dgm:cxn modelId="{3FC64BF5-06E4-4233-857C-53C262EBBAB1}" type="presParOf" srcId="{523E355C-39FE-42C8-A3E5-6686581D85CD}" destId="{02FDFD0A-919E-41F1-A402-7B3E84B59CD2}" srcOrd="1" destOrd="0" presId="urn:microsoft.com/office/officeart/2005/8/layout/default#1"/>
    <dgm:cxn modelId="{60EBD8DE-DF09-410F-B60E-16DA3E6E961C}" type="presParOf" srcId="{523E355C-39FE-42C8-A3E5-6686581D85CD}" destId="{64D68071-E7E9-4DDA-839A-1CA5DF24232B}" srcOrd="2" destOrd="0" presId="urn:microsoft.com/office/officeart/2005/8/layout/default#1"/>
    <dgm:cxn modelId="{CDA774C2-ED4B-4BA7-A05C-9C955328BE5C}" type="presParOf" srcId="{523E355C-39FE-42C8-A3E5-6686581D85CD}" destId="{BFD27A41-C7DA-4E58-BBC4-8D7AF02ABDCB}" srcOrd="3" destOrd="0" presId="urn:microsoft.com/office/officeart/2005/8/layout/default#1"/>
    <dgm:cxn modelId="{30FE13F9-FBE6-4986-B5D8-28A928689D6F}" type="presParOf" srcId="{523E355C-39FE-42C8-A3E5-6686581D85CD}" destId="{61EC6E02-8547-4649-8DDC-C7277BFD543C}" srcOrd="4" destOrd="0" presId="urn:microsoft.com/office/officeart/2005/8/layout/default#1"/>
    <dgm:cxn modelId="{26CA8D23-8961-4DEA-8EA5-A4A9CDDF5A01}" type="presParOf" srcId="{523E355C-39FE-42C8-A3E5-6686581D85CD}" destId="{9EB8070D-A910-425C-B4C1-37361F1E3668}" srcOrd="5" destOrd="0" presId="urn:microsoft.com/office/officeart/2005/8/layout/default#1"/>
    <dgm:cxn modelId="{2EDD81CB-6474-415D-BFB9-B74CDD57EABA}" type="presParOf" srcId="{523E355C-39FE-42C8-A3E5-6686581D85CD}" destId="{7C7B3D7C-8D55-4A43-8334-4FB4ACFE9DC0}" srcOrd="6" destOrd="0" presId="urn:microsoft.com/office/officeart/2005/8/layout/default#1"/>
    <dgm:cxn modelId="{93AB77BE-4CDE-43BF-B8CA-98A281FDF8C0}" type="presParOf" srcId="{523E355C-39FE-42C8-A3E5-6686581D85CD}" destId="{B5A5D483-5671-46BB-866C-0686C695E57E}" srcOrd="7" destOrd="0" presId="urn:microsoft.com/office/officeart/2005/8/layout/default#1"/>
    <dgm:cxn modelId="{577E0DCC-66F7-4C34-A89E-A4EDEE4E6144}" type="presParOf" srcId="{523E355C-39FE-42C8-A3E5-6686581D85CD}" destId="{4A2285A0-D0C7-4BF7-8267-7C6C31E6428C}" srcOrd="8" destOrd="0" presId="urn:microsoft.com/office/officeart/2005/8/layout/default#1"/>
    <dgm:cxn modelId="{27A91A6C-827B-4EA5-A416-76A320A5E65D}" type="presParOf" srcId="{523E355C-39FE-42C8-A3E5-6686581D85CD}" destId="{6A6ADA19-4DBE-43E1-9AD5-C6E8EDCDCFC3}" srcOrd="9" destOrd="0" presId="urn:microsoft.com/office/officeart/2005/8/layout/default#1"/>
    <dgm:cxn modelId="{2FD300E7-0705-4D06-B48E-C5CC50DEFAD0}" type="presParOf" srcId="{523E355C-39FE-42C8-A3E5-6686581D85CD}" destId="{743A61A7-F004-46F4-ADEA-E1FBB9188ADC}" srcOrd="10" destOrd="0" presId="urn:microsoft.com/office/officeart/2005/8/layout/default#1"/>
    <dgm:cxn modelId="{278D5704-18BC-42BE-A9CF-379000D0D540}" type="presParOf" srcId="{523E355C-39FE-42C8-A3E5-6686581D85CD}" destId="{7BF15A07-324B-49C6-A828-542186FD14D5}" srcOrd="11" destOrd="0" presId="urn:microsoft.com/office/officeart/2005/8/layout/default#1"/>
    <dgm:cxn modelId="{620568AC-03B0-41B2-B634-C8FB7D5CC507}" type="presParOf" srcId="{523E355C-39FE-42C8-A3E5-6686581D85CD}" destId="{3C66CF5D-E806-4B62-A3F2-F6A0C123B317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ABE9BB-807D-45B9-8B3D-E0CFAB54A77A}">
      <dsp:nvSpPr>
        <dsp:cNvPr id="0" name=""/>
        <dsp:cNvSpPr/>
      </dsp:nvSpPr>
      <dsp:spPr>
        <a:xfrm>
          <a:off x="3181" y="560384"/>
          <a:ext cx="2524109" cy="1514465"/>
        </a:xfrm>
        <a:prstGeom prst="rect">
          <a:avLst/>
        </a:prstGeom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rgbClr val="FF0000"/>
              </a:solidFill>
            </a:rPr>
            <a:t>Цеглинки</a:t>
          </a:r>
          <a:r>
            <a:rPr lang="uk-UA" sz="1500" b="1" kern="1200" dirty="0" smtClean="0"/>
            <a:t> </a:t>
          </a:r>
          <a:r>
            <a:rPr lang="uk-UA" sz="1500" b="1" kern="1200" dirty="0" smtClean="0"/>
            <a:t>–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уособлюють </a:t>
          </a:r>
          <a:r>
            <a:rPr lang="uk-UA" sz="1500" b="1" kern="1200" dirty="0" smtClean="0"/>
            <a:t>любов полонених німців до праці, спогади про рідну домівку</a:t>
          </a:r>
          <a:endParaRPr lang="uk-UA" sz="1500" b="1" kern="1200" dirty="0"/>
        </a:p>
      </dsp:txBody>
      <dsp:txXfrm>
        <a:off x="3181" y="560384"/>
        <a:ext cx="2524109" cy="1514465"/>
      </dsp:txXfrm>
    </dsp:sp>
    <dsp:sp modelId="{64D68071-E7E9-4DDA-839A-1CA5DF24232B}">
      <dsp:nvSpPr>
        <dsp:cNvPr id="0" name=""/>
        <dsp:cNvSpPr/>
      </dsp:nvSpPr>
      <dsp:spPr>
        <a:xfrm>
          <a:off x="2779702" y="560384"/>
          <a:ext cx="2524109" cy="1514465"/>
        </a:xfrm>
        <a:prstGeom prst="rect">
          <a:avLst/>
        </a:prstGeom>
        <a:solidFill>
          <a:schemeClr val="accent5"/>
        </a:solidFill>
        <a:ln w="22225" cap="rnd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>
              <a:solidFill>
                <a:srgbClr val="C00000"/>
              </a:solidFill>
            </a:rPr>
            <a:t>Квіти</a:t>
          </a:r>
          <a:r>
            <a:rPr lang="ru-RU" sz="1500" b="1" kern="1200" dirty="0" smtClean="0">
              <a:solidFill>
                <a:srgbClr val="C00000"/>
              </a:solidFill>
            </a:rPr>
            <a:t> </a:t>
          </a:r>
          <a:r>
            <a:rPr lang="ru-RU" sz="1500" b="1" kern="1200" dirty="0" smtClean="0"/>
            <a:t>(</a:t>
          </a:r>
          <a:r>
            <a:rPr lang="ru-RU" sz="1500" b="1" kern="1200" dirty="0" err="1" smtClean="0"/>
            <a:t>нагідки</a:t>
          </a:r>
          <a:r>
            <a:rPr lang="ru-RU" sz="1500" b="1" kern="1200" dirty="0" smtClean="0"/>
            <a:t>) — </a:t>
          </a:r>
          <a:endParaRPr lang="ru-RU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/>
            <a:t>любов</a:t>
          </a:r>
          <a:r>
            <a:rPr lang="ru-RU" sz="1500" b="1" kern="1200" dirty="0" smtClean="0"/>
            <a:t> </a:t>
          </a:r>
          <a:r>
            <a:rPr lang="ru-RU" sz="1500" b="1" kern="1200" dirty="0" smtClean="0"/>
            <a:t>до прекрасного. Людина, яка любить </a:t>
          </a:r>
          <a:r>
            <a:rPr lang="ru-RU" sz="1500" b="1" kern="1200" dirty="0" err="1" smtClean="0"/>
            <a:t>прекрасне</a:t>
          </a:r>
          <a:r>
            <a:rPr lang="ru-RU" sz="1500" b="1" kern="1200" dirty="0" smtClean="0"/>
            <a:t>, не </a:t>
          </a:r>
          <a:r>
            <a:rPr lang="ru-RU" sz="1500" b="1" kern="1200" dirty="0" err="1" smtClean="0"/>
            <a:t>може</a:t>
          </a:r>
          <a:r>
            <a:rPr lang="ru-RU" sz="1500" b="1" kern="1200" dirty="0" smtClean="0"/>
            <a:t> бути </a:t>
          </a:r>
          <a:r>
            <a:rPr lang="ru-RU" sz="1500" b="1" kern="1200" dirty="0" err="1" smtClean="0"/>
            <a:t>жорстокою</a:t>
          </a:r>
          <a:r>
            <a:rPr lang="ru-RU" sz="1500" b="1" kern="1200" dirty="0" smtClean="0"/>
            <a:t> і злою в </a:t>
          </a:r>
          <a:r>
            <a:rPr lang="ru-RU" sz="1500" b="1" kern="1200" dirty="0" err="1" smtClean="0"/>
            <a:t>душі</a:t>
          </a:r>
          <a:endParaRPr lang="uk-UA" sz="1500" b="1" kern="1200" dirty="0"/>
        </a:p>
      </dsp:txBody>
      <dsp:txXfrm>
        <a:off x="2779702" y="560384"/>
        <a:ext cx="2524109" cy="1514465"/>
      </dsp:txXfrm>
    </dsp:sp>
    <dsp:sp modelId="{61EC6E02-8547-4649-8DDC-C7277BFD543C}">
      <dsp:nvSpPr>
        <dsp:cNvPr id="0" name=""/>
        <dsp:cNvSpPr/>
      </dsp:nvSpPr>
      <dsp:spPr>
        <a:xfrm>
          <a:off x="5556223" y="560384"/>
          <a:ext cx="2524109" cy="1514465"/>
        </a:xfrm>
        <a:prstGeom prst="rect">
          <a:avLst/>
        </a:prstGeom>
        <a:solidFill>
          <a:schemeClr val="accent3">
            <a:tint val="70000"/>
            <a:lumMod val="104000"/>
          </a:schemeClr>
        </a:solidFill>
        <a:ln w="9525" cap="rnd" cmpd="sng" algn="ctr">
          <a:solidFill>
            <a:schemeClr val="accent3">
              <a:shade val="9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>
              <a:solidFill>
                <a:srgbClr val="C00000"/>
              </a:solidFill>
            </a:rPr>
            <a:t>Прикраси</a:t>
          </a:r>
          <a:r>
            <a:rPr lang="ru-RU" sz="1500" b="1" kern="1200" dirty="0" smtClean="0">
              <a:solidFill>
                <a:srgbClr val="C00000"/>
              </a:solidFill>
            </a:rPr>
            <a:t> </a:t>
          </a:r>
          <a:endParaRPr lang="ru-RU" sz="1500" b="1" kern="1200" dirty="0" smtClean="0">
            <a:solidFill>
              <a:srgbClr val="C00000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/>
            <a:t>зі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шматочків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цегли</a:t>
          </a:r>
          <a:r>
            <a:rPr lang="ru-RU" sz="1500" b="1" kern="1200" dirty="0" smtClean="0"/>
            <a:t> (</a:t>
          </a:r>
          <a:r>
            <a:rPr lang="ru-RU" sz="1500" b="1" kern="1200" dirty="0" err="1" smtClean="0"/>
            <a:t>сонце</a:t>
          </a:r>
          <a:r>
            <a:rPr lang="ru-RU" sz="1500" b="1" kern="1200" dirty="0" smtClean="0"/>
            <a:t> і </a:t>
          </a:r>
          <a:r>
            <a:rPr lang="ru-RU" sz="1500" b="1" kern="1200" dirty="0" err="1" smtClean="0"/>
            <a:t>квіти</a:t>
          </a:r>
          <a:r>
            <a:rPr lang="ru-RU" sz="1500" b="1" kern="1200" dirty="0" smtClean="0"/>
            <a:t>) — </a:t>
          </a:r>
          <a:r>
            <a:rPr lang="ru-RU" sz="1500" b="1" kern="1200" dirty="0" err="1" smtClean="0"/>
            <a:t>творча</a:t>
          </a:r>
          <a:r>
            <a:rPr lang="ru-RU" sz="1500" b="1" kern="1200" dirty="0" smtClean="0"/>
            <a:t> натура </a:t>
          </a:r>
          <a:r>
            <a:rPr lang="ru-RU" sz="1500" b="1" kern="1200" dirty="0" err="1" smtClean="0"/>
            <a:t>Фрідріха</a:t>
          </a:r>
          <a:endParaRPr lang="uk-UA" sz="1500" b="1" kern="1200" dirty="0"/>
        </a:p>
      </dsp:txBody>
      <dsp:txXfrm>
        <a:off x="5556223" y="560384"/>
        <a:ext cx="2524109" cy="1514465"/>
      </dsp:txXfrm>
    </dsp:sp>
    <dsp:sp modelId="{7C7B3D7C-8D55-4A43-8334-4FB4ACFE9DC0}">
      <dsp:nvSpPr>
        <dsp:cNvPr id="0" name=""/>
        <dsp:cNvSpPr/>
      </dsp:nvSpPr>
      <dsp:spPr>
        <a:xfrm>
          <a:off x="8332744" y="560384"/>
          <a:ext cx="2524109" cy="1514465"/>
        </a:xfrm>
        <a:prstGeom prst="rect">
          <a:avLst/>
        </a:prstGeom>
        <a:solidFill>
          <a:schemeClr val="accent5">
            <a:tint val="70000"/>
            <a:lumMod val="104000"/>
          </a:schemeClr>
        </a:solidFill>
        <a:ln w="9525" cap="rnd" cmpd="sng" algn="ctr">
          <a:solidFill>
            <a:schemeClr val="accent5">
              <a:shade val="9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C00000"/>
              </a:solidFill>
            </a:rPr>
            <a:t>Грядка</a:t>
          </a:r>
          <a:r>
            <a:rPr lang="ru-RU" sz="1500" b="1" kern="1200" dirty="0" smtClean="0"/>
            <a:t> — </a:t>
          </a:r>
          <a:endParaRPr lang="ru-RU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«</a:t>
          </a:r>
          <a:r>
            <a:rPr lang="ru-RU" sz="1500" b="1" kern="1200" dirty="0" smtClean="0"/>
            <a:t>його (Фрідріха) державка в нашому злиденному </a:t>
          </a:r>
          <a:r>
            <a:rPr lang="ru-RU" sz="1500" b="1" kern="1200" dirty="0" err="1" smtClean="0"/>
            <a:t>місті</a:t>
          </a:r>
          <a:r>
            <a:rPr lang="ru-RU" sz="1500" b="1" kern="1200" dirty="0" smtClean="0"/>
            <a:t>»</a:t>
          </a:r>
          <a:endParaRPr lang="uk-UA" sz="1500" b="1" kern="1200" dirty="0"/>
        </a:p>
      </dsp:txBody>
      <dsp:txXfrm>
        <a:off x="8332744" y="560384"/>
        <a:ext cx="2524109" cy="1514465"/>
      </dsp:txXfrm>
    </dsp:sp>
    <dsp:sp modelId="{4A2285A0-D0C7-4BF7-8267-7C6C31E6428C}">
      <dsp:nvSpPr>
        <dsp:cNvPr id="0" name=""/>
        <dsp:cNvSpPr/>
      </dsp:nvSpPr>
      <dsp:spPr>
        <a:xfrm>
          <a:off x="1391442" y="2327260"/>
          <a:ext cx="2524109" cy="1514465"/>
        </a:xfrm>
        <a:prstGeom prst="rect">
          <a:avLst/>
        </a:prstGeom>
        <a:solidFill>
          <a:schemeClr val="accent1">
            <a:tint val="70000"/>
            <a:lumMod val="104000"/>
          </a:schemeClr>
        </a:solidFill>
        <a:ln w="9525" cap="rnd" cmpd="sng" algn="ctr">
          <a:solidFill>
            <a:schemeClr val="accent1">
              <a:shade val="9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rgbClr val="C00000"/>
              </a:solidFill>
            </a:rPr>
            <a:t>Квітка</a:t>
          </a:r>
          <a:r>
            <a:rPr lang="uk-UA" sz="1500" b="1" kern="1200" dirty="0" smtClean="0"/>
            <a:t>, </a:t>
          </a:r>
          <a:r>
            <a:rPr lang="uk-UA" sz="1500" b="1" kern="1200" dirty="0" smtClean="0">
              <a:solidFill>
                <a:srgbClr val="C00000"/>
              </a:solidFill>
            </a:rPr>
            <a:t>що розцвіла </a:t>
          </a:r>
          <a:r>
            <a:rPr lang="uk-UA" sz="1500" b="1" kern="1200" dirty="0" smtClean="0"/>
            <a:t>посеред грудня — символ </a:t>
          </a:r>
          <a:r>
            <a:rPr lang="uk-UA" sz="1500" b="1" kern="1200" dirty="0" err="1" smtClean="0"/>
            <a:t>незнищенності</a:t>
          </a:r>
          <a:r>
            <a:rPr lang="uk-UA" sz="1500" b="1" kern="1200" dirty="0" smtClean="0"/>
            <a:t> людської </a:t>
          </a:r>
          <a:r>
            <a:rPr lang="uk-UA" sz="1500" b="1" kern="1200" dirty="0" smtClean="0"/>
            <a:t>душі</a:t>
          </a:r>
          <a:endParaRPr lang="uk-UA" sz="1500" b="1" kern="1200" dirty="0"/>
        </a:p>
      </dsp:txBody>
      <dsp:txXfrm>
        <a:off x="1391442" y="2327260"/>
        <a:ext cx="2524109" cy="1514465"/>
      </dsp:txXfrm>
    </dsp:sp>
    <dsp:sp modelId="{743A61A7-F004-46F4-ADEA-E1FBB9188ADC}">
      <dsp:nvSpPr>
        <dsp:cNvPr id="0" name=""/>
        <dsp:cNvSpPr/>
      </dsp:nvSpPr>
      <dsp:spPr>
        <a:xfrm>
          <a:off x="4155266" y="2339952"/>
          <a:ext cx="2524109" cy="1514465"/>
        </a:xfrm>
        <a:prstGeom prst="rect">
          <a:avLst/>
        </a:prstGeom>
        <a:solidFill>
          <a:schemeClr val="accent4"/>
        </a:solidFill>
        <a:ln w="22225" cap="rnd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Хрест </a:t>
          </a:r>
          <a:r>
            <a:rPr lang="uk-UA" sz="1500" b="1" kern="1200" dirty="0" smtClean="0"/>
            <a:t>—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символ смерті</a:t>
          </a:r>
          <a:endParaRPr lang="uk-UA" sz="1500" b="1" kern="1200" dirty="0"/>
        </a:p>
      </dsp:txBody>
      <dsp:txXfrm>
        <a:off x="4155266" y="2339952"/>
        <a:ext cx="2524109" cy="1514465"/>
      </dsp:txXfrm>
    </dsp:sp>
    <dsp:sp modelId="{3C66CF5D-E806-4B62-A3F2-F6A0C123B317}">
      <dsp:nvSpPr>
        <dsp:cNvPr id="0" name=""/>
        <dsp:cNvSpPr/>
      </dsp:nvSpPr>
      <dsp:spPr>
        <a:xfrm>
          <a:off x="6944483" y="2327260"/>
          <a:ext cx="2524109" cy="15144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C00000"/>
              </a:solidFill>
            </a:rPr>
            <a:t>Фотокартки</a:t>
          </a:r>
          <a:r>
            <a:rPr lang="ru-RU" sz="1500" b="1" kern="1200" dirty="0" smtClean="0"/>
            <a:t> </a:t>
          </a:r>
          <a:r>
            <a:rPr lang="ru-RU" sz="1500" b="1" kern="1200" smtClean="0"/>
            <a:t>— </a:t>
          </a:r>
          <a:endParaRPr lang="ru-RU" sz="1500" b="1" kern="120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те</a:t>
          </a:r>
          <a:r>
            <a:rPr lang="ru-RU" sz="1500" b="1" kern="1200" dirty="0" smtClean="0"/>
            <a:t>, що з'єднувало </a:t>
          </a:r>
          <a:r>
            <a:rPr lang="ru-RU" sz="1500" b="1" kern="1200" dirty="0" err="1" smtClean="0"/>
            <a:t>німців</a:t>
          </a:r>
          <a:r>
            <a:rPr lang="ru-RU" sz="1500" b="1" kern="1200" dirty="0" smtClean="0"/>
            <a:t> </a:t>
          </a:r>
          <a:r>
            <a:rPr lang="ru-RU" sz="1500" b="1" kern="1200" dirty="0" err="1" smtClean="0"/>
            <a:t>із</a:t>
          </a:r>
          <a:r>
            <a:rPr lang="ru-RU" sz="1500" b="1" kern="1200" dirty="0" smtClean="0"/>
            <a:t> рідними, те, що було для них </a:t>
          </a:r>
          <a:r>
            <a:rPr lang="ru-RU" sz="1500" b="1" kern="1200" dirty="0" err="1" smtClean="0"/>
            <a:t>найдорожчим</a:t>
          </a:r>
          <a:endParaRPr lang="uk-UA" sz="1500" kern="1200" dirty="0"/>
        </a:p>
      </dsp:txBody>
      <dsp:txXfrm>
        <a:off x="6944483" y="2327260"/>
        <a:ext cx="2524109" cy="1514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3486-1086-4FCD-95B7-4403F0036649}" type="datetimeFigureOut">
              <a:rPr lang="uk-UA" smtClean="0"/>
              <a:pPr/>
              <a:t>11.02.2014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D637418-604F-40F2-97D7-2F2B2A7D9D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8409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3486-1086-4FCD-95B7-4403F0036649}" type="datetimeFigureOut">
              <a:rPr lang="uk-UA" smtClean="0"/>
              <a:pPr/>
              <a:t>11.02.2014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637418-604F-40F2-97D7-2F2B2A7D9D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24660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3486-1086-4FCD-95B7-4403F0036649}" type="datetimeFigureOut">
              <a:rPr lang="uk-UA" smtClean="0"/>
              <a:pPr/>
              <a:t>11.02.2014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637418-604F-40F2-97D7-2F2B2A7D9D4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27695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3486-1086-4FCD-95B7-4403F0036649}" type="datetimeFigureOut">
              <a:rPr lang="uk-UA" smtClean="0"/>
              <a:pPr/>
              <a:t>11.02.2014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637418-604F-40F2-97D7-2F2B2A7D9D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08484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3486-1086-4FCD-95B7-4403F0036649}" type="datetimeFigureOut">
              <a:rPr lang="uk-UA" smtClean="0"/>
              <a:pPr/>
              <a:t>11.02.2014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637418-604F-40F2-97D7-2F2B2A7D9D4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68548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3486-1086-4FCD-95B7-4403F0036649}" type="datetimeFigureOut">
              <a:rPr lang="uk-UA" smtClean="0"/>
              <a:pPr/>
              <a:t>11.02.2014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637418-604F-40F2-97D7-2F2B2A7D9D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68673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3486-1086-4FCD-95B7-4403F0036649}" type="datetimeFigureOut">
              <a:rPr lang="uk-UA" smtClean="0"/>
              <a:pPr/>
              <a:t>11.02.2014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7418-604F-40F2-97D7-2F2B2A7D9D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28825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3486-1086-4FCD-95B7-4403F0036649}" type="datetimeFigureOut">
              <a:rPr lang="uk-UA" smtClean="0"/>
              <a:pPr/>
              <a:t>11.02.2014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7418-604F-40F2-97D7-2F2B2A7D9D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1829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3486-1086-4FCD-95B7-4403F0036649}" type="datetimeFigureOut">
              <a:rPr lang="uk-UA" smtClean="0"/>
              <a:pPr/>
              <a:t>11.02.2014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7418-604F-40F2-97D7-2F2B2A7D9D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80857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3486-1086-4FCD-95B7-4403F0036649}" type="datetimeFigureOut">
              <a:rPr lang="uk-UA" smtClean="0"/>
              <a:pPr/>
              <a:t>11.02.2014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637418-604F-40F2-97D7-2F2B2A7D9D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60956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3486-1086-4FCD-95B7-4403F0036649}" type="datetimeFigureOut">
              <a:rPr lang="uk-UA" smtClean="0"/>
              <a:pPr/>
              <a:t>11.02.2014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D637418-604F-40F2-97D7-2F2B2A7D9D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9063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3486-1086-4FCD-95B7-4403F0036649}" type="datetimeFigureOut">
              <a:rPr lang="uk-UA" smtClean="0"/>
              <a:pPr/>
              <a:t>11.02.2014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D637418-604F-40F2-97D7-2F2B2A7D9D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21178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3486-1086-4FCD-95B7-4403F0036649}" type="datetimeFigureOut">
              <a:rPr lang="uk-UA" smtClean="0"/>
              <a:pPr/>
              <a:t>11.02.2014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7418-604F-40F2-97D7-2F2B2A7D9D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7645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3486-1086-4FCD-95B7-4403F0036649}" type="datetimeFigureOut">
              <a:rPr lang="uk-UA" smtClean="0"/>
              <a:pPr/>
              <a:t>11.02.2014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7418-604F-40F2-97D7-2F2B2A7D9D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99138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3486-1086-4FCD-95B7-4403F0036649}" type="datetimeFigureOut">
              <a:rPr lang="uk-UA" smtClean="0"/>
              <a:pPr/>
              <a:t>11.02.2014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7418-604F-40F2-97D7-2F2B2A7D9D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3512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3486-1086-4FCD-95B7-4403F0036649}" type="datetimeFigureOut">
              <a:rPr lang="uk-UA" smtClean="0"/>
              <a:pPr/>
              <a:t>11.02.2014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637418-604F-40F2-97D7-2F2B2A7D9D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6766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03486-1086-4FCD-95B7-4403F0036649}" type="datetimeFigureOut">
              <a:rPr lang="uk-UA" smtClean="0"/>
              <a:pPr/>
              <a:t>11.02.2014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D637418-604F-40F2-97D7-2F2B2A7D9D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923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" TargetMode="External"/><Relationship Id="rId2" Type="http://schemas.openxmlformats.org/officeDocument/2006/relationships/hyperlink" Target="http://grebenka.com/index/0-25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rebinkiv.narod.ru/Lit_4.htm" TargetMode="External"/><Relationship Id="rId4" Type="http://schemas.openxmlformats.org/officeDocument/2006/relationships/hyperlink" Target="http://school.xvati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4755" y="1166648"/>
            <a:ext cx="7674964" cy="260656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4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uk-UA" sz="44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uk-UA" sz="44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uk-UA" sz="44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uk-UA" sz="40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Любов Пономаренко </a:t>
            </a:r>
            <a:br>
              <a:rPr lang="uk-UA" sz="40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uk-UA" sz="4000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НОВЕЛА </a:t>
            </a:r>
            <a:br>
              <a:rPr lang="uk-UA" sz="4000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4000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«</a:t>
            </a:r>
            <a:r>
              <a:rPr lang="uk-UA" sz="4000" b="1" dirty="0" err="1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ГЕР</a:t>
            </a:r>
            <a:r>
              <a:rPr lang="uk-UA" sz="4000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ПЕРЕМОЖЕНИЙ»</a:t>
            </a:r>
            <a:br>
              <a:rPr lang="uk-UA" sz="4000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8690" y="5454868"/>
            <a:ext cx="6936827" cy="12402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dirty="0" smtClean="0">
                <a:latin typeface="Arial Black" panose="020B0A04020102020204" pitchFamily="34" charset="0"/>
              </a:rPr>
              <a:t>Іщенко Анна Володимирівна </a:t>
            </a:r>
          </a:p>
          <a:p>
            <a:pPr algn="ctr"/>
            <a:r>
              <a:rPr lang="uk-UA" dirty="0" smtClean="0">
                <a:latin typeface="Arial Black" panose="020B0A04020102020204" pitchFamily="34" charset="0"/>
              </a:rPr>
              <a:t>учитель української мови та літератури</a:t>
            </a:r>
          </a:p>
          <a:p>
            <a:pPr algn="ctr"/>
            <a:r>
              <a:rPr lang="uk-UA" dirty="0" smtClean="0">
                <a:latin typeface="Arial Black" panose="020B0A04020102020204" pitchFamily="34" charset="0"/>
              </a:rPr>
              <a:t> НВК “ЗОШ № 3 - </a:t>
            </a:r>
            <a:r>
              <a:rPr lang="uk-UA" dirty="0" err="1" smtClean="0">
                <a:latin typeface="Arial Black" panose="020B0A04020102020204" pitchFamily="34" charset="0"/>
              </a:rPr>
              <a:t>колегіум”</a:t>
            </a:r>
            <a:r>
              <a:rPr lang="uk-UA" dirty="0" smtClean="0">
                <a:latin typeface="Arial Black" panose="020B0A04020102020204" pitchFamily="34" charset="0"/>
              </a:rPr>
              <a:t> м. Сміли</a:t>
            </a:r>
          </a:p>
          <a:p>
            <a:pPr algn="ctr"/>
            <a:endParaRPr lang="uk-UA" sz="2000" b="1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5968" y="164960"/>
            <a:ext cx="3346994" cy="535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78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2529" y="624110"/>
            <a:ext cx="9732083" cy="90926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b="1" dirty="0"/>
              <a:t>П</a:t>
            </a:r>
            <a:r>
              <a:rPr lang="uk-UA" b="1" dirty="0" smtClean="0"/>
              <a:t>оєднання </a:t>
            </a:r>
            <a:r>
              <a:rPr lang="uk-UA" b="1" dirty="0"/>
              <a:t>різних часових </a:t>
            </a:r>
            <a:r>
              <a:rPr lang="uk-UA" b="1" dirty="0" err="1"/>
              <a:t>площин</a:t>
            </a:r>
            <a:r>
              <a:rPr lang="uk-UA" dirty="0"/>
              <a:t> 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460652" y="1533378"/>
            <a:ext cx="928468" cy="21523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6379" y="1533378"/>
            <a:ext cx="981541" cy="2176461"/>
          </a:xfrm>
          <a:prstGeom prst="rect">
            <a:avLst/>
          </a:prstGeom>
        </p:spPr>
      </p:pic>
      <p:sp>
        <p:nvSpPr>
          <p:cNvPr id="8" name="Блок-схема: перфолента 7"/>
          <p:cNvSpPr/>
          <p:nvPr/>
        </p:nvSpPr>
        <p:spPr>
          <a:xfrm>
            <a:off x="6886901" y="3457196"/>
            <a:ext cx="3404382" cy="1252025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Доросла людина</a:t>
            </a:r>
            <a:endParaRPr lang="uk-UA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2396" y="3451901"/>
            <a:ext cx="3426249" cy="130465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2589212" y="1930853"/>
            <a:ext cx="8915400" cy="202747"/>
          </a:xfrm>
        </p:spPr>
        <p:txBody>
          <a:bodyPr>
            <a:normAutofit fontScale="47500" lnSpcReduction="20000"/>
          </a:bodyPr>
          <a:lstStyle/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599" y="4545908"/>
            <a:ext cx="3189983" cy="21215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32900" y="4545908"/>
            <a:ext cx="2655337" cy="2121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810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5">
                <a:lumMod val="67000"/>
              </a:schemeClr>
            </a:gs>
            <a:gs pos="31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977" y="624110"/>
            <a:ext cx="9945635" cy="994828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П А С П О Р Т   </a:t>
            </a:r>
            <a:r>
              <a:rPr lang="uk-UA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В О Р У</a:t>
            </a:r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</a:br>
            <a:endParaRPr lang="uk-UA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8643" y="2133600"/>
            <a:ext cx="9203961" cy="42971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Автор</a:t>
            </a:r>
            <a:r>
              <a:rPr lang="uk-UA" sz="2400" dirty="0" smtClean="0"/>
              <a:t> - …………………………………………………………….……</a:t>
            </a:r>
          </a:p>
          <a:p>
            <a:r>
              <a:rPr lang="uk-UA" sz="2400" b="1" dirty="0" smtClean="0">
                <a:solidFill>
                  <a:srgbClr val="C00000"/>
                </a:solidFill>
              </a:rPr>
              <a:t>Назва твору </a:t>
            </a:r>
            <a:r>
              <a:rPr lang="uk-UA" sz="2400" dirty="0" smtClean="0"/>
              <a:t>- …………………………………………………………</a:t>
            </a:r>
          </a:p>
          <a:p>
            <a:r>
              <a:rPr lang="uk-UA" sz="2400" b="1" dirty="0" smtClean="0">
                <a:solidFill>
                  <a:srgbClr val="C00000"/>
                </a:solidFill>
              </a:rPr>
              <a:t>Літературний рід </a:t>
            </a:r>
            <a:r>
              <a:rPr lang="uk-UA" sz="2400" dirty="0" smtClean="0"/>
              <a:t>- …………………………………………………. </a:t>
            </a:r>
          </a:p>
          <a:p>
            <a:r>
              <a:rPr lang="uk-UA" sz="2400" b="1" dirty="0" smtClean="0">
                <a:solidFill>
                  <a:srgbClr val="C00000"/>
                </a:solidFill>
              </a:rPr>
              <a:t>Жанр</a:t>
            </a:r>
            <a:r>
              <a:rPr lang="uk-UA" sz="2400" b="1" dirty="0"/>
              <a:t> </a:t>
            </a:r>
            <a:r>
              <a:rPr lang="uk-UA" sz="2400" b="1" dirty="0" smtClean="0"/>
              <a:t>- </a:t>
            </a:r>
            <a:r>
              <a:rPr lang="uk-UA" sz="2400" dirty="0" smtClean="0"/>
              <a:t>………………………………………………………………….</a:t>
            </a:r>
          </a:p>
          <a:p>
            <a:r>
              <a:rPr lang="uk-UA" sz="2400" b="1" dirty="0" smtClean="0">
                <a:solidFill>
                  <a:srgbClr val="C00000"/>
                </a:solidFill>
              </a:rPr>
              <a:t>Тема</a:t>
            </a:r>
            <a:r>
              <a:rPr lang="uk-UA" sz="2400" dirty="0" smtClean="0"/>
              <a:t> – …………………………………………………………………..</a:t>
            </a:r>
          </a:p>
          <a:p>
            <a:r>
              <a:rPr lang="uk-UA" sz="2400" b="1" dirty="0" smtClean="0">
                <a:solidFill>
                  <a:srgbClr val="C00000"/>
                </a:solidFill>
              </a:rPr>
              <a:t>Ідея</a:t>
            </a:r>
            <a:r>
              <a:rPr lang="uk-UA" sz="2400" dirty="0" smtClean="0"/>
              <a:t> - ……………………………………………………………………</a:t>
            </a:r>
          </a:p>
          <a:p>
            <a:r>
              <a:rPr lang="uk-UA" sz="2400" b="1" dirty="0" smtClean="0">
                <a:solidFill>
                  <a:srgbClr val="C00000"/>
                </a:solidFill>
              </a:rPr>
              <a:t>Дійові особи </a:t>
            </a:r>
            <a:r>
              <a:rPr lang="uk-UA" sz="2400" b="1" dirty="0" smtClean="0">
                <a:solidFill>
                  <a:schemeClr val="tx1"/>
                </a:solidFill>
              </a:rPr>
              <a:t>-</a:t>
            </a:r>
            <a:r>
              <a:rPr lang="uk-UA" sz="2400" dirty="0" smtClean="0">
                <a:solidFill>
                  <a:schemeClr val="tx1"/>
                </a:solidFill>
              </a:rPr>
              <a:t>…………………………………………………………</a:t>
            </a:r>
          </a:p>
          <a:p>
            <a:endParaRPr lang="uk-UA" dirty="0" smtClean="0"/>
          </a:p>
        </p:txBody>
      </p:sp>
    </p:spTree>
    <p:extLst>
      <p:ext uri="{BB962C8B-B14F-4D97-AF65-F5344CB8AC3E}">
        <p14:creationId xmlns="" xmlns:p14="http://schemas.microsoft.com/office/powerpoint/2010/main" val="41954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007" y="624110"/>
            <a:ext cx="9990605" cy="949857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П А С П О Р Т   </a:t>
            </a:r>
            <a:r>
              <a:rPr lang="uk-UA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В О Р У</a:t>
            </a:r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</a:br>
            <a:endParaRPr lang="uk-UA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3770" y="2133600"/>
            <a:ext cx="9630842" cy="44920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Автор</a:t>
            </a:r>
            <a:r>
              <a:rPr lang="uk-UA" sz="2400" dirty="0" smtClean="0"/>
              <a:t> -  </a:t>
            </a:r>
            <a:r>
              <a:rPr lang="uk-UA" sz="2400" dirty="0"/>
              <a:t>Любов Пономаренко</a:t>
            </a:r>
          </a:p>
          <a:p>
            <a:r>
              <a:rPr lang="uk-UA" sz="2400" b="1" dirty="0" smtClean="0">
                <a:solidFill>
                  <a:srgbClr val="C00000"/>
                </a:solidFill>
              </a:rPr>
              <a:t>Назва твору </a:t>
            </a:r>
            <a:r>
              <a:rPr lang="uk-UA" sz="2400" dirty="0" smtClean="0"/>
              <a:t>- </a:t>
            </a:r>
            <a:r>
              <a:rPr lang="uk-UA" sz="2400" dirty="0"/>
              <a:t>«</a:t>
            </a:r>
            <a:r>
              <a:rPr lang="uk-UA" sz="2400" dirty="0" err="1"/>
              <a:t>Гер</a:t>
            </a:r>
            <a:r>
              <a:rPr lang="uk-UA" sz="2400" dirty="0"/>
              <a:t> </a:t>
            </a:r>
            <a:r>
              <a:rPr lang="uk-UA" sz="2400" dirty="0" smtClean="0"/>
              <a:t>переможений</a:t>
            </a:r>
            <a:r>
              <a:rPr lang="uk-UA" sz="2400" dirty="0"/>
              <a:t>»</a:t>
            </a:r>
          </a:p>
          <a:p>
            <a:r>
              <a:rPr lang="uk-UA" sz="2400" b="1" dirty="0" smtClean="0">
                <a:solidFill>
                  <a:srgbClr val="C00000"/>
                </a:solidFill>
              </a:rPr>
              <a:t>Літературний рід </a:t>
            </a:r>
            <a:r>
              <a:rPr lang="uk-UA" sz="2400" dirty="0" smtClean="0"/>
              <a:t>- епос </a:t>
            </a:r>
          </a:p>
          <a:p>
            <a:r>
              <a:rPr lang="uk-UA" sz="2400" b="1" dirty="0" smtClean="0">
                <a:solidFill>
                  <a:srgbClr val="C00000"/>
                </a:solidFill>
              </a:rPr>
              <a:t>Жанр</a:t>
            </a:r>
            <a:r>
              <a:rPr lang="uk-UA" sz="2400" b="1" dirty="0"/>
              <a:t> </a:t>
            </a:r>
            <a:r>
              <a:rPr lang="uk-UA" sz="2400" b="1" dirty="0" smtClean="0"/>
              <a:t>- </a:t>
            </a:r>
            <a:r>
              <a:rPr lang="uk-UA" sz="2400" dirty="0" smtClean="0"/>
              <a:t>новела</a:t>
            </a:r>
          </a:p>
          <a:p>
            <a:r>
              <a:rPr lang="uk-UA" sz="2400" b="1" dirty="0" smtClean="0">
                <a:solidFill>
                  <a:srgbClr val="C00000"/>
                </a:solidFill>
              </a:rPr>
              <a:t>Тема</a:t>
            </a:r>
            <a:r>
              <a:rPr lang="uk-UA" sz="2400" dirty="0" smtClean="0"/>
              <a:t> – </a:t>
            </a:r>
            <a:r>
              <a:rPr lang="uk-UA" sz="2400" dirty="0"/>
              <a:t>зображення гуманного ставлення до полонених німців, які відбудовували зруйноване місто (взаємостосунки Фрідріха з дітьми, самотніми жінками).</a:t>
            </a:r>
          </a:p>
          <a:p>
            <a:r>
              <a:rPr lang="uk-UA" sz="2400" b="1" dirty="0" smtClean="0">
                <a:solidFill>
                  <a:srgbClr val="C00000"/>
                </a:solidFill>
              </a:rPr>
              <a:t>Ідея</a:t>
            </a:r>
            <a:r>
              <a:rPr lang="uk-UA" sz="2400" dirty="0" smtClean="0"/>
              <a:t> - </a:t>
            </a:r>
            <a:r>
              <a:rPr lang="uk-UA" sz="2400" dirty="0"/>
              <a:t>- засудження війни, жорстокості; уславлення гуманізму, чуйності, доброти.</a:t>
            </a:r>
          </a:p>
          <a:p>
            <a:r>
              <a:rPr lang="uk-UA" sz="2400" b="1" dirty="0" smtClean="0">
                <a:solidFill>
                  <a:srgbClr val="C00000"/>
                </a:solidFill>
              </a:rPr>
              <a:t>Дійові особи </a:t>
            </a:r>
            <a:r>
              <a:rPr lang="uk-UA" sz="2400" b="1" dirty="0" smtClean="0">
                <a:solidFill>
                  <a:schemeClr val="tx1"/>
                </a:solidFill>
              </a:rPr>
              <a:t>– </a:t>
            </a:r>
            <a:r>
              <a:rPr lang="uk-UA" sz="2400" dirty="0" smtClean="0">
                <a:solidFill>
                  <a:schemeClr val="tx1"/>
                </a:solidFill>
              </a:rPr>
              <a:t>Фрідріх,  охоронець, маленька дівчинка</a:t>
            </a:r>
            <a:endParaRPr lang="uk-UA" sz="2400" dirty="0" smtClean="0">
              <a:solidFill>
                <a:schemeClr val="tx1"/>
              </a:solidFill>
            </a:endParaRPr>
          </a:p>
          <a:p>
            <a:endParaRPr lang="uk-UA" dirty="0" smtClean="0"/>
          </a:p>
        </p:txBody>
      </p:sp>
    </p:spTree>
    <p:extLst>
      <p:ext uri="{BB962C8B-B14F-4D97-AF65-F5344CB8AC3E}">
        <p14:creationId xmlns="" xmlns:p14="http://schemas.microsoft.com/office/powerpoint/2010/main" val="397569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1" y="624110"/>
            <a:ext cx="8979407" cy="747490"/>
          </a:xfrm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/>
              <a:t>ГРУПОВА РОБОТА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1905000"/>
            <a:ext cx="11100816" cy="46603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3200" b="1" dirty="0" smtClean="0"/>
              <a:t> 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, на ваш погляд, символізувала квітка, яка цвіла у зимову 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пору?</a:t>
            </a:r>
            <a:endParaRPr lang="uk-UA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3200" b="1" dirty="0" smtClean="0"/>
              <a:t> </a:t>
            </a: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</a:rPr>
              <a:t>Яким </a:t>
            </a:r>
            <a:r>
              <a:rPr lang="uk-UA" sz="3200" b="1" dirty="0">
                <a:solidFill>
                  <a:schemeClr val="accent5">
                    <a:lumMod val="75000"/>
                  </a:schemeClr>
                </a:solidFill>
              </a:rPr>
              <a:t>чином Фрідріх намагався зберегти фотокартку з двома </a:t>
            </a: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</a:rPr>
              <a:t>дівчатками?</a:t>
            </a:r>
            <a:endParaRPr lang="uk-UA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3200" b="1" dirty="0" smtClean="0"/>
              <a:t> </a:t>
            </a:r>
            <a:r>
              <a:rPr lang="uk-UA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Чому </a:t>
            </a:r>
            <a:r>
              <a:rPr lang="uk-UA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Л. Пономаренко у творі не зазначила назву міста, яке відбудовували полонені німці?</a:t>
            </a:r>
          </a:p>
        </p:txBody>
      </p:sp>
    </p:spTree>
    <p:extLst>
      <p:ext uri="{BB962C8B-B14F-4D97-AF65-F5344CB8AC3E}">
        <p14:creationId xmlns="" xmlns:p14="http://schemas.microsoft.com/office/powerpoint/2010/main" val="29878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73726" y="492368"/>
            <a:ext cx="10730886" cy="163385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 smtClean="0"/>
              <a:t>ПОВЕРНЕННЯ З ВІЙНИ</a:t>
            </a:r>
            <a:r>
              <a:rPr lang="uk-UA" b="1" dirty="0" smtClean="0"/>
              <a:t>: </a:t>
            </a:r>
            <a:br>
              <a:rPr lang="uk-UA" b="1" dirty="0" smtClean="0"/>
            </a:br>
            <a:r>
              <a:rPr lang="uk-UA" b="1" dirty="0" smtClean="0"/>
              <a:t>німецький солдат                  радянський солдат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3725" y="2126222"/>
            <a:ext cx="4354872" cy="4471526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7125" y="2126222"/>
            <a:ext cx="4737486" cy="44715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16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200" y="624110"/>
            <a:ext cx="8563963" cy="1162649"/>
          </a:xfrm>
          <a:gradFill flip="none" rotWithShape="1">
            <a:gsLst>
              <a:gs pos="0">
                <a:schemeClr val="accent5">
                  <a:tint val="96000"/>
                  <a:lumMod val="104000"/>
                </a:schemeClr>
              </a:gs>
              <a:gs pos="100000">
                <a:schemeClr val="accent5">
                  <a:shade val="98000"/>
                  <a:lumMod val="94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6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                     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Ф А Н Ф 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І К   </a:t>
            </a:r>
            <a:b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            </a:t>
            </a:r>
            <a:r>
              <a:rPr lang="uk-UA" sz="4000" b="1" dirty="0" smtClean="0">
                <a:solidFill>
                  <a:srgbClr val="C00000"/>
                </a:solidFill>
              </a:rPr>
              <a:t>« </a:t>
            </a:r>
            <a:r>
              <a:rPr lang="uk-UA" sz="4000" b="1" dirty="0" smtClean="0">
                <a:solidFill>
                  <a:srgbClr val="C00000"/>
                </a:solidFill>
              </a:rPr>
              <a:t>С Т О П – Т Е К С Т »</a:t>
            </a:r>
            <a:br>
              <a:rPr lang="uk-UA" sz="4000" b="1" dirty="0" smtClean="0">
                <a:solidFill>
                  <a:srgbClr val="C00000"/>
                </a:solidFill>
              </a:rPr>
            </a:br>
            <a:endParaRPr lang="uk-UA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3555" y="2923082"/>
            <a:ext cx="4572000" cy="779488"/>
          </a:xfrm>
        </p:spPr>
        <p:txBody>
          <a:bodyPr/>
          <a:lstStyle/>
          <a:p>
            <a:r>
              <a:rPr lang="uk-UA" dirty="0" smtClean="0"/>
              <a:t> </a:t>
            </a:r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231014" y="1838838"/>
            <a:ext cx="3927423" cy="2338465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Зупиніть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події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твору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там, де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ви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вважаєте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за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потрібне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(«</a:t>
            </a:r>
            <a:r>
              <a:rPr lang="ru-RU" sz="2400" b="1" dirty="0">
                <a:solidFill>
                  <a:srgbClr val="C00000"/>
                </a:solidFill>
              </a:rPr>
              <a:t>стоп-текст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»)</a:t>
            </a:r>
            <a:endParaRPr lang="uk-UA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6744024" y="1786285"/>
            <a:ext cx="3967189" cy="2218545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4">
                    <a:lumMod val="50000"/>
                  </a:schemeClr>
                </a:solidFill>
              </a:rPr>
              <a:t>Перепишіть  сюжет </a:t>
            </a:r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новели з певного моменту</a:t>
            </a:r>
            <a:endParaRPr lang="uk-UA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67887">
            <a:off x="399258" y="4388850"/>
            <a:ext cx="3140959" cy="20891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97300">
            <a:off x="8316746" y="4339692"/>
            <a:ext cx="3463011" cy="1998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6289" y="4282428"/>
            <a:ext cx="3313012" cy="24363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906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029" y="624110"/>
            <a:ext cx="9017874" cy="10155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 smtClean="0"/>
              <a:t>СПИСОК ВИКОРИСТАНИХ ДЖЕРЕЛ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4608" y="2133600"/>
            <a:ext cx="10668000" cy="3777622"/>
          </a:xfr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uk-UA" b="1" dirty="0" smtClean="0"/>
          </a:p>
          <a:p>
            <a:r>
              <a:rPr lang="uk-UA" b="1" dirty="0" smtClean="0"/>
              <a:t>[</a:t>
            </a:r>
            <a:r>
              <a:rPr lang="uk-UA" b="1" dirty="0" smtClean="0"/>
              <a:t>Електронний ресурс]. – Режим доступу: </a:t>
            </a:r>
            <a:r>
              <a:rPr lang="en-US" b="1" dirty="0" smtClean="0">
                <a:solidFill>
                  <a:srgbClr val="FFC000"/>
                </a:solidFill>
                <a:hlinkClick r:id="rId2"/>
              </a:rPr>
              <a:t>http</a:t>
            </a:r>
            <a:r>
              <a:rPr lang="en-US" b="1" dirty="0" smtClean="0">
                <a:solidFill>
                  <a:srgbClr val="FFC000"/>
                </a:solidFill>
                <a:hlinkClick r:id="rId2"/>
              </a:rPr>
              <a:t>://</a:t>
            </a:r>
            <a:r>
              <a:rPr lang="en-US" b="1" dirty="0" smtClean="0">
                <a:solidFill>
                  <a:srgbClr val="FFC000"/>
                </a:solidFill>
                <a:hlinkClick r:id="rId2"/>
              </a:rPr>
              <a:t>grebenka.com/index/0-255</a:t>
            </a:r>
            <a:endParaRPr lang="uk-UA" b="1" dirty="0" smtClean="0">
              <a:solidFill>
                <a:srgbClr val="FFC000"/>
              </a:solidFill>
            </a:endParaRPr>
          </a:p>
          <a:p>
            <a:r>
              <a:rPr lang="uk-UA" b="1" dirty="0" smtClean="0"/>
              <a:t>[Електронний ресурс]. – Режим доступу: </a:t>
            </a:r>
            <a:r>
              <a:rPr lang="en-US" b="1" dirty="0" smtClean="0">
                <a:hlinkClick r:id="rId3"/>
              </a:rPr>
              <a:t>http</a:t>
            </a:r>
            <a:r>
              <a:rPr lang="en-US" b="1" dirty="0" smtClean="0">
                <a:hlinkClick r:id="rId3"/>
              </a:rPr>
              <a:t>://</a:t>
            </a:r>
            <a:r>
              <a:rPr lang="en-US" b="1" dirty="0" smtClean="0">
                <a:hlinkClick r:id="rId3"/>
              </a:rPr>
              <a:t>uk.wikipedia.org/wiki</a:t>
            </a:r>
            <a:r>
              <a:rPr lang="uk-UA" b="1" dirty="0" smtClean="0">
                <a:hlinkClick r:id="rId3"/>
              </a:rPr>
              <a:t>/</a:t>
            </a:r>
            <a:endParaRPr lang="uk-UA" b="1" dirty="0" smtClean="0"/>
          </a:p>
          <a:p>
            <a:r>
              <a:rPr lang="uk-UA" b="1" dirty="0" smtClean="0"/>
              <a:t>[Електронний ресурс]. – Режим доступу: </a:t>
            </a:r>
            <a:r>
              <a:rPr lang="en-US" b="1" dirty="0" smtClean="0">
                <a:hlinkClick r:id="rId4"/>
              </a:rPr>
              <a:t>http</a:t>
            </a:r>
            <a:r>
              <a:rPr lang="en-US" b="1" dirty="0" smtClean="0">
                <a:hlinkClick r:id="rId4"/>
              </a:rPr>
              <a:t>://</a:t>
            </a:r>
            <a:r>
              <a:rPr lang="en-US" b="1" dirty="0" smtClean="0">
                <a:hlinkClick r:id="rId4"/>
              </a:rPr>
              <a:t>school.xvatit.com</a:t>
            </a:r>
            <a:endParaRPr lang="uk-UA" b="1" dirty="0" smtClean="0"/>
          </a:p>
          <a:p>
            <a:r>
              <a:rPr lang="uk-UA" b="1" dirty="0" smtClean="0"/>
              <a:t>[Електронний ресурс]. – Режим доступу: </a:t>
            </a:r>
            <a:r>
              <a:rPr lang="en-US" b="1" dirty="0" smtClean="0">
                <a:hlinkClick r:id="rId5"/>
              </a:rPr>
              <a:t>http</a:t>
            </a:r>
            <a:r>
              <a:rPr lang="en-US" b="1" dirty="0" smtClean="0">
                <a:hlinkClick r:id="rId5"/>
              </a:rPr>
              <a:t>://</a:t>
            </a:r>
            <a:r>
              <a:rPr lang="en-US" b="1" dirty="0" smtClean="0">
                <a:hlinkClick r:id="rId5"/>
              </a:rPr>
              <a:t>www.grebinkiv.narod.ru/Lit_4.htm</a:t>
            </a:r>
            <a:endParaRPr lang="uk-UA" b="1" dirty="0" smtClean="0"/>
          </a:p>
          <a:p>
            <a:r>
              <a:rPr lang="uk-UA" b="1" dirty="0" smtClean="0"/>
              <a:t>[Електронний ресурс]. – Режим доступу: </a:t>
            </a:r>
            <a:r>
              <a:rPr lang="en-US" b="1" dirty="0" smtClean="0">
                <a:solidFill>
                  <a:srgbClr val="FFC000"/>
                </a:solidFill>
              </a:rPr>
              <a:t>http</a:t>
            </a:r>
            <a:r>
              <a:rPr lang="en-US" b="1" dirty="0" smtClean="0">
                <a:solidFill>
                  <a:srgbClr val="FFC000"/>
                </a:solidFill>
              </a:rPr>
              <a:t>://shkola.ua/book/read/97/page233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661" y="413602"/>
            <a:ext cx="7521896" cy="12808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Воєнне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лихоліття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1941-1945 </a:t>
            </a:r>
            <a:r>
              <a:rPr lang="ru-RU" sz="4000" b="1" dirty="0" err="1" smtClean="0">
                <a:solidFill>
                  <a:srgbClr val="FF0000"/>
                </a:solidFill>
              </a:rPr>
              <a:t>р.р</a:t>
            </a:r>
            <a:r>
              <a:rPr lang="ru-RU" sz="4000" b="1" dirty="0" smtClean="0">
                <a:solidFill>
                  <a:srgbClr val="FF0000"/>
                </a:solidFill>
              </a:rPr>
              <a:t>.</a:t>
            </a:r>
            <a:endParaRPr lang="uk-UA" sz="4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463" y="1758482"/>
            <a:ext cx="3903611" cy="26215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1898">
            <a:off x="7914607" y="3924709"/>
            <a:ext cx="3859828" cy="2530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416" y="1694492"/>
            <a:ext cx="3964285" cy="260014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668482" y="4067237"/>
            <a:ext cx="3621338" cy="2725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17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233" y="346842"/>
            <a:ext cx="9856119" cy="1177158"/>
          </a:xfrm>
          <a:solidFill>
            <a:schemeClr val="bg2">
              <a:lumMod val="90000"/>
            </a:schemeClr>
          </a:solidFill>
          <a:scene3d>
            <a:camera prst="perspectiveFron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i="1" dirty="0">
                <a:solidFill>
                  <a:schemeClr val="accent2">
                    <a:lumMod val="50000"/>
                  </a:schemeClr>
                </a:solidFill>
              </a:rPr>
              <a:t>Дитинство, розтоптане 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війною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«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Д і т и  в і й н и »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88752" y="1524274"/>
            <a:ext cx="5085631" cy="33271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100" y="1905000"/>
            <a:ext cx="3831192" cy="2946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6883" y="4114854"/>
            <a:ext cx="4108134" cy="2564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75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8741" y="624110"/>
            <a:ext cx="9585871" cy="1280890"/>
          </a:xfr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        </a:t>
            </a:r>
            <a:r>
              <a:rPr lang="ru-RU" b="1" dirty="0" err="1" smtClean="0"/>
              <a:t>Доберіть</a:t>
            </a:r>
            <a:r>
              <a:rPr lang="ru-RU" b="1" dirty="0" smtClean="0"/>
              <a:t> </a:t>
            </a:r>
            <a:r>
              <a:rPr lang="ru-RU" b="1" dirty="0"/>
              <a:t>до слова </a:t>
            </a:r>
            <a:r>
              <a:rPr lang="ru-RU" b="1" dirty="0">
                <a:solidFill>
                  <a:srgbClr val="C00000"/>
                </a:solidFill>
              </a:rPr>
              <a:t>«</a:t>
            </a:r>
            <a:r>
              <a:rPr lang="ru-RU" b="1" dirty="0" err="1">
                <a:solidFill>
                  <a:srgbClr val="C00000"/>
                </a:solidFill>
              </a:rPr>
              <a:t>війна</a:t>
            </a:r>
            <a:r>
              <a:rPr lang="ru-RU" b="1" dirty="0">
                <a:solidFill>
                  <a:srgbClr val="C00000"/>
                </a:solidFill>
              </a:rPr>
              <a:t>» </a:t>
            </a:r>
            <a:r>
              <a:rPr lang="ru-RU" b="1" dirty="0" err="1" smtClean="0"/>
              <a:t>синоніми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(</a:t>
            </a:r>
            <a:r>
              <a:rPr lang="ru-RU" dirty="0" err="1" smtClean="0"/>
              <a:t>війна</a:t>
            </a:r>
            <a:r>
              <a:rPr lang="ru-RU" dirty="0" smtClean="0"/>
              <a:t> </a:t>
            </a:r>
            <a:r>
              <a:rPr lang="ru-RU" dirty="0"/>
              <a:t>— смерть, </a:t>
            </a:r>
            <a:r>
              <a:rPr lang="ru-RU" dirty="0" err="1"/>
              <a:t>каліцтво</a:t>
            </a:r>
            <a:r>
              <a:rPr lang="ru-RU" dirty="0"/>
              <a:t>, </a:t>
            </a:r>
            <a:r>
              <a:rPr lang="ru-RU" dirty="0" err="1"/>
              <a:t>жорстокість</a:t>
            </a:r>
            <a:r>
              <a:rPr lang="ru-RU" dirty="0" smtClean="0"/>
              <a:t>………)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20" y="1905000"/>
            <a:ext cx="3438442" cy="25727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58407">
            <a:off x="2154103" y="4106630"/>
            <a:ext cx="3606202" cy="23931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183" y="1824860"/>
            <a:ext cx="3117518" cy="229743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8049718" y="3875003"/>
            <a:ext cx="3863425" cy="28960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46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879" y="624110"/>
            <a:ext cx="5771213" cy="100981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i="1" dirty="0"/>
              <a:t>Словникова </a:t>
            </a:r>
            <a:r>
              <a:rPr lang="uk-UA" b="1" i="1" dirty="0" smtClean="0"/>
              <a:t>робота: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567" y="2133600"/>
            <a:ext cx="7015397" cy="3777622"/>
          </a:xfrm>
        </p:spPr>
        <p:txBody>
          <a:bodyPr>
            <a:normAutofit/>
          </a:bodyPr>
          <a:lstStyle/>
          <a:p>
            <a:r>
              <a:rPr lang="uk-UA" sz="2400" b="1" dirty="0" err="1"/>
              <a:t>Гер</a:t>
            </a:r>
            <a:r>
              <a:rPr lang="uk-UA" sz="2400" b="1" dirty="0"/>
              <a:t> — пан. </a:t>
            </a:r>
            <a:endParaRPr lang="uk-UA" sz="2400" b="1" dirty="0" smtClean="0"/>
          </a:p>
          <a:p>
            <a:r>
              <a:rPr lang="uk-UA" sz="2400" b="1" dirty="0" smtClean="0"/>
              <a:t>Шнель </a:t>
            </a:r>
            <a:r>
              <a:rPr lang="uk-UA" sz="2400" b="1" dirty="0"/>
              <a:t>— швидко. </a:t>
            </a:r>
            <a:endParaRPr lang="uk-UA" sz="2400" b="1" dirty="0" smtClean="0"/>
          </a:p>
          <a:p>
            <a:r>
              <a:rPr lang="uk-UA" sz="2400" b="1" dirty="0" err="1" smtClean="0"/>
              <a:t>Лейпціг</a:t>
            </a:r>
            <a:r>
              <a:rPr lang="uk-UA" sz="2400" b="1" dirty="0" smtClean="0"/>
              <a:t> </a:t>
            </a:r>
            <a:r>
              <a:rPr lang="uk-UA" sz="2400" b="1" dirty="0"/>
              <a:t>— місто в Німеччині. </a:t>
            </a:r>
            <a:endParaRPr lang="uk-UA" sz="2400" b="1" dirty="0" smtClean="0"/>
          </a:p>
          <a:p>
            <a:r>
              <a:rPr lang="uk-UA" sz="2400" b="1" dirty="0" smtClean="0"/>
              <a:t>Гут </a:t>
            </a:r>
            <a:r>
              <a:rPr lang="uk-UA" sz="2400" b="1" dirty="0"/>
              <a:t>— добре. </a:t>
            </a:r>
            <a:endParaRPr lang="uk-UA" sz="2400" b="1" dirty="0" smtClean="0"/>
          </a:p>
          <a:p>
            <a:r>
              <a:rPr lang="uk-UA" sz="2400" b="1" dirty="0" err="1" smtClean="0"/>
              <a:t>Кіндер</a:t>
            </a:r>
            <a:r>
              <a:rPr lang="uk-UA" sz="2400" b="1" dirty="0" smtClean="0"/>
              <a:t> </a:t>
            </a:r>
            <a:r>
              <a:rPr lang="uk-UA" sz="2400" b="1" dirty="0"/>
              <a:t>— діти. </a:t>
            </a:r>
            <a:endParaRPr lang="uk-UA" sz="2400" b="1" dirty="0" smtClean="0"/>
          </a:p>
          <a:p>
            <a:r>
              <a:rPr lang="uk-UA" sz="2400" b="1" dirty="0" smtClean="0"/>
              <a:t>Фрау </a:t>
            </a:r>
            <a:r>
              <a:rPr lang="uk-UA" sz="2400" b="1" dirty="0"/>
              <a:t>— звертання до </a:t>
            </a:r>
          </a:p>
          <a:p>
            <a:pPr marL="0" indent="0">
              <a:buNone/>
            </a:pPr>
            <a:r>
              <a:rPr lang="uk-UA" sz="2400" b="1" dirty="0" smtClean="0"/>
              <a:t>	</a:t>
            </a:r>
            <a:r>
              <a:rPr lang="uk-UA" sz="2200" b="1" dirty="0" smtClean="0"/>
              <a:t>жінки </a:t>
            </a:r>
            <a:r>
              <a:rPr lang="uk-UA" sz="2200" b="1" dirty="0"/>
              <a:t>в Німеччині</a:t>
            </a:r>
            <a:r>
              <a:rPr lang="uk-UA" sz="2200" b="1" dirty="0" smtClean="0"/>
              <a:t>.</a:t>
            </a:r>
          </a:p>
          <a:p>
            <a:endParaRPr lang="uk-UA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80092" y="215637"/>
            <a:ext cx="3955719" cy="33362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6122" y="3286415"/>
            <a:ext cx="4939807" cy="3290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08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73771" y="624110"/>
            <a:ext cx="9630842" cy="128089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ХУДОЖНІЙ ТВІР ЛЮБОВІ ПОНОМАРЕНКО «ГЕР ПЕРЕМОЖЕНИЙ» ….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uk-U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3" y="2133600"/>
            <a:ext cx="8173330" cy="37776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600" dirty="0" smtClean="0"/>
              <a:t> </a:t>
            </a:r>
            <a:r>
              <a:rPr lang="ru-RU" sz="2800" b="1" dirty="0" err="1" smtClean="0"/>
              <a:t>розповідає</a:t>
            </a:r>
            <a:r>
              <a:rPr lang="ru-RU" sz="2800" b="1" dirty="0" smtClean="0"/>
              <a:t> </a:t>
            </a:r>
            <a:r>
              <a:rPr lang="ru-RU" sz="2800" b="1" dirty="0"/>
              <a:t>про </a:t>
            </a:r>
            <a:r>
              <a:rPr lang="ru-RU" sz="2800" b="1" dirty="0" err="1"/>
              <a:t>подію</a:t>
            </a:r>
            <a:r>
              <a:rPr lang="ru-RU" sz="2800" b="1" dirty="0"/>
              <a:t>, </a:t>
            </a:r>
            <a:r>
              <a:rPr lang="ru-RU" sz="2800" b="1" dirty="0" err="1"/>
              <a:t>отже</a:t>
            </a:r>
            <a:r>
              <a:rPr lang="ru-RU" sz="2800" b="1" dirty="0"/>
              <a:t>, </a:t>
            </a:r>
            <a:r>
              <a:rPr lang="ru-RU" sz="2800" b="1" dirty="0" err="1"/>
              <a:t>належить</a:t>
            </a:r>
            <a:r>
              <a:rPr lang="ru-RU" sz="2800" b="1" dirty="0"/>
              <a:t> </a:t>
            </a:r>
            <a:r>
              <a:rPr lang="ru-RU" sz="2800" b="1" dirty="0" smtClean="0"/>
              <a:t>                  	до </a:t>
            </a:r>
            <a:r>
              <a:rPr lang="ru-RU" sz="2800" b="1" dirty="0" err="1" smtClean="0"/>
              <a:t>епічного</a:t>
            </a:r>
            <a:r>
              <a:rPr lang="ru-RU" sz="2800" b="1" dirty="0" smtClean="0"/>
              <a:t> </a:t>
            </a:r>
            <a:r>
              <a:rPr lang="ru-RU" sz="2800" b="1" dirty="0" smtClean="0"/>
              <a:t>жанру</a:t>
            </a:r>
            <a:r>
              <a:rPr lang="ru-RU" sz="2800" b="1" dirty="0"/>
              <a:t>;</a:t>
            </a:r>
            <a:endParaRPr lang="ru-RU" sz="28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 smtClean="0"/>
              <a:t> </a:t>
            </a:r>
            <a:r>
              <a:rPr lang="ru-RU" sz="2800" b="1" dirty="0" err="1" smtClean="0"/>
              <a:t>твір</a:t>
            </a:r>
            <a:r>
              <a:rPr lang="ru-RU" sz="2800" b="1" dirty="0" smtClean="0"/>
              <a:t> невеликий </a:t>
            </a:r>
            <a:r>
              <a:rPr lang="ru-RU" sz="2800" b="1" dirty="0"/>
              <a:t>за </a:t>
            </a:r>
            <a:r>
              <a:rPr lang="ru-RU" sz="2800" b="1" dirty="0" err="1" smtClean="0"/>
              <a:t>обсягом</a:t>
            </a:r>
            <a:r>
              <a:rPr lang="ru-RU" sz="2800" b="1" dirty="0"/>
              <a:t>;</a:t>
            </a:r>
            <a:endParaRPr lang="ru-RU" sz="28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 smtClean="0"/>
              <a:t> </a:t>
            </a:r>
            <a:r>
              <a:rPr lang="ru-RU" sz="2800" b="1" dirty="0" err="1" smtClean="0"/>
              <a:t>глибоко</a:t>
            </a:r>
            <a:r>
              <a:rPr lang="ru-RU" sz="2800" b="1" dirty="0" smtClean="0"/>
              <a:t> </a:t>
            </a:r>
            <a:r>
              <a:rPr lang="ru-RU" sz="2800" b="1" dirty="0"/>
              <a:t>й тонко </a:t>
            </a:r>
            <a:r>
              <a:rPr lang="ru-RU" sz="2800" b="1" dirty="0" err="1" smtClean="0"/>
              <a:t>передає</a:t>
            </a:r>
            <a:r>
              <a:rPr lang="ru-RU" sz="2800" b="1" dirty="0" smtClean="0"/>
              <a:t> </a:t>
            </a:r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</a:t>
            </a:r>
            <a:r>
              <a:rPr lang="ru-RU" sz="2800" b="1" dirty="0" err="1" smtClean="0"/>
              <a:t>внутрішній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світ</a:t>
            </a:r>
            <a:r>
              <a:rPr lang="ru-RU" sz="2800" b="1" dirty="0"/>
              <a:t> </a:t>
            </a:r>
            <a:r>
              <a:rPr lang="ru-RU" sz="2800" b="1" dirty="0" smtClean="0"/>
              <a:t>та </a:t>
            </a:r>
            <a:r>
              <a:rPr lang="ru-RU" sz="2800" b="1" dirty="0" err="1"/>
              <a:t>переживання</a:t>
            </a:r>
            <a:r>
              <a:rPr lang="ru-RU" sz="2800" b="1" dirty="0"/>
              <a:t> </a:t>
            </a:r>
            <a:r>
              <a:rPr lang="ru-RU" sz="2800" b="1" dirty="0" smtClean="0"/>
              <a:t>героя</a:t>
            </a:r>
            <a:r>
              <a:rPr lang="ru-RU" sz="2800" dirty="0" smtClean="0"/>
              <a:t>.</a:t>
            </a:r>
            <a:endParaRPr lang="ru-RU" sz="2800" dirty="0"/>
          </a:p>
          <a:p>
            <a:pPr>
              <a:buFont typeface="Wingdings" panose="05000000000000000000" pitchFamily="2" charset="2"/>
              <a:buChar char="q"/>
            </a:pP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9621" y="3289737"/>
            <a:ext cx="3921296" cy="29256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90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898" y="624110"/>
            <a:ext cx="8904158" cy="1148419"/>
          </a:xfr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 Е О Р І Я  Л І Т Е Р А Т У Р 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9175" y="2133600"/>
            <a:ext cx="8705436" cy="3777622"/>
          </a:xfrm>
        </p:spPr>
        <p:txBody>
          <a:bodyPr/>
          <a:lstStyle/>
          <a:p>
            <a:pPr algn="just"/>
            <a:r>
              <a:rPr lang="uk-UA" sz="2800" b="1" dirty="0">
                <a:solidFill>
                  <a:srgbClr val="504945"/>
                </a:solidFill>
                <a:latin typeface="Tahoma" panose="020B0604030504040204" pitchFamily="34" charset="0"/>
              </a:rPr>
              <a:t>Новела</a:t>
            </a:r>
            <a:r>
              <a:rPr lang="uk-UA" sz="2800" dirty="0">
                <a:solidFill>
                  <a:srgbClr val="504945"/>
                </a:solidFill>
                <a:latin typeface="Tahoma" panose="020B0604030504040204" pitchFamily="34" charset="0"/>
              </a:rPr>
              <a:t> (від </a:t>
            </a:r>
            <a:r>
              <a:rPr lang="uk-UA" sz="2800" dirty="0" err="1">
                <a:solidFill>
                  <a:srgbClr val="504945"/>
                </a:solidFill>
                <a:latin typeface="Tahoma" panose="020B0604030504040204" pitchFamily="34" charset="0"/>
              </a:rPr>
              <a:t>італ</a:t>
            </a:r>
            <a:r>
              <a:rPr lang="uk-UA" sz="2800" dirty="0">
                <a:solidFill>
                  <a:srgbClr val="504945"/>
                </a:solidFill>
                <a:latin typeface="Tahoma" panose="020B0604030504040204" pitchFamily="34" charset="0"/>
              </a:rPr>
              <a:t>. </a:t>
            </a:r>
            <a:r>
              <a:rPr lang="en-US" sz="2800" dirty="0">
                <a:solidFill>
                  <a:srgbClr val="504945"/>
                </a:solidFill>
                <a:latin typeface="Tahoma" panose="020B0604030504040204" pitchFamily="34" charset="0"/>
              </a:rPr>
              <a:t>novella — </a:t>
            </a:r>
            <a:r>
              <a:rPr lang="uk-UA" sz="2800" dirty="0">
                <a:solidFill>
                  <a:srgbClr val="504945"/>
                </a:solidFill>
                <a:latin typeface="Tahoma" panose="020B0604030504040204" pitchFamily="34" charset="0"/>
              </a:rPr>
              <a:t>новина) — </a:t>
            </a:r>
            <a:r>
              <a:rPr lang="uk-UA" sz="2800" dirty="0" smtClean="0">
                <a:solidFill>
                  <a:srgbClr val="504945"/>
                </a:solidFill>
                <a:latin typeface="Tahoma" panose="020B0604030504040204" pitchFamily="34" charset="0"/>
              </a:rPr>
              <a:t>невеликий за  обсягом прозовий твір про </a:t>
            </a:r>
            <a:r>
              <a:rPr lang="uk-UA" sz="2800" dirty="0">
                <a:solidFill>
                  <a:srgbClr val="504945"/>
                </a:solidFill>
                <a:latin typeface="Tahoma" panose="020B0604030504040204" pitchFamily="34" charset="0"/>
              </a:rPr>
              <a:t>незвичайну </a:t>
            </a:r>
            <a:r>
              <a:rPr lang="uk-UA" sz="2800" dirty="0" smtClean="0">
                <a:solidFill>
                  <a:srgbClr val="504945"/>
                </a:solidFill>
                <a:latin typeface="Tahoma" panose="020B0604030504040204" pitchFamily="34" charset="0"/>
              </a:rPr>
              <a:t>подію </a:t>
            </a:r>
            <a:r>
              <a:rPr lang="uk-UA" sz="2800" dirty="0">
                <a:solidFill>
                  <a:srgbClr val="504945"/>
                </a:solidFill>
                <a:latin typeface="Tahoma" panose="020B0604030504040204" pitchFamily="34" charset="0"/>
              </a:rPr>
              <a:t>з життя </a:t>
            </a:r>
            <a:r>
              <a:rPr lang="uk-UA" sz="2800" dirty="0" smtClean="0">
                <a:solidFill>
                  <a:srgbClr val="504945"/>
                </a:solidFill>
                <a:latin typeface="Tahoma" panose="020B0604030504040204" pitchFamily="34" charset="0"/>
              </a:rPr>
              <a:t>головного героя з несподіваним фіналом </a:t>
            </a:r>
          </a:p>
          <a:p>
            <a:pPr marL="0" indent="0">
              <a:buNone/>
            </a:pPr>
            <a:endParaRPr lang="uk-UA" sz="2800" dirty="0" smtClean="0">
              <a:solidFill>
                <a:srgbClr val="504945"/>
              </a:solidFill>
              <a:latin typeface="Tahoma" panose="020B0604030504040204" pitchFamily="34" charset="0"/>
            </a:endParaRPr>
          </a:p>
          <a:p>
            <a:pPr algn="just"/>
            <a:r>
              <a:rPr lang="uk-UA" sz="2800" b="1" dirty="0" smtClean="0">
                <a:solidFill>
                  <a:srgbClr val="504945"/>
                </a:solidFill>
                <a:latin typeface="Tahoma" panose="020B0604030504040204" pitchFamily="34" charset="0"/>
              </a:rPr>
              <a:t>Новела</a:t>
            </a:r>
            <a:r>
              <a:rPr lang="uk-UA" sz="2800" dirty="0" smtClean="0">
                <a:solidFill>
                  <a:srgbClr val="504945"/>
                </a:solidFill>
                <a:latin typeface="Tahoma" panose="020B0604030504040204" pitchFamily="34" charset="0"/>
              </a:rPr>
              <a:t> </a:t>
            </a:r>
            <a:r>
              <a:rPr lang="uk-UA" sz="2800" dirty="0">
                <a:solidFill>
                  <a:srgbClr val="504945"/>
                </a:solidFill>
                <a:latin typeface="Tahoma" panose="020B0604030504040204" pitchFamily="34" charset="0"/>
              </a:rPr>
              <a:t>— один із жанрів епічного роду літератури.</a:t>
            </a:r>
            <a:endParaRPr lang="uk-UA" sz="2800" dirty="0"/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44" y="2912013"/>
            <a:ext cx="2200131" cy="29992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14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7934" y="579140"/>
            <a:ext cx="7195653" cy="919876"/>
          </a:xfr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uk-UA" sz="4000" b="1" dirty="0" smtClean="0"/>
              <a:t>Композиція новели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9400" y="2133600"/>
            <a:ext cx="9955212" cy="3777622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sz="2400" b="1" dirty="0" smtClean="0"/>
              <a:t>Експозиція - </a:t>
            </a:r>
            <a:r>
              <a:rPr lang="uk-UA" sz="2400" dirty="0"/>
              <a:t> полонені німці зводили будинки</a:t>
            </a:r>
            <a:r>
              <a:rPr lang="uk-UA" sz="2400" dirty="0" smtClean="0"/>
              <a:t>.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b="1" dirty="0" smtClean="0"/>
              <a:t>Зав’язка - </a:t>
            </a:r>
            <a:r>
              <a:rPr lang="uk-UA" sz="2400" dirty="0"/>
              <a:t> ставлення Фрідріха до українських дітей, жінок-вдів.</a:t>
            </a:r>
            <a:br>
              <a:rPr lang="uk-UA" sz="2400" dirty="0"/>
            </a:br>
            <a:r>
              <a:rPr lang="uk-UA" sz="2400" b="1" dirty="0" smtClean="0"/>
              <a:t>Кульмінація - </a:t>
            </a:r>
            <a:r>
              <a:rPr lang="uk-UA" sz="2400" dirty="0"/>
              <a:t> хвороба, а потім самогубство Фрідріха.</a:t>
            </a:r>
            <a:br>
              <a:rPr lang="uk-UA" sz="2400" dirty="0"/>
            </a:br>
            <a:r>
              <a:rPr lang="uk-UA" sz="2400" b="1" dirty="0"/>
              <a:t>Розв’язка:</a:t>
            </a:r>
            <a:r>
              <a:rPr lang="uk-UA" sz="2400" dirty="0"/>
              <a:t> знайдена в стіні квартири фотокартка </a:t>
            </a:r>
            <a:r>
              <a:rPr lang="uk-UA" sz="2400" dirty="0" smtClean="0"/>
              <a:t>— </a:t>
            </a:r>
            <a:r>
              <a:rPr lang="uk-UA" sz="2400" dirty="0"/>
              <a:t>згадка про полоненого німця.</a:t>
            </a:r>
          </a:p>
        </p:txBody>
      </p:sp>
    </p:spTree>
    <p:extLst>
      <p:ext uri="{BB962C8B-B14F-4D97-AF65-F5344CB8AC3E}">
        <p14:creationId xmlns="" xmlns:p14="http://schemas.microsoft.com/office/powerpoint/2010/main" val="38003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8447" y="624110"/>
            <a:ext cx="8064708" cy="979838"/>
          </a:xfr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b="1" i="1" dirty="0"/>
              <a:t>Х</a:t>
            </a:r>
            <a:r>
              <a:rPr lang="ru-RU" b="1" i="1" dirty="0" err="1"/>
              <a:t>удожня</a:t>
            </a:r>
            <a:r>
              <a:rPr lang="ru-RU" b="1" i="1" dirty="0"/>
              <a:t> деталь, </a:t>
            </a:r>
            <a:r>
              <a:rPr lang="ru-RU" b="1" i="1" dirty="0" err="1"/>
              <a:t>її</a:t>
            </a:r>
            <a:r>
              <a:rPr lang="ru-RU" b="1" i="1" dirty="0"/>
              <a:t> роль у </a:t>
            </a:r>
            <a:r>
              <a:rPr lang="ru-RU" b="1" i="1" dirty="0" err="1"/>
              <a:t>творі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8239722"/>
              </p:ext>
            </p:extLst>
          </p:nvPr>
        </p:nvGraphicFramePr>
        <p:xfrm>
          <a:off x="644577" y="2133599"/>
          <a:ext cx="10860036" cy="4402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6439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272</TotalTime>
  <Words>454</Words>
  <Application>Microsoft Office PowerPoint</Application>
  <PresentationFormat>Произвольный</PresentationFormat>
  <Paragraphs>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  Любов Пономаренко  НОВЕЛА  «ГЕР ПЕРЕМОЖЕНИЙ»  </vt:lpstr>
      <vt:lpstr>Воєнне лихоліття 1941-1945 р.р.</vt:lpstr>
      <vt:lpstr>Дитинство, розтоптане війною « Д і т и  в і й н и »</vt:lpstr>
      <vt:lpstr>        Доберіть до слова «війна» синоніми  (війна — смерть, каліцтво, жорстокість………)</vt:lpstr>
      <vt:lpstr>Словникова робота:</vt:lpstr>
      <vt:lpstr>ХУДОЖНІЙ ТВІР ЛЮБОВІ ПОНОМАРЕНКО «ГЕР ПЕРЕМОЖЕНИЙ» …. </vt:lpstr>
      <vt:lpstr>Т Е О Р І Я  Л І Т Е Р А Т У Р И </vt:lpstr>
      <vt:lpstr>Композиція новели</vt:lpstr>
      <vt:lpstr>Художня деталь, її роль у творі</vt:lpstr>
      <vt:lpstr>Поєднання різних часових площин </vt:lpstr>
      <vt:lpstr>П А С П О Р Т   Т В О Р У </vt:lpstr>
      <vt:lpstr>П А С П О Р Т   Т В О Р У </vt:lpstr>
      <vt:lpstr>ГРУПОВА РОБОТА</vt:lpstr>
      <vt:lpstr>ПОВЕРНЕННЯ З ВІЙНИ:  німецький солдат                  радянський солдат</vt:lpstr>
      <vt:lpstr>                       Ф А Н Ф І К                « С Т О П – Т Е К С Т » </vt:lpstr>
      <vt:lpstr>СПИСОК ВИКОРИСТАНИХ ДЖЕРЕЛ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Пономаренко (Кириченко) Любов Петрівна</dc:title>
  <dc:creator>Дмитрий</dc:creator>
  <cp:lastModifiedBy>ANNA</cp:lastModifiedBy>
  <cp:revision>50</cp:revision>
  <dcterms:created xsi:type="dcterms:W3CDTF">2014-02-10T17:39:47Z</dcterms:created>
  <dcterms:modified xsi:type="dcterms:W3CDTF">2014-02-11T11:04:51Z</dcterms:modified>
</cp:coreProperties>
</file>