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6" r:id="rId2"/>
    <p:sldId id="280" r:id="rId3"/>
    <p:sldId id="279" r:id="rId4"/>
    <p:sldId id="257" r:id="rId5"/>
    <p:sldId id="281" r:id="rId6"/>
    <p:sldId id="258" r:id="rId7"/>
    <p:sldId id="259" r:id="rId8"/>
    <p:sldId id="260" r:id="rId9"/>
    <p:sldId id="261" r:id="rId10"/>
    <p:sldId id="262" r:id="rId11"/>
    <p:sldId id="276" r:id="rId12"/>
    <p:sldId id="277" r:id="rId13"/>
    <p:sldId id="282" r:id="rId14"/>
    <p:sldId id="283" r:id="rId15"/>
    <p:sldId id="275" r:id="rId16"/>
    <p:sldId id="264" r:id="rId17"/>
    <p:sldId id="284" r:id="rId18"/>
    <p:sldId id="265" r:id="rId19"/>
    <p:sldId id="269" r:id="rId20"/>
    <p:sldId id="270" r:id="rId21"/>
    <p:sldId id="271" r:id="rId22"/>
    <p:sldId id="272" r:id="rId23"/>
    <p:sldId id="288" r:id="rId24"/>
    <p:sldId id="286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383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52BBB-17FC-4FAE-8A9A-4FE0B0775F7E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C8DFFB-618E-4FDD-8289-1C8DDC08158D}">
      <dgm:prSet custT="1"/>
      <dgm:spPr/>
      <dgm:t>
        <a:bodyPr/>
        <a:lstStyle/>
        <a:p>
          <a:pPr algn="ctr" rtl="0"/>
          <a:endParaRPr lang="uk-UA" sz="2800" b="1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ВІТЧИЗНЯНА РИТОРИКА. Мовотворчість І.Вишенського, Г.Сковороди, Ф.Прокоповича.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Риторика в Києво-Могилянській академії</a:t>
          </a:r>
          <a:endParaRPr lang="uk-UA" sz="2800" b="1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4C33E4E-A7EC-4F4B-A5D5-F53E4941175C}" type="parTrans" cxnId="{59683E64-B065-455C-9254-CA835FA11558}">
      <dgm:prSet/>
      <dgm:spPr/>
      <dgm:t>
        <a:bodyPr/>
        <a:lstStyle/>
        <a:p>
          <a:endParaRPr lang="ru-RU"/>
        </a:p>
      </dgm:t>
    </dgm:pt>
    <dgm:pt modelId="{DD145EF7-DAA5-4D06-9768-3416EE789188}" type="sibTrans" cxnId="{59683E64-B065-455C-9254-CA835FA11558}">
      <dgm:prSet/>
      <dgm:spPr/>
      <dgm:t>
        <a:bodyPr/>
        <a:lstStyle/>
        <a:p>
          <a:endParaRPr lang="ru-RU"/>
        </a:p>
      </dgm:t>
    </dgm:pt>
    <dgm:pt modelId="{1EA768FF-A876-456A-B513-71F5FC4B5AB5}" type="pres">
      <dgm:prSet presAssocID="{02552BBB-17FC-4FAE-8A9A-4FE0B0775F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37E35F-21F6-4711-8530-A1FA3064A5C2}" type="pres">
      <dgm:prSet presAssocID="{BCC8DFFB-618E-4FDD-8289-1C8DDC08158D}" presName="vertOne" presStyleCnt="0"/>
      <dgm:spPr/>
    </dgm:pt>
    <dgm:pt modelId="{F098C08C-972F-4133-BA80-E4E4C128B9F3}" type="pres">
      <dgm:prSet presAssocID="{BCC8DFFB-618E-4FDD-8289-1C8DDC08158D}" presName="txOne" presStyleLbl="node0" presStyleIdx="0" presStyleCnt="1" custAng="0" custLinFactNeighborX="1066" custLinFactNeighborY="-6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5E4FF-5615-4B90-B25B-AE6381674E7C}" type="pres">
      <dgm:prSet presAssocID="{BCC8DFFB-618E-4FDD-8289-1C8DDC08158D}" presName="horzOne" presStyleCnt="0"/>
      <dgm:spPr/>
    </dgm:pt>
  </dgm:ptLst>
  <dgm:cxnLst>
    <dgm:cxn modelId="{2CD88053-E092-4D51-A8B2-8A693BA17D08}" type="presOf" srcId="{02552BBB-17FC-4FAE-8A9A-4FE0B0775F7E}" destId="{1EA768FF-A876-456A-B513-71F5FC4B5AB5}" srcOrd="0" destOrd="0" presId="urn:microsoft.com/office/officeart/2005/8/layout/hierarchy4"/>
    <dgm:cxn modelId="{59683E64-B065-455C-9254-CA835FA11558}" srcId="{02552BBB-17FC-4FAE-8A9A-4FE0B0775F7E}" destId="{BCC8DFFB-618E-4FDD-8289-1C8DDC08158D}" srcOrd="0" destOrd="0" parTransId="{F4C33E4E-A7EC-4F4B-A5D5-F53E4941175C}" sibTransId="{DD145EF7-DAA5-4D06-9768-3416EE789188}"/>
    <dgm:cxn modelId="{9C534F35-ED27-45FA-BDDF-5A097BC4A00E}" type="presOf" srcId="{BCC8DFFB-618E-4FDD-8289-1C8DDC08158D}" destId="{F098C08C-972F-4133-BA80-E4E4C128B9F3}" srcOrd="0" destOrd="0" presId="urn:microsoft.com/office/officeart/2005/8/layout/hierarchy4"/>
    <dgm:cxn modelId="{CB9C8D65-272F-4DDA-B305-C980DFD93969}" type="presParOf" srcId="{1EA768FF-A876-456A-B513-71F5FC4B5AB5}" destId="{2437E35F-21F6-4711-8530-A1FA3064A5C2}" srcOrd="0" destOrd="0" presId="urn:microsoft.com/office/officeart/2005/8/layout/hierarchy4"/>
    <dgm:cxn modelId="{550DE043-5771-4792-B61A-BDF6064AA266}" type="presParOf" srcId="{2437E35F-21F6-4711-8530-A1FA3064A5C2}" destId="{F098C08C-972F-4133-BA80-E4E4C128B9F3}" srcOrd="0" destOrd="0" presId="urn:microsoft.com/office/officeart/2005/8/layout/hierarchy4"/>
    <dgm:cxn modelId="{CFBA928C-969A-4E42-BAB8-0D9D35578B96}" type="presParOf" srcId="{2437E35F-21F6-4711-8530-A1FA3064A5C2}" destId="{5F95E4FF-5615-4B90-B25B-AE6381674E7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8C08C-972F-4133-BA80-E4E4C128B9F3}">
      <dsp:nvSpPr>
        <dsp:cNvPr id="0" name=""/>
        <dsp:cNvSpPr/>
      </dsp:nvSpPr>
      <dsp:spPr>
        <a:xfrm>
          <a:off x="0" y="0"/>
          <a:ext cx="8229600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ВІТЧИЗНЯНА РИТОРИКА</a:t>
          </a:r>
          <a:endParaRPr lang="ru-RU" sz="4100" kern="1200" dirty="0"/>
        </a:p>
      </dsp:txBody>
      <dsp:txXfrm>
        <a:off x="33477" y="33477"/>
        <a:ext cx="8162646" cy="107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FD66E-DAC4-471A-98A8-4A5CF5DAFB1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5593-D778-4EC9-89DB-9DBABB245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6C62-AD70-4F39-B3A6-6B87BA304DE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5593-D778-4EC9-89DB-9DBABB2456D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702C2-7822-4DC2-B437-511EBF98ABEC}" type="slidenum">
              <a:rPr lang="uk-UA" smtClean="0"/>
              <a:pPr/>
              <a:t>25</a:t>
            </a:fld>
            <a:endParaRPr lang="uk-UA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5AC8-0AE2-46F5-9B7B-072560355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6E42E-23DE-42CC-ADF2-17B34CB816BA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3C6A-1F62-44E1-B3F0-84A3266FA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diagramDrawing" Target="../diagrams/drawing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6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0003916"/>
              </p:ext>
            </p:extLst>
          </p:nvPr>
        </p:nvGraphicFramePr>
        <p:xfrm>
          <a:off x="1571604" y="0"/>
          <a:ext cx="6698622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G:\Images\Новая папка\cul_rytoryk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643182"/>
            <a:ext cx="3110262" cy="3089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1" name="Picture 3" descr="G:\Images\Новая папка\110336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643182"/>
            <a:ext cx="3143272" cy="33053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rot="5400000">
            <a:off x="-1848364" y="3277099"/>
            <a:ext cx="4696838" cy="1000111"/>
            <a:chOff x="2" y="5857890"/>
            <a:chExt cx="9143998" cy="1000111"/>
          </a:xfrm>
        </p:grpSpPr>
        <p:pic>
          <p:nvPicPr>
            <p:cNvPr id="7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892989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8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464724" y="4964905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9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036492" y="4964903"/>
              <a:ext cx="1000109" cy="2786084"/>
            </a:xfrm>
            <a:prstGeom prst="rect">
              <a:avLst/>
            </a:prstGeom>
            <a:noFill/>
          </p:spPr>
        </p:pic>
        <p:pic>
          <p:nvPicPr>
            <p:cNvPr id="10" name="Picture 6" descr="C:\Documents and Settings\Учитель\Рабочий стол\орнаменти\Урок10рис2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 rot="16200000">
              <a:off x="7947425" y="5661425"/>
              <a:ext cx="1000109" cy="1393041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61238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95"/>
    </mc:Choice>
    <mc:Fallback>
      <p:transition spd="slow" advTm="4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галя\документи\курси\цифр.ресурси 11р\картинки риму\18!!-1864--001_~58--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4863737" cy="3357586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28794" y="214290"/>
            <a:ext cx="6806178" cy="664371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Величезну роль у розвитку української культури відіграв у XVII ст. митрополит Київський Петро Могила, який заснував на основі Київської братської школи Колегію (з XVII ст. Академія) на рівні тодішніх західноєвропейських університетів, започаткував літературу й мистецтво нового, барокового стилю, оновивши мову церковної пропаганди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Images\Новая папка\Mohyla_Pet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2232248" cy="314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15845232"/>
      </p:ext>
    </p:extLst>
  </p:cSld>
  <p:clrMapOvr>
    <a:masterClrMapping/>
  </p:clrMapOvr>
  <p:transition spd="slow" advTm="18447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аля\документи\курси\цифр.ресурси 11р\картинки риму\180px-Ukraine-2006-Bill-500-Obve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24" y="142852"/>
            <a:ext cx="3714776" cy="1785974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14103"/>
            <a:ext cx="5544616" cy="5400600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/>
              <a:t>У Києво-Могилянській академії вчився останній видатний представник давньої книжної української мови, поет у стилі релігійного бароко, філософ Григорій Савович Сковорода. </a:t>
            </a:r>
          </a:p>
        </p:txBody>
      </p:sp>
      <p:pic>
        <p:nvPicPr>
          <p:cNvPr id="7170" name="Picture 2" descr="G:\Images\Новая папка\Григорий_Сковоро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192" y="2780928"/>
            <a:ext cx="2590800" cy="3533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 rot="5400000">
            <a:off x="-428629" y="428630"/>
            <a:ext cx="3429002" cy="2571744"/>
            <a:chOff x="-1" y="4286256"/>
            <a:chExt cx="3075691" cy="2571744"/>
          </a:xfrm>
        </p:grpSpPr>
        <p:pic>
          <p:nvPicPr>
            <p:cNvPr id="6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5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7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6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-1" y="4286256"/>
            <a:ext cx="3075691" cy="2571744"/>
            <a:chOff x="-1" y="4286256"/>
            <a:chExt cx="3075691" cy="2571744"/>
          </a:xfrm>
        </p:grpSpPr>
        <p:pic>
          <p:nvPicPr>
            <p:cNvPr id="9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5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0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6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927160048"/>
      </p:ext>
    </p:extLst>
  </p:cSld>
  <p:clrMapOvr>
    <a:masterClrMapping/>
  </p:clrMapOvr>
  <p:transition spd="slow" advTm="101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1142976" y="3143248"/>
            <a:ext cx="1785950" cy="92869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Перекладна поезія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214810" y="3000372"/>
            <a:ext cx="1785950" cy="857256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Педагогічні трактати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214810" y="1643050"/>
            <a:ext cx="1857388" cy="92869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Філософські </a:t>
            </a:r>
          </a:p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трактати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00364" y="214290"/>
            <a:ext cx="5929354" cy="1304729"/>
          </a:xfr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09728" indent="0" algn="r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Мовотворчість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Григорія Сковороди реалізувалась у різноманітних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жанрах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галя\документи\курси\цифр.ресурси 11р\картинки риму\220px-GrigoriSkovoroda_filosof_sculptu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357166"/>
            <a:ext cx="2503450" cy="2500330"/>
          </a:xfrm>
          <a:prstGeom prst="rect">
            <a:avLst/>
          </a:prstGeom>
          <a:noFill/>
        </p:spPr>
      </p:pic>
      <p:sp>
        <p:nvSpPr>
          <p:cNvPr id="15" name="Вертикальный свиток 14"/>
          <p:cNvSpPr/>
          <p:nvPr/>
        </p:nvSpPr>
        <p:spPr>
          <a:xfrm>
            <a:off x="1214414" y="4572008"/>
            <a:ext cx="1785950" cy="92869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Оригінальна</a:t>
            </a:r>
          </a:p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поезія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7072330" y="3000372"/>
            <a:ext cx="1785950" cy="92869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Притчі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4214810" y="4357694"/>
            <a:ext cx="1785950" cy="92869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Байки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7000892" y="4429132"/>
            <a:ext cx="1785950" cy="92869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Проповіді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4214810" y="5715016"/>
            <a:ext cx="1785950" cy="92869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Епістолярій</a:t>
            </a:r>
            <a:r>
              <a:rPr lang="uk-UA" dirty="0" smtClean="0"/>
              <a:t>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09656191"/>
      </p:ext>
    </p:extLst>
  </p:cSld>
  <p:clrMapOvr>
    <a:masterClrMapping/>
  </p:clrMapOvr>
  <p:transition spd="slow" advTm="1085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50000">
              <a:schemeClr val="accent4">
                <a:lumMod val="20000"/>
                <a:lumOff val="80000"/>
                <a:alpha val="35000"/>
              </a:schemeClr>
            </a:gs>
            <a:gs pos="100000">
              <a:schemeClr val="bg2">
                <a:lumMod val="9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428992" y="2500306"/>
            <a:ext cx="2428892" cy="114300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Художні засоби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Г.Сковороди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 rot="19336844">
            <a:off x="4914148" y="835159"/>
            <a:ext cx="3071834" cy="1000132"/>
          </a:xfrm>
          <a:prstGeom prst="wav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епітети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215074" y="2714620"/>
            <a:ext cx="2643206" cy="928694"/>
          </a:xfrm>
          <a:prstGeom prst="wav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антитези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 rot="3137281">
            <a:off x="4199006" y="4693503"/>
            <a:ext cx="3000396" cy="1071570"/>
          </a:xfrm>
          <a:prstGeom prst="wav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перифраз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 rot="3068450">
            <a:off x="1887600" y="824463"/>
            <a:ext cx="2928958" cy="928694"/>
          </a:xfrm>
          <a:prstGeom prst="wave">
            <a:avLst>
              <a:gd name="adj1" fmla="val 12500"/>
              <a:gd name="adj2" fmla="val 1261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ампліфікація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285720" y="2643182"/>
            <a:ext cx="2928958" cy="785818"/>
          </a:xfrm>
          <a:prstGeom prst="wav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асонанс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 rot="19217650">
            <a:off x="1267512" y="4534980"/>
            <a:ext cx="2928958" cy="1000132"/>
          </a:xfrm>
          <a:prstGeom prst="wav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0010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Крилаті вислови Г.Сковороди</a:t>
            </a:r>
            <a:endParaRPr lang="ru-RU" sz="32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928670"/>
            <a:ext cx="5000660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Світ ловив мене, та не впіймав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5786" y="1857364"/>
            <a:ext cx="5429288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Народ спить, но всякий сон є пробудний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28794" y="3000372"/>
            <a:ext cx="5000660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Сродна праця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071802" y="3929066"/>
            <a:ext cx="5000660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Всякому городу нрав і права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571868" y="4929198"/>
            <a:ext cx="5000660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Сад божественних пісень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4286256"/>
            <a:ext cx="3075691" cy="2571744"/>
            <a:chOff x="-1" y="4286256"/>
            <a:chExt cx="3075691" cy="2571744"/>
          </a:xfrm>
        </p:grpSpPr>
        <p:pic>
          <p:nvPicPr>
            <p:cNvPr id="14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3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5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4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3">
                <a:lumMod val="75000"/>
              </a:schemeClr>
            </a:gs>
            <a:gs pos="50000">
              <a:schemeClr val="accent4">
                <a:lumMod val="50000"/>
                <a:alpha val="79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углая лента лицом вверх 5"/>
          <p:cNvSpPr/>
          <p:nvPr/>
        </p:nvSpPr>
        <p:spPr>
          <a:xfrm>
            <a:off x="3143240" y="2428868"/>
            <a:ext cx="6000760" cy="1500198"/>
          </a:xfrm>
          <a:prstGeom prst="ellipseRibbon2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71802" y="142853"/>
            <a:ext cx="5657832" cy="1857388"/>
          </a:xfrm>
          <a:blipFill dpi="0" rotWithShape="1">
            <a:blip r:embed="rId3">
              <a:alphaModFix amt="61000"/>
            </a:blip>
            <a:srcRect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із найвидатніших професорів риторики Києво-Могилянської академії з 1706 р. був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Феофан Прокопович (1677-1736).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Images\Новая папка\220px-Feofan_Prokopov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825394" cy="3429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6182" y="2571744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Праця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"Про риторичне мистецтво"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("De arte rhetorika"),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6139676"/>
      </p:ext>
    </p:extLst>
  </p:cSld>
  <p:clrMapOvr>
    <a:masterClrMapping/>
  </p:clrMapOvr>
  <p:transition spd="slow" advTm="706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321615" y="4036211"/>
            <a:ext cx="1500174" cy="4143403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36535" y="-1464493"/>
            <a:ext cx="1428758" cy="4071944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  <a:solidFill>
            <a:srgbClr val="00B0F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l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uk-UA" dirty="0" smtClean="0"/>
          </a:p>
          <a:p>
            <a:pPr marL="109728" indent="0" algn="ctr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цілому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концепція риторики, яку пропонує Ф. Прокопович, прагне певним чином поєднати традиції Аристотеля та Квінтіліана. Адже промова оратора повинна не тільки переконувати, показувати, що відповідь на важливі питання є правильною. Вона повинна також викликати почуття насолоди у слухачів.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11717188"/>
      </p:ext>
    </p:extLst>
  </p:cSld>
  <p:clrMapOvr>
    <a:masterClrMapping/>
  </p:clrMapOvr>
  <p:transition spd="slow" advTm="17163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857488" y="285728"/>
            <a:ext cx="4572032" cy="1214446"/>
          </a:xfrm>
          <a:prstGeom prst="wave">
            <a:avLst>
              <a:gd name="adj1" fmla="val 12500"/>
              <a:gd name="adj2" fmla="val 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Всі риторики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V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ст. мали однотипну структуру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643174" y="1357298"/>
            <a:ext cx="2000264" cy="100013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4876" y="1357298"/>
            <a:ext cx="1785950" cy="92869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перфолента 8"/>
          <p:cNvSpPr/>
          <p:nvPr/>
        </p:nvSpPr>
        <p:spPr>
          <a:xfrm>
            <a:off x="785786" y="2428868"/>
            <a:ext cx="3000396" cy="785818"/>
          </a:xfrm>
          <a:prstGeom prst="flowChartPunchedTap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Загальна риторика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500694" y="2357430"/>
            <a:ext cx="2786082" cy="785818"/>
          </a:xfrm>
          <a:prstGeom prst="flowChartPunchedTap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Часткова  риторика</a:t>
            </a:r>
          </a:p>
        </p:txBody>
      </p:sp>
      <p:cxnSp>
        <p:nvCxnSpPr>
          <p:cNvPr id="12" name="Прямая со стрелкой 11"/>
          <p:cNvCxnSpPr>
            <a:stCxn id="9" idx="2"/>
          </p:cNvCxnSpPr>
          <p:nvPr/>
        </p:nvCxnSpPr>
        <p:spPr>
          <a:xfrm rot="5400000">
            <a:off x="1139404" y="2996800"/>
            <a:ext cx="1007276" cy="128588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 rot="16200000" flipH="1">
            <a:off x="2425288" y="2996800"/>
            <a:ext cx="935838" cy="121444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олна 14"/>
          <p:cNvSpPr/>
          <p:nvPr/>
        </p:nvSpPr>
        <p:spPr>
          <a:xfrm>
            <a:off x="214282" y="4286256"/>
            <a:ext cx="2000264" cy="571504"/>
          </a:xfrm>
          <a:prstGeom prst="wav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2714612" y="4214818"/>
            <a:ext cx="2071702" cy="571504"/>
          </a:xfrm>
          <a:prstGeom prst="wav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Теоретична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214546" y="4786322"/>
            <a:ext cx="1357322" cy="71438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786050" y="5286388"/>
            <a:ext cx="1285884" cy="42862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3571868" y="5000636"/>
            <a:ext cx="1071570" cy="64294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857620" y="4786322"/>
            <a:ext cx="1857388" cy="85725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000496" y="4786322"/>
            <a:ext cx="2786082" cy="28575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знак завершения 26"/>
          <p:cNvSpPr/>
          <p:nvPr/>
        </p:nvSpPr>
        <p:spPr>
          <a:xfrm>
            <a:off x="928662" y="5500702"/>
            <a:ext cx="1428760" cy="500066"/>
          </a:xfrm>
          <a:prstGeom prst="flowChartTermina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Інвенція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8" name="Блок-схема: знак завершения 27"/>
          <p:cNvSpPr/>
          <p:nvPr/>
        </p:nvSpPr>
        <p:spPr>
          <a:xfrm>
            <a:off x="1857356" y="6215082"/>
            <a:ext cx="1643074" cy="500066"/>
          </a:xfrm>
          <a:prstGeom prst="flowChartTermina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Диспозиція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>
            <a:off x="3786182" y="5929330"/>
            <a:ext cx="1428760" cy="500066"/>
          </a:xfrm>
          <a:prstGeom prst="flowChartTermina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Елокуція</a:t>
            </a:r>
            <a:r>
              <a:rPr lang="uk-UA" dirty="0" smtClean="0">
                <a:solidFill>
                  <a:srgbClr val="FF0000"/>
                </a:solidFill>
              </a:rPr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5572132" y="5715016"/>
            <a:ext cx="1428760" cy="500066"/>
          </a:xfrm>
          <a:prstGeom prst="flowChartTermina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Меморія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6858016" y="4857760"/>
            <a:ext cx="1428760" cy="500066"/>
          </a:xfrm>
          <a:prstGeom prst="flowChartTermina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Акція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"/>
            <a:ext cx="8229600" cy="1785926"/>
          </a:xfrm>
        </p:spPr>
        <p:txBody>
          <a:bodyPr/>
          <a:lstStyle/>
          <a:p>
            <a:pPr marL="109728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евним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підсумком східнослов'янської риторики є праці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Михайла Ломоносова (1711-1765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Images\Новая папка\200px-Lomonosov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2357430"/>
            <a:ext cx="2714644" cy="3970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7554" y="2000240"/>
            <a:ext cx="550072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своїй роботі "Коротке керівництво до риторики" російський теоретик риторики поділяв дану науку на чотири частини: винахід, прикрашання, розташування, виголошення. Однак останній розділ у підручнику є найменшим за обсягом</a:t>
            </a:r>
            <a:endParaRPr lang="ru-RU" dirty="0"/>
          </a:p>
        </p:txBody>
      </p:sp>
      <p:pic>
        <p:nvPicPr>
          <p:cNvPr id="6" name="Picture 2" descr="G:\Images\Новая папка\rubase_1_493486686_167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90"/>
            <a:ext cx="3453682" cy="2276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93814799"/>
      </p:ext>
    </p:extLst>
  </p:cSld>
  <p:clrMapOvr>
    <a:masterClrMapping/>
  </p:clrMapOvr>
  <p:transition spd="slow" advTm="704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5472608" cy="5760640"/>
          </a:xfrm>
        </p:spPr>
        <p:txBody>
          <a:bodyPr/>
          <a:lstStyle/>
          <a:p>
            <a:pPr marL="109728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Українське судове красномовство XIX-XX ст.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знає ім’я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М. Карабчевського, талант якого розгорнувся на теренах Петербурзької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юстиції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М. Холеви,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віддав свої здібності юридичного оратора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Петербургу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Images\Новая папка\14_image010_0001.jpg"/>
          <p:cNvPicPr>
            <a:picLocks noChangeAspect="1" noChangeArrowheads="1"/>
          </p:cNvPicPr>
          <p:nvPr/>
        </p:nvPicPr>
        <p:blipFill>
          <a:blip r:embed="rId4">
            <a:lum bright="-1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581401" cy="4053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5" cstate="print"/>
          <a:srcRect l="3036" t="4792" r="2834"/>
          <a:stretch>
            <a:fillRect/>
          </a:stretch>
        </p:blipFill>
        <p:spPr bwMode="auto">
          <a:xfrm rot="16200000">
            <a:off x="-1143012" y="4643450"/>
            <a:ext cx="3357562" cy="10715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5" cstate="print"/>
          <a:srcRect l="3036" t="4792" r="2834"/>
          <a:stretch>
            <a:fillRect/>
          </a:stretch>
        </p:blipFill>
        <p:spPr bwMode="auto">
          <a:xfrm>
            <a:off x="642910" y="5687018"/>
            <a:ext cx="3857652" cy="1170982"/>
          </a:xfrm>
          <a:prstGeom prst="rect">
            <a:avLst/>
          </a:prstGeom>
          <a:noFill/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3311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56"/>
    </mc:Choice>
    <mc:Fallback>
      <p:transition spd="slow" advTm="1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1">
                <a:lumMod val="60000"/>
                <a:lumOff val="40000"/>
                <a:alpha val="91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1"/>
            <a:ext cx="1928826" cy="1000132"/>
          </a:xfrm>
        </p:spPr>
        <p:txBody>
          <a:bodyPr/>
          <a:lstStyle/>
          <a:p>
            <a:pPr algn="l"/>
            <a:r>
              <a:rPr lang="uk-UA" dirty="0" smtClean="0"/>
              <a:t>Мета: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143932" cy="364333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Розширити відомості про розвиток вітчизняної риторики, її яскравих представників: І.Вишенського, Г.Сковороди, Ф.Прокоповича та їх роль у формуванні риторичної традиції;</a:t>
            </a:r>
          </a:p>
          <a:p>
            <a:pPr algn="l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Познайомити з розвитком риторики в Києво-Могилянській академії;</a:t>
            </a:r>
          </a:p>
          <a:p>
            <a:pPr algn="l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Вдосконалювати монологічне мовлення, навички читання мовчки;</a:t>
            </a:r>
          </a:p>
          <a:p>
            <a:pPr algn="l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Розвивати пам’ять, увагу, логічне мислення;</a:t>
            </a:r>
          </a:p>
          <a:p>
            <a:pPr algn="l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Розширювати словниковий запас учнів;</a:t>
            </a:r>
          </a:p>
          <a:p>
            <a:pPr algn="l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Виховувати любов до української культури, традицій, повагу до видатних діячів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899"/>
            <a:ext cx="7000892" cy="16430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00042"/>
            <a:ext cx="5760640" cy="5328592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Грушевський 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провідний діяч держави та національної освіти, вчений і публіцист.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Грушевський був відомий як політичний оратор, який заслужено вважається одним з батьків української нації. Зокрема саме під його впливом було вперше оголошено офіційно новий статус української мови як державної ("Закон Центральної Ради про державну мову", 1918).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11266" name="Picture 2" descr="G:\Images\Новая папка\Hrushevskyi_Mykhailo_X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921481" cy="4271206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5" cstate="print"/>
          <a:srcRect l="3036" t="4792" r="2834"/>
          <a:stretch>
            <a:fillRect/>
          </a:stretch>
        </p:blipFill>
        <p:spPr bwMode="auto">
          <a:xfrm>
            <a:off x="0" y="5687018"/>
            <a:ext cx="4071934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5" cstate="print"/>
          <a:srcRect l="3036" t="4792" r="2834"/>
          <a:stretch>
            <a:fillRect/>
          </a:stretch>
        </p:blipFill>
        <p:spPr bwMode="auto">
          <a:xfrm>
            <a:off x="3786182" y="5687018"/>
            <a:ext cx="4071934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5" cstate="print"/>
          <a:srcRect l="3036" t="4792" r="2834"/>
          <a:stretch>
            <a:fillRect/>
          </a:stretch>
        </p:blipFill>
        <p:spPr bwMode="auto">
          <a:xfrm>
            <a:off x="5072066" y="5687018"/>
            <a:ext cx="4071934" cy="1170982"/>
          </a:xfrm>
          <a:prstGeom prst="rect">
            <a:avLst/>
          </a:prstGeom>
          <a:noFill/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4266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337"/>
    </mc:Choice>
    <mc:Fallback>
      <p:transition spd="slow" advTm="15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534182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Окремо слід відмітити роботу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Сергія Поварніна (1870-1952)"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Спір. Про теорію і практику спору", яка вийшла друком у 1918 р. Ця робота являє собою спробу в систематичному та популярному викладі подати ті знання, які було накопичено в еристиці, логіці, риториці та психології спілкування.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G:\Images\Новая папка\200px-Povarn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929066"/>
            <a:ext cx="2540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Images\Новая папка\1315692620791spora.png"/>
          <p:cNvPicPr>
            <a:picLocks noChangeAspect="1" noChangeArrowheads="1"/>
          </p:cNvPicPr>
          <p:nvPr/>
        </p:nvPicPr>
        <p:blipFill>
          <a:blip r:embed="rId5">
            <a:lum bright="-42000" contrast="-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9020">
            <a:off x="6378888" y="3332867"/>
            <a:ext cx="2088232" cy="343066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9664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003"/>
    </mc:Choice>
    <mc:Fallback>
      <p:transition spd="slow" advTm="16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5984" y="1"/>
            <a:ext cx="6699192" cy="464344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Новий спалах у розвитку української риторики відбувається вже в період розбудови нашої незалежної держави. Останнім часом інтерес до даної науки в Україні все більше зростає. Володіння навичками ораторського мистецтва на сьогоднішній день є необхідною умовою сучасного фахівця в будь-якій сфері.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G:\Images\Новая папка\курсы-риторик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9017"/>
            <a:ext cx="4500562" cy="24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-500098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500570"/>
            <a:ext cx="2857520" cy="2109122"/>
          </a:xfrm>
          <a:prstGeom prst="rect">
            <a:avLst/>
          </a:prstGeom>
          <a:noFill/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370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630"/>
    </mc:Choice>
    <mc:Fallback>
      <p:transition spd="slow" advTm="16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1464"/>
            <a:ext cx="7072362" cy="1362075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000636"/>
            <a:ext cx="7924800" cy="984736"/>
          </a:xfrm>
        </p:spPr>
        <p:txBody>
          <a:bodyPr/>
          <a:lstStyle/>
          <a:p>
            <a:pPr marL="512064" indent="-457200"/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Picture 4" descr="209187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71472" y="3214686"/>
            <a:ext cx="2643174" cy="2509846"/>
          </a:xfrm>
          <a:prstGeom prst="rect">
            <a:avLst/>
          </a:prstGeom>
          <a:noFill/>
          <a:ln/>
        </p:spPr>
      </p:pic>
      <p:sp>
        <p:nvSpPr>
          <p:cNvPr id="6" name="Вертикальный свиток 5"/>
          <p:cNvSpPr/>
          <p:nvPr/>
        </p:nvSpPr>
        <p:spPr>
          <a:xfrm>
            <a:off x="3214678" y="1857364"/>
            <a:ext cx="5715040" cy="2928958"/>
          </a:xfrm>
          <a:prstGeom prst="verticalScroll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Проаналізувати промову політичного діяча;</a:t>
            </a:r>
          </a:p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Підготувати реферат 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“Риторика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Україні: традиції та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сучасність”</a:t>
            </a:r>
            <a:endParaRPr lang="uk-UA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галя\документи\картинки\964197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1"/>
            <a:ext cx="7239000" cy="5714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  Література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Українська мова. 10–11 класи. Програма для профільного навчання учнів загальноосвітніх навчальних закладів. Філологічний напрям, профіль – українська філологія. </a:t>
            </a:r>
            <a:r>
              <a:rPr lang="uk-UA" b="1" dirty="0" smtClean="0"/>
              <a:t>Профільний рівень</a:t>
            </a:r>
            <a:r>
              <a:rPr lang="uk-UA" dirty="0" smtClean="0"/>
              <a:t> / Укладачі: Л.І. Мацько, О.М. Семеног – К.: Грамота, 2011.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41333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Українська мова: підруч. для 11 кл. загальноосвіт. навчальних закл. з навчанням укр.мовою: академ. рівень, профіл. рівень/  С.О. Караман, 	О.В. Караман, М.Я. Плющ, В.І. Тихоша. – К.: Освіта, 2011. – 416 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Глазова О.П. Рідна мова.10 клас: Плани-конспекти уроків. – Х.: Веста: Видавництво “Ранок”, 2007. – 256 с. - (Майстер-клас)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42913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Слюніна О.В. Усі уроки української мови в 11 класі. І семестр. Профіль – українська філологія. – Х.: Вид. група “Основа”, 2013. – 464с. – (Серія “Усі уроки”)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50070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Інтернет-ресурси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00076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Олійник О.Б. Риторика:(навч.посібн.)/Ольга Борисівна Олійник. – К.: Кондор, 2009. – 170 с.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/>
          <a:srcRect b="45945"/>
          <a:stretch>
            <a:fillRect/>
          </a:stretch>
        </p:blipFill>
        <p:spPr bwMode="auto">
          <a:xfrm>
            <a:off x="142844" y="142852"/>
            <a:ext cx="8501122" cy="214311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800000"/>
                </a:solidFill>
              </a:rPr>
              <a:t>Презентацію підготувала</a:t>
            </a:r>
            <a:br>
              <a:rPr lang="uk-UA" sz="4000" dirty="0" smtClean="0">
                <a:solidFill>
                  <a:srgbClr val="800000"/>
                </a:solidFill>
              </a:rPr>
            </a:br>
            <a:r>
              <a:rPr lang="uk-UA" sz="4000" dirty="0" smtClean="0">
                <a:solidFill>
                  <a:schemeClr val="bg1">
                    <a:lumMod val="95000"/>
                  </a:schemeClr>
                </a:solidFill>
              </a:rPr>
              <a:t>Гладишевська Галина Михайлівна</a:t>
            </a:r>
            <a:endParaRPr lang="ru-RU" sz="4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3" name="Picture 7" descr="Изображение 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472" y="1571612"/>
            <a:ext cx="2786082" cy="3714776"/>
          </a:xfrm>
          <a:noFill/>
        </p:spPr>
      </p:pic>
      <p:sp>
        <p:nvSpPr>
          <p:cNvPr id="512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rgbClr val="800000"/>
                </a:solidFill>
              </a:rPr>
              <a:t>Вчитель української мови та літератури Червонокутської загальноосвітньої школи І-ІІІ  ступенів №1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800000"/>
                </a:solidFill>
              </a:rPr>
              <a:t>Жашківської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800000"/>
                </a:solidFill>
              </a:rPr>
              <a:t> районної ради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800000"/>
                </a:solidFill>
              </a:rPr>
              <a:t>Черкаської області</a:t>
            </a:r>
            <a:endParaRPr lang="ru-RU" sz="2800" dirty="0" smtClean="0">
              <a:solidFill>
                <a:srgbClr val="800000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357422" y="5429264"/>
            <a:ext cx="4214842" cy="1071570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00" y="2214563"/>
            <a:ext cx="6858048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Виведення формули уроку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62" y="3214686"/>
            <a:ext cx="8215338" cy="239553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( у + о ) · ( в + с ) · р  = з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у – увага                      в – взаємодопомога          р – робота 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о – організованість     с – спілкування                 з – знання  </a:t>
            </a:r>
            <a:endParaRPr lang="ru-RU" dirty="0" smtClean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90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1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3429000"/>
            <a:ext cx="8229600" cy="3071834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dirty="0" smtClean="0"/>
              <a:t>Риторика </a:t>
            </a:r>
            <a:r>
              <a:rPr lang="ru-RU" dirty="0"/>
              <a:t>- це наука про способи переконання та впливу на аудиторію з урахуванням її особливостей. Ця наука вивчає методику творення тексту, визначає його структуру, найбільш придатну для зрозумілого й аргументованого викладення думки.</a:t>
            </a:r>
          </a:p>
        </p:txBody>
      </p:sp>
      <p:pic>
        <p:nvPicPr>
          <p:cNvPr id="1026" name="Picture 2" descr="G:\Images\2011_08_10_liderst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3216629" cy="3216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Лента лицом вниз 6"/>
          <p:cNvSpPr/>
          <p:nvPr/>
        </p:nvSpPr>
        <p:spPr>
          <a:xfrm>
            <a:off x="3500430" y="1071546"/>
            <a:ext cx="4572032" cy="1000132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Пригадай!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1707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63"/>
    </mc:Choice>
    <mc:Fallback>
      <p:transition spd="slow" advTm="11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573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Актуалізація опорних знань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8501090" cy="2928958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Пригадайте, що вам відомо з попередніх класів про І.Вишенського та його творчість?</a:t>
            </a:r>
          </a:p>
          <a:p>
            <a:pPr algn="l">
              <a:buFont typeface="Wingdings" pitchFamily="2" charset="2"/>
              <a:buChar char="v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Розкажіть про життєвий шлях Г.Сковороди.</a:t>
            </a:r>
          </a:p>
          <a:p>
            <a:pPr algn="l">
              <a:buFont typeface="Wingdings" pitchFamily="2" charset="2"/>
              <a:buChar char="v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діяльність Ф.Прокоповича.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865-1904--001_~58--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75" y="2857500"/>
            <a:ext cx="2152650" cy="1143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52528"/>
          </a:xfrm>
          <a:blipFill>
            <a:blip r:embed="rId5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uk-UA" dirty="0" smtClean="0"/>
          </a:p>
          <a:p>
            <a:pPr marL="109728" indent="0" algn="ctr">
              <a:buNone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Українська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риторика має досить глибокі історичні корені. Остаточне формування ораторського мистецтва відбувається вже в епоху Київської Русі. Досить важливим чинником у цьому процесі було, звичайно, прийняття християнства. Разом з ним приходить і мистецтво красномовства, збагачене потужною античною та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візантійською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традицією.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0"/>
            <a:ext cx="5929354" cy="15001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Засвоєння нового матеріалу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4277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360"/>
    </mc:Choice>
    <mc:Fallback>
      <p:transition spd="slow" advTm="13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33808" y="120401"/>
            <a:ext cx="3900830" cy="5496134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endParaRPr lang="uk-UA" dirty="0" smtClean="0"/>
          </a:p>
          <a:p>
            <a:pPr marL="109728" indent="0" algn="ctr">
              <a:buNone/>
            </a:pPr>
            <a:r>
              <a:rPr lang="uk-UA" dirty="0" smtClean="0"/>
              <a:t>Саме </a:t>
            </a:r>
            <a:r>
              <a:rPr lang="uk-UA" dirty="0"/>
              <a:t>тому Київська Русь залишила видатні пам'ятки насамперед гомілетичного красномовства. Досить відомою є проповідь руського митрополита Іларіона (XI ст.)"Слово про закон і благодать".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3075" name="Picture 3" descr="G:\Images\Новая папка\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70" y="188640"/>
            <a:ext cx="2151838" cy="345214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Images\Новая папка\413-14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32498"/>
            <a:ext cx="2265004" cy="309550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7809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378"/>
    </mc:Choice>
    <mc:Fallback>
      <p:transition spd="slow" advTm="16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5616624" cy="6336704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Тематика полемічних творів потребувала розширення рамок риторичних засобів за рахунок введення живомовної експресії та вже значних на той час мовних надбань українського фольклору. Тому і такий великий захисник церковнослов'янської мови, як Іван Вишенський, який вважав її "плодоноснійший од всъх языков и богу любимший", широко використовував у своїй творчості просту мову.</a:t>
            </a:r>
          </a:p>
        </p:txBody>
      </p:sp>
      <p:pic>
        <p:nvPicPr>
          <p:cNvPr id="2050" name="Picture 2" descr="E:\галя\документи\курси\цифр.ресурси 11р\картинки риму\250px-Ivan_Wyshen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786050" cy="3357562"/>
          </a:xfrm>
          <a:prstGeom prst="rect">
            <a:avLst/>
          </a:prstGeom>
          <a:noFill/>
        </p:spPr>
      </p:pic>
      <p:pic>
        <p:nvPicPr>
          <p:cNvPr id="2051" name="Picture 3" descr="E:\галя\документи\курси\цифр.ресурси 11р\картинки риму\250px-Ivan_Wyshensky-tvo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00438"/>
            <a:ext cx="2571768" cy="332424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59524224"/>
      </p:ext>
    </p:extLst>
  </p:cSld>
  <p:clrMapOvr>
    <a:masterClrMapping/>
  </p:clrMapOvr>
  <p:transition spd="slow" advTm="2230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4680520" cy="5674635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братських школах інтенсивно вивчали риторику, бо була потреба в обороні православ'я, в боротьбі за душі людей. Наприклад, у Київській братській школі ректорами були такі видатні ритори, як 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Борецький, К.Сакович та 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Смотрицький.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иторика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піїтика посідали почесне місце серед філологічних дисциплін.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Images\Новая папка\64_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429000"/>
            <a:ext cx="1923849" cy="3090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Images\Новая папка\Йов_Борець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142852"/>
            <a:ext cx="1892114" cy="25199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Images\Новая папка\1358450380_kasjan_sakovich___sagajjdachnij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96952"/>
            <a:ext cx="2015855" cy="3062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 descr="E:\галя\документи\курси\цифр.ресурси 11р\картинки риму\8751659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0"/>
            <a:ext cx="2214578" cy="25397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7233100"/>
      </p:ext>
    </p:extLst>
  </p:cSld>
  <p:clrMapOvr>
    <a:masterClrMapping/>
  </p:clrMapOvr>
  <p:transition spd="slow" advTm="2416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8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8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7.5|1.4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1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1003</Words>
  <Application>Microsoft Office PowerPoint</Application>
  <PresentationFormat>Экран (4:3)</PresentationFormat>
  <Paragraphs>101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Мета: </vt:lpstr>
      <vt:lpstr>Виведення формули уроку           </vt:lpstr>
      <vt:lpstr>Слайд 4</vt:lpstr>
      <vt:lpstr>Актуалізація опорних знань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Домашнє завдання</vt:lpstr>
      <vt:lpstr>                 Література </vt:lpstr>
      <vt:lpstr>Презентацію підготувала Гладишевська Галина Михайлівна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User</cp:lastModifiedBy>
  <cp:revision>81</cp:revision>
  <dcterms:created xsi:type="dcterms:W3CDTF">2014-01-28T20:35:27Z</dcterms:created>
  <dcterms:modified xsi:type="dcterms:W3CDTF">2014-02-02T11:31:15Z</dcterms:modified>
</cp:coreProperties>
</file>