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7" r:id="rId2"/>
    <p:sldId id="258" r:id="rId3"/>
    <p:sldId id="259" r:id="rId4"/>
    <p:sldId id="256" r:id="rId5"/>
    <p:sldId id="265" r:id="rId6"/>
    <p:sldId id="261" r:id="rId7"/>
    <p:sldId id="260" r:id="rId8"/>
    <p:sldId id="263" r:id="rId9"/>
    <p:sldId id="272" r:id="rId10"/>
    <p:sldId id="273" r:id="rId11"/>
    <p:sldId id="274" r:id="rId12"/>
    <p:sldId id="276" r:id="rId13"/>
    <p:sldId id="278" r:id="rId14"/>
    <p:sldId id="279" r:id="rId15"/>
    <p:sldId id="281" r:id="rId16"/>
    <p:sldId id="264" r:id="rId17"/>
    <p:sldId id="266" r:id="rId18"/>
    <p:sldId id="26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740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2B6A-D4A6-4A48-B028-79C88C293671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6C62-AD70-4F39-B3A6-6B87BA304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6C62-AD70-4F39-B3A6-6B87BA304DE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6C62-AD70-4F39-B3A6-6B87BA304DE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5000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horism.org.ua/search.php?keyword=%C4%E5%EC%EE%F1%F4%E5%ED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horism.org.ua/search.php?keyword=%CF%EB%E0%F2%EE%ED" TargetMode="External"/><Relationship Id="rId4" Type="http://schemas.openxmlformats.org/officeDocument/2006/relationships/hyperlink" Target="http://aphorism.org.ua/search.php?keyword=%D1%CE%CA%D0%C0%D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phorism.org.ua/search.php?keyword=%CF%EB%E0%F2%EE%ED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phorism.org.ua/search.php?keyword=%CF%EB%E0%F2%EE%ED.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галя\документи\курси\цифр.ресурси 11р\греція\цицерон\0012-012-Krupnejshie-drevnerimskie-oratory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Риторика  Давнього Риму.     Цицерон як теоретик красномовства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contras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5857916" cy="942996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 Фабій </a:t>
            </a:r>
            <a:r>
              <a:rPr lang="uk-UA" dirty="0" smtClean="0">
                <a:ln w="32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Квінтіліан</a:t>
            </a:r>
            <a:endParaRPr lang="ru-RU" dirty="0">
              <a:ln w="3200">
                <a:solidFill>
                  <a:schemeClr val="bg1">
                    <a:lumMod val="95000"/>
                    <a:lumOff val="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галя\документи\курси\цифр.ресурси 11р\греція\квінтіліан\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381255" cy="3411947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357158" y="4357694"/>
            <a:ext cx="2500330" cy="1785950"/>
          </a:xfrm>
          <a:prstGeom prst="cloud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Вирішальне значення для розквіту красномовства має: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2857488" y="1357298"/>
            <a:ext cx="6072230" cy="1428760"/>
          </a:xfrm>
          <a:prstGeom prst="ribbon2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“Чим більше тобі подобається Цицерон, тим більше будь упевнений у своїх успіхах ”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500298" y="5786454"/>
            <a:ext cx="2428892" cy="714380"/>
          </a:xfrm>
          <a:prstGeom prst="cloud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моральність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571868" y="4572008"/>
            <a:ext cx="2071702" cy="714380"/>
          </a:xfrm>
          <a:prstGeom prst="cloud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 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581260" y="3724276"/>
            <a:ext cx="2357454" cy="714380"/>
          </a:xfrm>
          <a:prstGeom prst="cloud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особистість оратора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286380" y="5857892"/>
            <a:ext cx="2357454" cy="714380"/>
          </a:xfrm>
          <a:prstGeom prst="cloud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 філософії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072066" y="3143248"/>
            <a:ext cx="2357454" cy="714380"/>
          </a:xfrm>
          <a:prstGeom prst="cloud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вироблення смаку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6500826" y="4000504"/>
            <a:ext cx="2357454" cy="714380"/>
          </a:xfrm>
          <a:prstGeom prst="cloud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гідна поведінка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786446" y="4929198"/>
            <a:ext cx="2357454" cy="785818"/>
          </a:xfrm>
          <a:prstGeom prst="cloud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вишукана мова</a:t>
            </a:r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галя\документи\курси\цифр.ресурси 11р\греція\квінтіліан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571767" cy="3044716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3214678" y="0"/>
            <a:ext cx="5786478" cy="1928802"/>
          </a:xfrm>
          <a:prstGeom prst="horizontalScroll">
            <a:avLst/>
          </a:prstGeom>
          <a:solidFill>
            <a:schemeClr val="tx2">
              <a:lumMod val="50000"/>
              <a:alpha val="18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Квінтіліан вважав основним для ритора навчання в риторичній школі, засвоєння всіх премудростей науки риторики, використання зразків великих ораторів минулого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86116" y="2643182"/>
            <a:ext cx="5715040" cy="1857388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Квінтіліан намагався вивчити й виховати оратора – гарного, вишуканого стиліста. Сумлінно досліджував те в риториці, що вже зробили інші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Юлій Цезар</a:t>
            </a: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603501"/>
            <a:ext cx="5143536" cy="3715413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Видатним оратором був Гай Юлій Цезар (100−44 рр. до н. е.) − засновник Римської імперії, військовий полководець, політик, письменник. Його промови сягали рівня промов Цицерона, але він не надавав їм такого великого значення, як це робив Цицерон, і не зберіг їх. Увагу Цезаря більше привертали політика і державотворення.</a:t>
            </a:r>
          </a:p>
          <a:p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Найвідомішим твором Цезаря є „Записки про галльську війну”.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28603"/>
            <a:ext cx="1928826" cy="1997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571612"/>
            <a:ext cx="2638969" cy="4706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6394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19096">
        <p15:prstTrans prst="curtains"/>
      </p:transition>
    </mc:Choice>
    <mc:Fallback>
      <p:transition spd="slow" advTm="190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642910" y="1142984"/>
            <a:ext cx="7858180" cy="571501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Скринька афоризмів</a:t>
            </a:r>
            <a:endParaRPr lang="uk-UA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16" y="1142984"/>
            <a:ext cx="7568101" cy="5503477"/>
          </a:xfrm>
          <a:blipFill>
            <a:blip r:embed="rId2">
              <a:alphaModFix amt="61000"/>
            </a:blip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Забудь про те, що дав комусь, а про те, що взяв, завжди пам'ятай.</a:t>
            </a: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9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Демосфен</a:t>
            </a:r>
            <a:endParaRPr lang="ru-RU" sz="2900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 чого хоче, той у те і вірить.</a:t>
            </a: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9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Демосфен</a:t>
            </a:r>
            <a:endParaRPr lang="ru-RU" sz="2900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 його спитали, як же може людина сама себе навчати, відповідав: "Що забороняє іншим, те хай і собі заборонить".</a:t>
            </a: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9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Демосфен</a:t>
            </a:r>
            <a:endParaRPr lang="ru-RU" sz="2900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ru-RU" sz="29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 самих.</a:t>
            </a: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9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СОКРАТ</a:t>
            </a:r>
            <a:endParaRPr lang="ru-RU" sz="2900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9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одне благо — знання, і тільки одне зло — неуцтво.</a:t>
            </a: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СОКРАТ</a:t>
            </a:r>
            <a:endParaRPr lang="ru-RU" sz="29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 менше людині потрібно, тим ближче вона до Бога.</a:t>
            </a: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9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СОКРАТ</a:t>
            </a:r>
            <a:endParaRPr lang="ru-RU" sz="2900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знаю, що нічого не знаю, а інші не знають навіть цього.</a:t>
            </a: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9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СОКРАТ</a:t>
            </a:r>
            <a:endParaRPr lang="ru-RU" sz="2900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Воля — цілеспрямованість, поєднана з правильним міркуванням...</a:t>
            </a: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9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Платон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634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33078">
        <p15:prstTrans prst="curtains"/>
      </p:transition>
    </mc:Choice>
    <mc:Fallback>
      <p:transition spd="slow" advTm="33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1000100" y="285728"/>
            <a:ext cx="7858180" cy="614366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бъект 2"/>
          <p:cNvSpPr txBox="1">
            <a:spLocks/>
          </p:cNvSpPr>
          <p:nvPr/>
        </p:nvSpPr>
        <p:spPr>
          <a:xfrm>
            <a:off x="1154955" y="285728"/>
            <a:ext cx="7560450" cy="5734072"/>
          </a:xfrm>
          <a:prstGeom prst="rect">
            <a:avLst/>
          </a:prstGeom>
          <a:blipFill dpi="0" rotWithShape="1">
            <a:blip r:embed="rId2">
              <a:alphaModFix amt="58000"/>
            </a:blip>
            <a:srcRect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Дружба — це одностайність відносно прекрасного і справедливого.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Платон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Людина – іграшка бога. Цьому й треба слідувати. Треба жити граючи.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Платон</a:t>
            </a: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в тім убогість, коли добро зменшиться, а в тім, що жадоба збільшується.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Платон</a:t>
            </a: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Основою кожної мудрості є терпіння.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Платон.</a:t>
            </a: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Щедрий той, хто дає людям потрібне у потрібний їм час. </a:t>
            </a: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(Аристотель)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Насолодження спілкуванням — головна ознака дружби.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(Аристотель)</a:t>
            </a:r>
            <a:endParaRPr kumimoji="0" lang="uk-UA" sz="26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дії і вчинки людей впливають сім чинників: випадок, природа, примус, звичка, розум, бажання, пристрасть.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(Аристотель)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Навіть відоме відоме небагатьом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uk-UA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(Аристотель)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2844" y="285728"/>
            <a:ext cx="8572561" cy="5734072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214282" y="428604"/>
            <a:ext cx="8715436" cy="6000792"/>
          </a:xfrm>
          <a:prstGeom prst="flowChartMultidocumen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142852"/>
            <a:ext cx="8229600" cy="595314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 людина — відбиття свого внутрішнього світу. Як людина мислить, такою вона і є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(Цицерон)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 нічого впорядкованішого, ніж природа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(Цицерон)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 за своєю природою не тільки художній твір, а й сам художник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(Цицерон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Обличчя — дзеркало душі</a:t>
            </a:r>
            <a:r>
              <a:rPr lang="uk-UA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uk-UA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(Цицерон)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Людина часто сама собі найлютіший ворог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(Цицерон)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дано коротке життя, але пам'ять про добре прожите життя вічна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(Цицерон)</a:t>
            </a:r>
          </a:p>
          <a:p>
            <a:r>
              <a:rPr lang="uk-UA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Кожен коваль своєї долі. </a:t>
            </a:r>
            <a:endParaRPr lang="uk-UA" sz="18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Suae quisque fortunae faber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(Ю.Цезар)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Ніяка перемога не принесе стільки, скільки може відняти одна поразка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(Ю.Цезар)</a:t>
            </a:r>
          </a:p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прожив довго і за мірками природи, і за мірками слави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(Ю.Цезар)</a:t>
            </a:r>
            <a:endParaRPr lang="uk-UA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5183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31049">
        <p15:prstTrans prst="curtains"/>
      </p:transition>
    </mc:Choice>
    <mc:Fallback>
      <p:transition spd="slow" advClick="0" advTm="310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Desktop\Новая папка\DSCF24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8643998" cy="614366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нутый угол 3"/>
          <p:cNvSpPr/>
          <p:nvPr/>
        </p:nvSpPr>
        <p:spPr>
          <a:xfrm>
            <a:off x="2643174" y="428604"/>
            <a:ext cx="4214842" cy="1071570"/>
          </a:xfrm>
          <a:prstGeom prst="foldedCorner">
            <a:avLst/>
          </a:prstGeom>
          <a:blipFill dpi="0" rotWithShape="1">
            <a:blip r:embed="rId3">
              <a:alphaModFix amt="83000"/>
            </a:blip>
            <a:srcRect/>
            <a:tile tx="0" ty="0" sx="100000" sy="100000" flip="none" algn="tl"/>
          </a:blip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Дискусія!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71604" y="2643182"/>
            <a:ext cx="6215106" cy="350046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відміну від поетичного таланту, що є даром Божим, ораторського мистецтва можна навчитися.</a:t>
            </a:r>
          </a:p>
          <a:p>
            <a:pPr algn="ctr"/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Поетами народжуються, а ораторами    стають ”,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казали в епоху античності.</a:t>
            </a:r>
          </a:p>
          <a:p>
            <a:endParaRPr lang="uk-UA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 згодні ви з цим твердженням?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галя\документи\картинки\6144484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1928826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071670" y="428604"/>
            <a:ext cx="5214974" cy="142876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Рефлексія</a:t>
            </a: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500034" y="2285992"/>
            <a:ext cx="3929090" cy="50006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Чому саме Грецію вважають засновницею  риторики?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714480" y="3000372"/>
            <a:ext cx="3929090" cy="50006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Кого з відомих ораторів Давньої Греції ви знаєте?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143240" y="3786190"/>
            <a:ext cx="3929090" cy="785818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 чому полягає відмінність давньогрецької риторики від давньоримської?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214810" y="4857760"/>
            <a:ext cx="3929090" cy="50006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Чому  Цицерона вважають теоретиком красномовства?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214910" y="5715016"/>
            <a:ext cx="3929090" cy="50006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У чому полягає мистецтво оратора?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3" descr="E:\галя\документи\картинки\book-on-a-trip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714502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1464"/>
            <a:ext cx="7072362" cy="1362075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000636"/>
            <a:ext cx="7924800" cy="984736"/>
          </a:xfrm>
        </p:spPr>
        <p:txBody>
          <a:bodyPr/>
          <a:lstStyle/>
          <a:p>
            <a:pPr marL="512064" indent="-457200"/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Picture 4" descr="209187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71472" y="3214686"/>
            <a:ext cx="2643174" cy="2509846"/>
          </a:xfrm>
          <a:prstGeom prst="rect">
            <a:avLst/>
          </a:prstGeom>
          <a:noFill/>
          <a:ln/>
        </p:spPr>
      </p:pic>
      <p:sp>
        <p:nvSpPr>
          <p:cNvPr id="6" name="Вертикальный свиток 5"/>
          <p:cNvSpPr/>
          <p:nvPr/>
        </p:nvSpPr>
        <p:spPr>
          <a:xfrm>
            <a:off x="3214678" y="1857364"/>
            <a:ext cx="5715040" cy="2928958"/>
          </a:xfrm>
          <a:prstGeom prst="vertic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Знайти і виписати 10 афоризмів давньоримських мислителів, вміти їх пояснити;</a:t>
            </a:r>
          </a:p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повторити § 49, с.327 - 332.</a:t>
            </a:r>
          </a:p>
        </p:txBody>
      </p:sp>
      <p:pic>
        <p:nvPicPr>
          <p:cNvPr id="1026" name="Picture 2" descr="E:\галя\документи\картинки\964197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1"/>
            <a:ext cx="7239000" cy="5714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  Література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Українська мова. 10–11 класи. Програма для профільного навчання учнів загальноосвітніх навчальних закладів. Філологічний напрям, профіль – українська філологія. </a:t>
            </a:r>
            <a:r>
              <a:rPr lang="uk-UA" b="1" dirty="0" smtClean="0"/>
              <a:t>Профільний рівень</a:t>
            </a:r>
            <a:r>
              <a:rPr lang="uk-UA" dirty="0" smtClean="0"/>
              <a:t> / Укладачі: Л.І. Мацько, О.М. Семеног – К.: Грамота, 2011.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41333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Українська мова: підруч. для 11 кл. загальноосвіт. навчальних закл. з навчанням укр.мовою: академ. рівень, профіл. рівень/  С.О. Караман, 	О.В. Караман, М.Я. Плющ, В.І. Тихоша. – К.: Освіта, 2011. – 416 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Глазова О.П. Рідна мова.10 клас: Плани-конспекти уроків. – Х.: Веста: Видавництво “Ранок”, 2007. – 256 с. - (Майстер-клас)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42913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Слюніна О.В. Усі уроки української мови в 11 класі. І семестр. Профіль – українська філологія. – Х.: Вид. група “Основа”, 2013. – 464с. – (Серія “Усі уроки”)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50070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Інтернет-ресурси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00076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Олійник О.Б. Риторика:(навч.посібн.)/Ольга Борисівна Олійник. – К.: Кондор, 2009. – 170 с.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5376084"/>
          </a:xfrm>
          <a:gradFill>
            <a:gsLst>
              <a:gs pos="0">
                <a:schemeClr val="accent1">
                  <a:tint val="66000"/>
                  <a:satMod val="160000"/>
                  <a:alpha val="5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Мета: 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ознайомити учнів з особливостями  риторичного ідеалу в Давньому Римі ;</a:t>
            </a:r>
            <a:b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окреслити роль і внесок Цицерона в розвиток красномовства;</a:t>
            </a:r>
            <a:b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розвивати мислення, комунікативні вміння, увагу, пам’ять , творчі вміння;</a:t>
            </a:r>
            <a:b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збагачувати словниковий запас учнів;</a:t>
            </a:r>
            <a:b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виховувати любов і повагу до слова, пізнавальний інтерес;</a:t>
            </a:r>
            <a:b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розширювати  науковий світогляд учнів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52400"/>
            <a:ext cx="4543428" cy="2419344"/>
          </a:xfrm>
        </p:spPr>
        <p:txBody>
          <a:bodyPr>
            <a:normAutofit fontScale="90000"/>
          </a:bodyPr>
          <a:lstStyle/>
          <a:p>
            <a:pPr algn="r"/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Segoe Print" pitchFamily="2" charset="0"/>
              </a:rPr>
              <a:t>Істинно красномовний той, хто звичайні речі виражає просто, великі – велично, а середні – помірно.</a:t>
            </a:r>
            <a:br>
              <a:rPr lang="uk-UA" sz="27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uk-UA" sz="20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Цицерон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71472" y="2571744"/>
            <a:ext cx="8229600" cy="3786182"/>
          </a:xfrm>
        </p:spPr>
        <p:txBody>
          <a:bodyPr/>
          <a:lstStyle/>
          <a:p>
            <a:pPr algn="r">
              <a:buNone/>
            </a:pPr>
            <a:endParaRPr lang="uk-UA" dirty="0" smtClean="0">
              <a:latin typeface="Andale Mono" pitchFamily="49" charset="0"/>
            </a:endParaRPr>
          </a:p>
          <a:p>
            <a:endParaRPr lang="uk-UA" dirty="0" smtClean="0">
              <a:latin typeface="Andale Mono" pitchFamily="49" charset="0"/>
            </a:endParaRPr>
          </a:p>
          <a:p>
            <a:pPr>
              <a:buNone/>
            </a:pPr>
            <a:endParaRPr lang="ru-RU" dirty="0">
              <a:latin typeface="Andale Mono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4000504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Прокоментуйте епіграф уроку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 погоджуєтесь ви з цим твердженням?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2091879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500034" y="357166"/>
            <a:ext cx="3071834" cy="328614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500430" y="785794"/>
            <a:ext cx="5286412" cy="928694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 fontScale="90000"/>
          </a:bodyPr>
          <a:lstStyle/>
          <a:p>
            <a:pPr lvl="0" algn="r"/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uk-UA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>Експрес - опитування!</a:t>
            </a:r>
            <a:r>
              <a:rPr lang="ru-RU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ru-RU" sz="4400" dirty="0" smtClean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rPr>
            </a:br>
            <a:endParaRPr lang="ru-RU" dirty="0"/>
          </a:p>
        </p:txBody>
      </p:sp>
      <p:pic>
        <p:nvPicPr>
          <p:cNvPr id="7" name="Picture 2" descr="E:\галя\документи\картинки\799667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428892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551836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Що є предметом вивчення риторики?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Чим є риторика – наукою чи мистецтвом?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Назвіть представників ораторів Давньої Греції?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Де найчастіше виступали античні ритори?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Які риси притаманні ритору?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11\Desktop\Новая папка\DSCF24661.jpg"/>
          <p:cNvPicPr>
            <a:picLocks noChangeAspect="1" noChangeArrowheads="1"/>
          </p:cNvPicPr>
          <p:nvPr/>
        </p:nvPicPr>
        <p:blipFill>
          <a:blip r:embed="rId2" cstate="print">
            <a:lum bright="28000" contrast="-5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643998" cy="614366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071670" y="428604"/>
            <a:ext cx="5000660" cy="107157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Стародавній Рим  потребував практичного красномовства, адже  це було сферою законодавства, політики, влади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71472" y="3571876"/>
            <a:ext cx="3143272" cy="1571636"/>
          </a:xfrm>
          <a:prstGeom prst="verticalScroll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Для давньоримської риторики характерними є кілька ознак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90" y="2928934"/>
            <a:ext cx="2786082" cy="928694"/>
          </a:xfrm>
          <a:prstGeom prst="horizontalScroll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інвективність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929190" y="1857364"/>
            <a:ext cx="2786082" cy="857256"/>
          </a:xfrm>
          <a:prstGeom prst="horizontalScroll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афористичність</a:t>
            </a:r>
          </a:p>
          <a:p>
            <a:pPr algn="ctr"/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929190" y="5286388"/>
            <a:ext cx="2714644" cy="1033272"/>
          </a:xfrm>
          <a:prstGeom prst="horizontalScroll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сумлінно дібрані і згруповані факти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929190" y="3929066"/>
            <a:ext cx="2786082" cy="1214446"/>
          </a:xfrm>
          <a:prstGeom prst="horizontalScroll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нагромадження дієслів, метафори, антитези</a:t>
            </a:r>
          </a:p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3536149" y="2678901"/>
            <a:ext cx="1500198" cy="100013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643306" y="4786322"/>
            <a:ext cx="1285884" cy="1000132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786182" y="3500438"/>
            <a:ext cx="1000132" cy="714380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786182" y="4429132"/>
            <a:ext cx="1000132" cy="142876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аля\документи\курси\цифр.ресурси 11р\греція\квінтіліан\42.jpg"/>
          <p:cNvPicPr>
            <a:picLocks noChangeAspect="1" noChangeArrowheads="1"/>
          </p:cNvPicPr>
          <p:nvPr/>
        </p:nvPicPr>
        <p:blipFill>
          <a:blip r:embed="rId3">
            <a:lum bright="6000" contrast="10000"/>
          </a:blip>
          <a:srcRect/>
          <a:stretch>
            <a:fillRect/>
          </a:stretch>
        </p:blipFill>
        <p:spPr bwMode="auto">
          <a:xfrm>
            <a:off x="142845" y="-214338"/>
            <a:ext cx="9001155" cy="707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857750" y="1633538"/>
            <a:ext cx="4286250" cy="3938587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357554" y="2928934"/>
            <a:ext cx="2286016" cy="192882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Оратори Давнього Риму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929322" y="3643314"/>
            <a:ext cx="2428892" cy="7858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Авсоній 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 rot="21251878">
            <a:off x="781916" y="3962748"/>
            <a:ext cx="2286016" cy="85857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Сіммах  </a:t>
            </a: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 rot="18695799">
            <a:off x="2071164" y="5447343"/>
            <a:ext cx="2214578" cy="99399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Мінервій 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2985045">
            <a:off x="4700860" y="5467153"/>
            <a:ext cx="2143140" cy="95696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Патера 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725562">
            <a:off x="1354267" y="1939035"/>
            <a:ext cx="2214578" cy="99399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Цицерон 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9277585">
            <a:off x="5523243" y="1872661"/>
            <a:ext cx="2428892" cy="7858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Сенека 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3500430" y="857232"/>
            <a:ext cx="2428892" cy="10001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Квінтиліан </a:t>
            </a:r>
            <a:endParaRPr lang="ru-RU" dirty="0"/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аля\документи\курси\цифр.ресурси 11р\греція\цицерон\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863121" cy="29241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Цицерон (106-43 рр. до н.е.)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643306" y="1285860"/>
            <a:ext cx="5286412" cy="1214446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Уся сила оратора – в умінні підкорити собі слухача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4429124" y="3857628"/>
            <a:ext cx="3071834" cy="1485904"/>
          </a:xfrm>
          <a:prstGeom prst="star5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Завдання оратора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4857752" y="3643314"/>
            <a:ext cx="642942" cy="64294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6-конечная звезда 8"/>
          <p:cNvSpPr/>
          <p:nvPr/>
        </p:nvSpPr>
        <p:spPr>
          <a:xfrm>
            <a:off x="3643306" y="2571744"/>
            <a:ext cx="1928826" cy="1214446"/>
          </a:xfrm>
          <a:prstGeom prst="star6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Відшукати зміст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357950" y="3643314"/>
            <a:ext cx="714380" cy="57150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15140" y="4857760"/>
            <a:ext cx="785818" cy="57150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644364" y="5357826"/>
            <a:ext cx="499272" cy="7223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286116" y="4857760"/>
            <a:ext cx="1857388" cy="357190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6-конечная звезда 19"/>
          <p:cNvSpPr/>
          <p:nvPr/>
        </p:nvSpPr>
        <p:spPr>
          <a:xfrm>
            <a:off x="6357950" y="2500306"/>
            <a:ext cx="2428892" cy="1357322"/>
          </a:xfrm>
          <a:prstGeom prst="star6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Розташувати по порядку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6-конечная звезда 20"/>
          <p:cNvSpPr/>
          <p:nvPr/>
        </p:nvSpPr>
        <p:spPr>
          <a:xfrm>
            <a:off x="7072330" y="5214950"/>
            <a:ext cx="2071670" cy="1428760"/>
          </a:xfrm>
          <a:prstGeom prst="star6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це прикрасити словами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6-конечная звезда 21"/>
          <p:cNvSpPr/>
          <p:nvPr/>
        </p:nvSpPr>
        <p:spPr>
          <a:xfrm>
            <a:off x="1071538" y="4500570"/>
            <a:ext cx="2286016" cy="1714512"/>
          </a:xfrm>
          <a:prstGeom prst="star6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Виголосити її з гідністю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6-конечная звезда 22"/>
          <p:cNvSpPr/>
          <p:nvPr/>
        </p:nvSpPr>
        <p:spPr>
          <a:xfrm>
            <a:off x="4214810" y="5500702"/>
            <a:ext cx="2286016" cy="1357298"/>
          </a:xfrm>
          <a:prstGeom prst="star6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Закріпити в пам'яті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5786" y="1571611"/>
            <a:ext cx="4786346" cy="484030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Цицерон створив власний ораторський стиль, який навіки став взірцем красномовства. Він поєднав у своєму стилі простоту, безпосередність і пишність, інтелект і почуття, логіку і екстаз.</a:t>
            </a:r>
          </a:p>
          <a:p>
            <a:r>
              <a:rPr lang="uk-UA" sz="29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Цицерон любив етичні антитези: „Адже на нашій стороні бореться почуття честі, на тій − нахабство; тут − сором’язливість, там − розбещеність; тут − вірність, там − обман; тут − доблесть, там − злочин; тут − чесне ім’я, там − ганьба; тут − стриманість, там − розбещеність.</a:t>
            </a:r>
          </a:p>
          <a:p>
            <a:r>
              <a:rPr lang="uk-UA" sz="29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праці „Про оратора” Цицерон створив риторичний ідеал оратора.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285884" cy="1675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24" y="1857364"/>
            <a:ext cx="3409876" cy="4426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8" y="6000768"/>
            <a:ext cx="3428992" cy="2857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67830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38019">
        <p15:prstTrans prst="curtains"/>
      </p:transition>
    </mc:Choice>
    <mc:Fallback>
      <p:transition spd="slow" advTm="3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тор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3500430" y="357166"/>
            <a:ext cx="3857652" cy="1285884"/>
          </a:xfrm>
          <a:prstGeom prst="flowChartPunchedTape">
            <a:avLst/>
          </a:prstGeom>
          <a:blipFill dpi="0" rotWithShape="1">
            <a:blip r:embed="rId3">
              <a:alphaModFix amt="83000"/>
            </a:blip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Риторична спадщина Цицерона: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 rot="20896194">
            <a:off x="785786" y="2857496"/>
            <a:ext cx="2214578" cy="928694"/>
          </a:xfrm>
          <a:prstGeom prst="verticalScroll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трактат 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“Про оратора”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 rot="20849876">
            <a:off x="4214810" y="2071678"/>
            <a:ext cx="2214578" cy="642942"/>
          </a:xfrm>
          <a:prstGeom prst="verticalScroll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58 промов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 rot="21008864">
            <a:off x="6643702" y="3000372"/>
            <a:ext cx="2214578" cy="857256"/>
          </a:xfrm>
          <a:prstGeom prst="verticalScroll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трактат  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“Брут”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rot="1099146">
            <a:off x="554572" y="4704115"/>
            <a:ext cx="2214578" cy="785818"/>
          </a:xfrm>
          <a:prstGeom prst="verticalScroll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листи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 rot="427940">
            <a:off x="3616518" y="3563165"/>
            <a:ext cx="2214578" cy="857256"/>
          </a:xfrm>
          <a:prstGeom prst="verticalScroll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трактат “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Оратор”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571868" y="5072074"/>
            <a:ext cx="2357454" cy="1143008"/>
          </a:xfrm>
          <a:prstGeom prst="verticalScroll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філософські “Тулусканські бесіди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 rot="20884050">
            <a:off x="6452637" y="4998206"/>
            <a:ext cx="2214578" cy="867834"/>
          </a:xfrm>
          <a:prstGeom prst="verticalScroll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твори з етичних тем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609</TotalTime>
  <Words>770</Words>
  <PresentationFormat>Экран (4:3)</PresentationFormat>
  <Paragraphs>129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  Риторика  Давнього Риму.     Цицерон як теоретик красномовства</vt:lpstr>
      <vt:lpstr>    Мета:  - ознайомити учнів з особливостями  риторичного ідеалу в Давньому Римі ; - окреслити роль і внесок Цицерона в розвиток красномовства; - розвивати мислення, комунікативні вміння, увагу, пам’ять , творчі вміння; - збагачувати словниковий запас учнів; - виховувати любов і повагу до слова, пізнавальний інтерес; - розширювати  науковий світогляд учнів</vt:lpstr>
      <vt:lpstr>                     Істинно красномовний той, хто звичайні речі виражає просто, великі – велично, а середні – помірно.  Цицерон</vt:lpstr>
      <vt:lpstr>                                  Експрес - опитування! </vt:lpstr>
      <vt:lpstr>Слайд 5</vt:lpstr>
      <vt:lpstr>Слайд 6</vt:lpstr>
      <vt:lpstr>Цицерон (106-43 рр. до н.е.)</vt:lpstr>
      <vt:lpstr>Слайд 8</vt:lpstr>
      <vt:lpstr>Слайд 9</vt:lpstr>
      <vt:lpstr>Марк Фабій Квінтіліан</vt:lpstr>
      <vt:lpstr>Слайд 11</vt:lpstr>
      <vt:lpstr>Юлій Цезар</vt:lpstr>
      <vt:lpstr> Скринька афоризмів</vt:lpstr>
      <vt:lpstr>Слайд 14</vt:lpstr>
      <vt:lpstr>Слайд 15</vt:lpstr>
      <vt:lpstr>Слайд 16</vt:lpstr>
      <vt:lpstr>Слайд 17</vt:lpstr>
      <vt:lpstr>   Домашнє завдання</vt:lpstr>
      <vt:lpstr>                 Література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Риторика  Давнього Риму. Цицерон як теоретик красномовства</dc:title>
  <cp:lastModifiedBy>User</cp:lastModifiedBy>
  <cp:revision>70</cp:revision>
  <dcterms:modified xsi:type="dcterms:W3CDTF">2014-02-02T11:05:32Z</dcterms:modified>
</cp:coreProperties>
</file>