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4" r:id="rId10"/>
    <p:sldId id="265" r:id="rId11"/>
    <p:sldId id="263" r:id="rId12"/>
    <p:sldId id="271" r:id="rId13"/>
    <p:sldId id="267" r:id="rId14"/>
    <p:sldId id="275" r:id="rId15"/>
    <p:sldId id="266" r:id="rId16"/>
    <p:sldId id="277" r:id="rId17"/>
    <p:sldId id="279" r:id="rId18"/>
    <p:sldId id="264" r:id="rId19"/>
    <p:sldId id="281" r:id="rId20"/>
    <p:sldId id="269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5C9"/>
    <a:srgbClr val="660033"/>
    <a:srgbClr val="FADCF4"/>
    <a:srgbClr val="8E42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152" autoAdjust="0"/>
    <p:restoredTop sz="99756" autoAdjust="0"/>
  </p:normalViewPr>
  <p:slideViewPr>
    <p:cSldViewPr>
      <p:cViewPr varScale="1">
        <p:scale>
          <a:sx n="97" d="100"/>
          <a:sy n="97" d="100"/>
        </p:scale>
        <p:origin x="-11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52000-30F2-4E49-A3BA-B43793EE8791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91F89-3834-441D-A3BC-3647758E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1F89-3834-441D-A3BC-3647758EDC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F23E1-F9DF-4490-83C9-E869D52667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24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1F89-3834-441D-A3BC-3647758EDC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1F89-3834-441D-A3BC-3647758EDC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91F89-3834-441D-A3BC-3647758EDC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blinds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ля\документи\курси\цифр.ресурси 11р\греція\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4292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Риторика Давньої Греції. Видатні оратори: Сократ, Платон, Демосфен, Аристотель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86520"/>
            <a:ext cx="91440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239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За грецьким вченням риторика складається з п'яти розділів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2333612" cy="2286000"/>
          </a:xfrm>
          <a:prstGeom prst="verticalScroll">
            <a:avLst/>
          </a:prstGeom>
          <a:solidFill>
            <a:srgbClr val="8E42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Наука про добір матеріалу для промов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286116" y="1714488"/>
            <a:ext cx="2786082" cy="1857388"/>
          </a:xfrm>
          <a:prstGeom prst="verticalScroll">
            <a:avLst/>
          </a:prstGeom>
          <a:solidFill>
            <a:srgbClr val="8E422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 розташування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6215074" y="1500174"/>
            <a:ext cx="2500330" cy="2357454"/>
          </a:xfrm>
          <a:prstGeom prst="verticalScroll">
            <a:avLst/>
          </a:prstGeom>
          <a:solidFill>
            <a:srgbClr val="8E42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словесне вираження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357290" y="4214794"/>
            <a:ext cx="3357586" cy="1785974"/>
          </a:xfrm>
          <a:prstGeom prst="verticalScroll">
            <a:avLst/>
          </a:prstGeom>
          <a:solidFill>
            <a:srgbClr val="8E422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запам'ятовування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214942" y="4286256"/>
            <a:ext cx="2928958" cy="1714512"/>
          </a:xfrm>
          <a:prstGeom prst="verticalScroll">
            <a:avLst/>
          </a:prstGeom>
          <a:solidFill>
            <a:srgbClr val="8E422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виголошення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2844" y="2571744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786050" y="2643182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143636" y="2500306"/>
            <a:ext cx="28575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85786" y="5214950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000628" y="5143512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галя\документи\курси\цифр.ресурси 11р\греція\greece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3999" cy="6857999"/>
          </a:xfrm>
          <a:prstGeom prst="rect">
            <a:avLst/>
          </a:prstGeom>
          <a:noFill/>
        </p:spPr>
      </p:pic>
      <p:pic>
        <p:nvPicPr>
          <p:cNvPr id="1031" name="Picture 7" descr="E:\галя\документи\курси\цифр.ресурси 11р\греція\greece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-285775"/>
            <a:ext cx="5357850" cy="121444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Сократ </a:t>
            </a:r>
            <a:r>
              <a:rPr lang="uk-UA" sz="20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(469-399рр.до н.е.)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7620" y="1643050"/>
            <a:ext cx="3000396" cy="1785950"/>
          </a:xfrm>
        </p:spPr>
        <p:txBody>
          <a:bodyPr>
            <a:normAutofit/>
          </a:bodyPr>
          <a:lstStyle/>
          <a:p>
            <a:pPr algn="ctr"/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галя\документи\курси\цифр.ресурси 11р\греція\37560915_sokrat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32041" cy="2714644"/>
          </a:xfrm>
          <a:prstGeom prst="rect">
            <a:avLst/>
          </a:prstGeom>
          <a:noFill/>
        </p:spPr>
      </p:pic>
      <p:pic>
        <p:nvPicPr>
          <p:cNvPr id="13" name="Picture 3" descr="E:\галя\документи\курси\цифр.ресурси 11р\греція\image_25584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643182"/>
            <a:ext cx="2357422" cy="24288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00298" y="1000108"/>
            <a:ext cx="4572000" cy="9233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Афоризми:</a:t>
            </a:r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-“Я знаю, що я нічого не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знаю”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-”Заговори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щоб я тебе </a:t>
            </a:r>
            <a:r>
              <a:rPr lang="uk-UA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побачив”</a:t>
            </a:r>
            <a:endParaRPr lang="uk-UA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85984" y="571480"/>
            <a:ext cx="4286280" cy="6057900"/>
          </a:xfrm>
        </p:spPr>
        <p:txBody>
          <a:bodyPr>
            <a:no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Сократ 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залишився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 історії давньогрецької просвітницької епохи як мудрець, який своїм розумом і моральною позицією вплинув і на риторику, і на софістику.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Сократ збагатив практичну риторику своїми розробками політичної полеміки.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Основною ознакою еристики Сократа була іронія, прихований глум, прикидання таким, який нічого не знає, щоб на незнанні впіймати співбесідника. Іронія Сократа полягала в тому, що він дотепною системою запитань заганяв суперника у глухий кут, коли той починав сам собі заперечувати.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Для бесід Сократа головним було дотримання логічного принципу, щоб у бесіді чи промові наступне випливало з попереднього.</a:t>
            </a:r>
          </a:p>
          <a:p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Сократ запам’ятався нащадкам великим скептиком. Будучи наймудрішою людиною свого часу, він не побоявся сказати: „Я знаю, що нічого не знаю”.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1285884" cy="1742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86058"/>
            <a:ext cx="2428892" cy="39032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2643182"/>
            <a:ext cx="2500298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4181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45148">
        <p15:prstTrans prst="curtains"/>
      </p:transition>
    </mc:Choice>
    <mc:Fallback>
      <p:transition spd="slow" advTm="45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Горизонтальный свиток 12"/>
          <p:cNvSpPr/>
          <p:nvPr/>
        </p:nvSpPr>
        <p:spPr>
          <a:xfrm>
            <a:off x="5357818" y="1357298"/>
            <a:ext cx="2857520" cy="2286016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214414" y="1714488"/>
            <a:ext cx="3786214" cy="24288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72428" cy="139903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Платон (427-347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рр. до н.е.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142976" y="1643050"/>
            <a:ext cx="3929090" cy="20002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Риторика – це марево однієї з частин мистецтва політики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500694" y="1722437"/>
            <a:ext cx="31861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оратора полягає в переконанні та пошуку істини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285728"/>
            <a:ext cx="49292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Учень Сократа  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Платон   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продовжив ідеї свого вчителя і став відомим у риториці тим, що вимагав від неї знання об’єкта, який вона обслуговує. І це знання мало бути не легким поверховим знайомством з предметом розмови, а вмінням осягати глибинну суть предмета (визначити його рід і вид з погляду цілого і частини, проаналізувати склад і взаємозв’язки ).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28604"/>
            <a:ext cx="3288497" cy="385765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знак завершения 10"/>
          <p:cNvSpPr/>
          <p:nvPr/>
        </p:nvSpPr>
        <p:spPr>
          <a:xfrm>
            <a:off x="4714876" y="1428736"/>
            <a:ext cx="1500198" cy="35719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E:\галя\документи\курси\цифр.ресурси 11р\греція\greece527.jpg"/>
          <p:cNvPicPr>
            <a:picLocks noChangeAspect="1" noChangeArrowheads="1"/>
          </p:cNvPicPr>
          <p:nvPr/>
        </p:nvPicPr>
        <p:blipFill>
          <a:blip r:embed="rId4">
            <a:lum contrast="-48000"/>
          </a:blip>
          <a:srcRect/>
          <a:stretch>
            <a:fillRect/>
          </a:stretch>
        </p:blipFill>
        <p:spPr bwMode="auto">
          <a:xfrm>
            <a:off x="1" y="1071546"/>
            <a:ext cx="9143999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7239000" cy="1285860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Аристотель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(384 -322 рр. до н.е.)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7072362" cy="5857892"/>
          </a:xfrm>
          <a:ln>
            <a:noFill/>
          </a:ln>
        </p:spPr>
        <p:txBody>
          <a:bodyPr/>
          <a:lstStyle/>
          <a:p>
            <a:endParaRPr lang="uk-UA" dirty="0" smtClean="0"/>
          </a:p>
          <a:p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</a:t>
            </a:r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b="1" dirty="0" smtClean="0">
                <a:solidFill>
                  <a:srgbClr val="660033"/>
                </a:solidFill>
              </a:rPr>
              <a:t>Трактати</a:t>
            </a: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uk-UA" dirty="0" smtClean="0"/>
              <a:t>     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Майстерність  риторики полягає у таких засобах переконання: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ctr">
              <a:buFont typeface="Wingdings" pitchFamily="2" charset="2"/>
              <a:buChar char="v"/>
            </a:pPr>
            <a:endParaRPr lang="uk-UA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галя\документи\курси\цифр.ресурси 11р\греція\Копия 0019-019-Aristot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00278" cy="2661627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643306" y="1571612"/>
            <a:ext cx="928694" cy="35719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43306" y="2000240"/>
            <a:ext cx="928694" cy="28575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Блок-схема: подготовка 11"/>
          <p:cNvSpPr/>
          <p:nvPr/>
        </p:nvSpPr>
        <p:spPr>
          <a:xfrm>
            <a:off x="4643438" y="1285860"/>
            <a:ext cx="2428892" cy="500066"/>
          </a:xfrm>
          <a:prstGeom prst="flowChartPreparation">
            <a:avLst/>
          </a:prstGeom>
          <a:solidFill>
            <a:srgbClr val="FADC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“Риторика”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4643438" y="2000240"/>
            <a:ext cx="2428892" cy="500066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“Поетика”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4500570"/>
            <a:ext cx="6858016" cy="50006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Майстерність  риторики полягає у таких засобах переконання: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2143108" y="5072074"/>
            <a:ext cx="3071834" cy="1428760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Логічні докази;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Моральні докази;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Емоційні впливи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57166"/>
            <a:ext cx="5112568" cy="631219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нас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дійшов 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твір Аристотеля під назвою «Риторика», в якому він детально викладає свої погляди на цю </a:t>
            </a:r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науку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G:\Images\1316090860_new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628800"/>
            <a:ext cx="3975086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9287845"/>
      </p:ext>
    </p:extLst>
  </p:cSld>
  <p:clrMapOvr>
    <a:masterClrMapping/>
  </p:clrMapOvr>
  <p:transition advTm="7643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  <a:alpha val="5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Images\1316090860_new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0669"/>
            <a:ext cx="6500858" cy="586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217443"/>
          </a:xfrm>
          <a:solidFill>
            <a:schemeClr val="accent5">
              <a:lumMod val="50000"/>
              <a:alpha val="18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b="1" dirty="0" smtClean="0">
                <a:ln w="1143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цій праці знайшли своє обґрунтування:</a:t>
            </a:r>
          </a:p>
          <a:p>
            <a:pPr marL="0" indent="0">
              <a:buNone/>
            </a:pPr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агальні принципи риторики;</a:t>
            </a:r>
          </a:p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особистість оратора, специфіка його аудиторії;</a:t>
            </a:r>
          </a:p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техніка, спосіб висловлювання думки ритора;</a:t>
            </a:r>
          </a:p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правдоподібність як основна умова викладу подій</a:t>
            </a: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67494"/>
            <a:ext cx="8115328" cy="1399032"/>
          </a:xfrm>
        </p:spPr>
        <p:txBody>
          <a:bodyPr/>
          <a:lstStyle/>
          <a:p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03569875"/>
      </p:ext>
    </p:extLst>
  </p:cSld>
  <p:clrMapOvr>
    <a:masterClrMapping/>
  </p:clrMapOvr>
  <p:transition advTm="1236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Демосфен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( 384 -322 рр. до н.е.)</a:t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”</a:t>
            </a:r>
          </a:p>
        </p:txBody>
      </p:sp>
      <p:pic>
        <p:nvPicPr>
          <p:cNvPr id="1026" name="Picture 2" descr="E:\галя\документи\курси\цифр.ресурси 11р\греція\452px-demosthenes_altemps_inv85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643206" cy="2643206"/>
          </a:xfrm>
          <a:prstGeom prst="rect">
            <a:avLst/>
          </a:prstGeom>
          <a:noFill/>
        </p:spPr>
      </p:pic>
      <p:sp>
        <p:nvSpPr>
          <p:cNvPr id="9" name="Блок-схема: подготовка 8"/>
          <p:cNvSpPr/>
          <p:nvPr/>
        </p:nvSpPr>
        <p:spPr>
          <a:xfrm>
            <a:off x="3786182" y="1500174"/>
            <a:ext cx="4071966" cy="928694"/>
          </a:xfrm>
          <a:prstGeom prst="flowChartPreparat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Умови успіху</a:t>
            </a:r>
            <a:endParaRPr lang="ru-RU" sz="28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93537" y="296465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29322" y="2500306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4143372" y="2500306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ертикальный свиток 15"/>
          <p:cNvSpPr/>
          <p:nvPr/>
        </p:nvSpPr>
        <p:spPr>
          <a:xfrm>
            <a:off x="2428860" y="3357562"/>
            <a:ext cx="2000264" cy="571504"/>
          </a:xfrm>
          <a:prstGeom prst="verticalScroll">
            <a:avLst/>
          </a:prstGeom>
          <a:blipFill>
            <a:blip r:embed="rId4">
              <a:lum bright="63000" contrast="-13000"/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Жвавість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4857752" y="3500438"/>
            <a:ext cx="2071702" cy="642942"/>
          </a:xfrm>
          <a:prstGeom prst="verticalScroll">
            <a:avLst/>
          </a:prstGeom>
          <a:blipFill>
            <a:blip r:embed="rId4">
              <a:lum bright="63000" contrast="-13000"/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Жвавість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7072330" y="3357562"/>
            <a:ext cx="2071670" cy="571504"/>
          </a:xfrm>
          <a:prstGeom prst="verticalScroll">
            <a:avLst/>
          </a:prstGeom>
          <a:blipFill>
            <a:blip r:embed="rId4">
              <a:lum bright="63000" contrast="-13000"/>
            </a:blip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Жвавість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85720" y="4357694"/>
            <a:ext cx="2214578" cy="2000264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41275" cmpd="sng">
            <a:bevel/>
          </a:ln>
          <a:effectLst>
            <a:outerShdw blurRad="584200" dist="50800" dir="7740000" algn="ctr" rotWithShape="0">
              <a:srgbClr val="000000">
                <a:alpha val="6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Улюблені тропи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>
            <a:off x="3357554" y="4357694"/>
            <a:ext cx="2071702" cy="428628"/>
          </a:xfrm>
          <a:prstGeom prst="flowChartTerminator">
            <a:avLst/>
          </a:prstGeom>
          <a:solidFill>
            <a:srgbClr val="6FC5C9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метафора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Блок-схема: знак завершения 24"/>
          <p:cNvSpPr/>
          <p:nvPr/>
        </p:nvSpPr>
        <p:spPr>
          <a:xfrm>
            <a:off x="4857752" y="5072074"/>
            <a:ext cx="2428892" cy="500066"/>
          </a:xfrm>
          <a:prstGeom prst="flowChartTerminator">
            <a:avLst/>
          </a:prstGeom>
          <a:solidFill>
            <a:srgbClr val="6FC5C9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гіпербола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Блок-схема: знак завершения 25"/>
          <p:cNvSpPr/>
          <p:nvPr/>
        </p:nvSpPr>
        <p:spPr>
          <a:xfrm>
            <a:off x="6572264" y="5715016"/>
            <a:ext cx="2571736" cy="571504"/>
          </a:xfrm>
          <a:prstGeom prst="flowChartTerminator">
            <a:avLst/>
          </a:prstGeom>
          <a:solidFill>
            <a:srgbClr val="6FC5C9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анафора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2571736" y="478632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571736" y="5214950"/>
            <a:ext cx="221457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643174" y="5429264"/>
            <a:ext cx="392909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04448" cy="175805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Демосфен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5472608" cy="3816424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Демосфен — один із найвидатніших ораторів стародавності. Його промови — судові, </a:t>
            </a:r>
            <a:r>
              <a:rPr lang="uk-UA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е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підектичні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і, головним чином, політичні — відрізняються високим пафосом і великою силою переконання.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C:\Users\111\Desktop\Новая папка\Demosthenes_orator_Louv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862064" cy="4293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1844293"/>
      </p:ext>
    </p:extLst>
  </p:cSld>
  <p:clrMapOvr>
    <a:masterClrMapping/>
  </p:clrMapOvr>
  <p:transition advTm="10795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67494"/>
            <a:ext cx="8258204" cy="451882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Мета: 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ознайомити учнів з предметом вивчення риторики як науки, поглиблювати знання з риторики;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окреслити роль і місце риторики в античному світі;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розвивати мислення, комунікативні вміння, увагу;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збагачувати словниковий запас учнів;</a:t>
            </a:r>
            <a:b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виховувати любов і повагу до слова.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1464"/>
            <a:ext cx="7072362" cy="1362075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Домашнє завдання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2064" indent="-457200">
              <a:buFont typeface="+mj-lt"/>
              <a:buAutoNum type="arabicPeriod"/>
            </a:pPr>
            <a:r>
              <a:rPr lang="uk-UA" dirty="0" smtClean="0"/>
              <a:t>Ти </a:t>
            </a:r>
            <a:endParaRPr lang="ru-RU" dirty="0"/>
          </a:p>
        </p:txBody>
      </p:sp>
      <p:pic>
        <p:nvPicPr>
          <p:cNvPr id="4" name="Picture 4" descr="libr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918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643174" cy="2509846"/>
          </a:xfrm>
          <a:prstGeom prst="rect">
            <a:avLst/>
          </a:prstGeom>
          <a:noFill/>
          <a:ln/>
        </p:spPr>
      </p:pic>
      <p:sp>
        <p:nvSpPr>
          <p:cNvPr id="6" name="Вертикальный свиток 5"/>
          <p:cNvSpPr/>
          <p:nvPr/>
        </p:nvSpPr>
        <p:spPr>
          <a:xfrm>
            <a:off x="3000364" y="1428736"/>
            <a:ext cx="5715040" cy="2928958"/>
          </a:xfrm>
          <a:prstGeom prst="verticalScroll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Підготувати реферат про видатного оратора античності,</a:t>
            </a:r>
          </a:p>
          <a:p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 § 49, с.327 - 330 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85751"/>
            <a:ext cx="7239000" cy="57148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  Література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мова. 10–11 класи. Програма для профільного навчання учнів загальноосвітніх навчальних закладів. Філологічний напрям, профіль – українська філологія. </a:t>
            </a:r>
            <a:r>
              <a:rPr lang="uk-UA" b="1" dirty="0" smtClean="0"/>
              <a:t>Профільний рівень</a:t>
            </a:r>
            <a:r>
              <a:rPr lang="uk-UA" dirty="0" smtClean="0"/>
              <a:t> / Укладачі: Л.І. Мацько, О.М. </a:t>
            </a:r>
            <a:r>
              <a:rPr lang="uk-UA" dirty="0" err="1" smtClean="0"/>
              <a:t>Семеног</a:t>
            </a:r>
            <a:r>
              <a:rPr lang="uk-UA" dirty="0" smtClean="0"/>
              <a:t> – К.: Грамота, 2011.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41333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Українська мова: </a:t>
            </a:r>
            <a:r>
              <a:rPr lang="uk-UA" dirty="0" err="1" smtClean="0"/>
              <a:t>підруч</a:t>
            </a:r>
            <a:r>
              <a:rPr lang="uk-UA" dirty="0" smtClean="0"/>
              <a:t>. для 11 кл. </a:t>
            </a:r>
            <a:r>
              <a:rPr lang="uk-UA" dirty="0" err="1" smtClean="0"/>
              <a:t>загальноосвіт</a:t>
            </a:r>
            <a:r>
              <a:rPr lang="uk-UA" dirty="0" smtClean="0"/>
              <a:t>. навчальних </a:t>
            </a:r>
            <a:r>
              <a:rPr lang="uk-UA" dirty="0" err="1" smtClean="0"/>
              <a:t>закл</a:t>
            </a:r>
            <a:r>
              <a:rPr lang="uk-UA" dirty="0" smtClean="0"/>
              <a:t>. з навчанням </a:t>
            </a:r>
            <a:r>
              <a:rPr lang="uk-UA" dirty="0" err="1" smtClean="0"/>
              <a:t>укр.мовою</a:t>
            </a:r>
            <a:r>
              <a:rPr lang="uk-UA" dirty="0" smtClean="0"/>
              <a:t>: </a:t>
            </a:r>
            <a:r>
              <a:rPr lang="uk-UA" dirty="0" err="1" smtClean="0"/>
              <a:t>академ</a:t>
            </a:r>
            <a:r>
              <a:rPr lang="uk-UA" dirty="0" smtClean="0"/>
              <a:t>. рівень, </a:t>
            </a:r>
            <a:r>
              <a:rPr lang="uk-UA" dirty="0" err="1" smtClean="0"/>
              <a:t>профіл</a:t>
            </a:r>
            <a:r>
              <a:rPr lang="uk-UA" dirty="0" smtClean="0"/>
              <a:t>. рівень/  С.О. </a:t>
            </a:r>
            <a:r>
              <a:rPr lang="uk-UA" dirty="0" err="1" smtClean="0"/>
              <a:t>Караман</a:t>
            </a:r>
            <a:r>
              <a:rPr lang="uk-UA" dirty="0" smtClean="0"/>
              <a:t>, 	О.В. </a:t>
            </a:r>
            <a:r>
              <a:rPr lang="uk-UA" dirty="0" err="1" smtClean="0"/>
              <a:t>Караман</a:t>
            </a:r>
            <a:r>
              <a:rPr lang="uk-UA" dirty="0" smtClean="0"/>
              <a:t>, М.Я. Плющ, В.І. </a:t>
            </a:r>
            <a:r>
              <a:rPr lang="uk-UA" dirty="0" err="1" smtClean="0"/>
              <a:t>Тихоша</a:t>
            </a:r>
            <a:r>
              <a:rPr lang="uk-UA" dirty="0" smtClean="0"/>
              <a:t>. – К.: Освіта, 2011. – 416 с.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0043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err="1" smtClean="0"/>
              <a:t>Глазова</a:t>
            </a:r>
            <a:r>
              <a:rPr lang="uk-UA" dirty="0" smtClean="0"/>
              <a:t> О.П. Рідна мова.10 клас: Плани-конспекти уроків. – Х.: </a:t>
            </a:r>
            <a:r>
              <a:rPr lang="uk-UA" dirty="0" err="1" smtClean="0"/>
              <a:t>Веста</a:t>
            </a:r>
            <a:r>
              <a:rPr lang="uk-UA" dirty="0" smtClean="0"/>
              <a:t>: Видавництво </a:t>
            </a:r>
            <a:r>
              <a:rPr lang="uk-UA" dirty="0" err="1" smtClean="0"/>
              <a:t>“Ранок”</a:t>
            </a:r>
            <a:r>
              <a:rPr lang="uk-UA" dirty="0" smtClean="0"/>
              <a:t>, 2007. – 256 с. - (Майстер-клас)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442913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err="1" smtClean="0"/>
              <a:t>Слюніна</a:t>
            </a:r>
            <a:r>
              <a:rPr lang="uk-UA" dirty="0" smtClean="0"/>
              <a:t> О.В. Усі уроки української мови в 11 класі. І семестр. Профіль – українська філологія. – Х.: Вид. група </a:t>
            </a:r>
            <a:r>
              <a:rPr lang="uk-UA" dirty="0" err="1" smtClean="0"/>
              <a:t>“Основа”</a:t>
            </a:r>
            <a:r>
              <a:rPr lang="uk-UA" dirty="0" smtClean="0"/>
              <a:t>, 2013. – 464с. – (Серія </a:t>
            </a:r>
            <a:r>
              <a:rPr lang="uk-UA" dirty="0" err="1" smtClean="0"/>
              <a:t>“Усі</a:t>
            </a:r>
            <a:r>
              <a:rPr lang="uk-UA" dirty="0" smtClean="0"/>
              <a:t> </a:t>
            </a:r>
            <a:r>
              <a:rPr lang="uk-UA" dirty="0" err="1" smtClean="0"/>
              <a:t>уроки”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50070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err="1" smtClean="0"/>
              <a:t>Інтернет-ресурси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600076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Олійник О.Б. Риторика:(навч.посібн.)/Ольга Борисівна Олійник. – К.: Кондор, 2009. – 170 с. 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/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>Красномовство належить</a:t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> до тих мистецтв, </a:t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>які все здійснюють</a:t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700" dirty="0" smtClean="0">
                <a:latin typeface="Segoe Print" pitchFamily="2" charset="0"/>
              </a:rPr>
              <a:t>і всього досягають словом.</a:t>
            </a:r>
            <a:br>
              <a:rPr lang="uk-UA" sz="2700" dirty="0" smtClean="0">
                <a:latin typeface="Segoe Print" pitchFamily="2" charset="0"/>
              </a:rPr>
            </a:br>
            <a:r>
              <a:rPr lang="uk-UA" sz="2000" dirty="0" smtClean="0">
                <a:latin typeface="Segoe Print" pitchFamily="2" charset="0"/>
              </a:rPr>
              <a:t/>
            </a:r>
            <a:br>
              <a:rPr lang="uk-UA" sz="2000" dirty="0" smtClean="0">
                <a:latin typeface="Segoe Print" pitchFamily="2" charset="0"/>
              </a:rPr>
            </a:br>
            <a:r>
              <a:rPr lang="uk-UA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Платон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>
                <a:latin typeface="Andale Mono" pitchFamily="49" charset="0"/>
              </a:rPr>
              <a:t>Ролрлрорро</a:t>
            </a:r>
            <a:endParaRPr lang="uk-UA" dirty="0" smtClean="0">
              <a:latin typeface="Andale Mono" pitchFamily="49" charset="0"/>
            </a:endParaRPr>
          </a:p>
          <a:p>
            <a:endParaRPr lang="uk-UA" dirty="0" smtClean="0">
              <a:latin typeface="Andale Mono" pitchFamily="49" charset="0"/>
            </a:endParaRPr>
          </a:p>
          <a:p>
            <a:endParaRPr lang="uk-UA" dirty="0" smtClean="0">
              <a:latin typeface="Andale Mono" pitchFamily="49" charset="0"/>
            </a:endParaRPr>
          </a:p>
          <a:p>
            <a:endParaRPr lang="uk-UA" dirty="0" smtClean="0">
              <a:latin typeface="Andale Mono" pitchFamily="49" charset="0"/>
            </a:endParaRPr>
          </a:p>
          <a:p>
            <a:pPr>
              <a:buNone/>
            </a:pPr>
            <a:endParaRPr lang="ru-RU" dirty="0">
              <a:latin typeface="Andale Mono" pitchFamily="49" charset="0"/>
            </a:endParaRPr>
          </a:p>
        </p:txBody>
      </p:sp>
      <p:pic>
        <p:nvPicPr>
          <p:cNvPr id="1026" name="Picture 2" descr="E:\галя\документи\картинки\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357214"/>
            <a:ext cx="3571900" cy="33861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2" name="TextBox 11"/>
          <p:cNvSpPr txBox="1"/>
          <p:nvPr/>
        </p:nvSpPr>
        <p:spPr>
          <a:xfrm>
            <a:off x="1285852" y="3857628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Прокоментуйте епіграф уроку</a:t>
            </a: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 погоджуєтесь ви з висловом Платона, що за допомогою слова можна  багато чого досягти?</a:t>
            </a:r>
            <a:endParaRPr lang="ru-RU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85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Мозковий штурм 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6314" y="1643050"/>
            <a:ext cx="3714776" cy="3357586"/>
          </a:xfrm>
        </p:spPr>
        <p:txBody>
          <a:bodyPr/>
          <a:lstStyle/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Що таке риторика?</a:t>
            </a:r>
          </a:p>
          <a:p>
            <a:pPr>
              <a:buFontTx/>
              <a:buChar char="-"/>
            </a:pPr>
            <a:r>
              <a:rPr lang="uk-UA" dirty="0" smtClean="0"/>
              <a:t>Хто такий оратор?</a:t>
            </a:r>
          </a:p>
          <a:p>
            <a:pPr>
              <a:buFontTx/>
              <a:buChar char="-"/>
            </a:pPr>
            <a:r>
              <a:rPr lang="uk-UA" dirty="0" smtClean="0"/>
              <a:t>Де найчастіше застосовується мистецтво слова?</a:t>
            </a:r>
          </a:p>
          <a:p>
            <a:pPr>
              <a:buFontTx/>
              <a:buChar char="-"/>
            </a:pPr>
            <a:r>
              <a:rPr lang="uk-UA" dirty="0" smtClean="0"/>
              <a:t>Які риси притаманні ритору?</a:t>
            </a:r>
            <a:endParaRPr lang="ru-RU" dirty="0"/>
          </a:p>
        </p:txBody>
      </p:sp>
      <p:pic>
        <p:nvPicPr>
          <p:cNvPr id="2050" name="Picture 2" descr="E:\галя\документи\картинки\799667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64333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Запам'ятай 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1633536"/>
            <a:ext cx="4286280" cy="393860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Риторика – це наука про способи переконання, ефективні способи впливу на аудиторію з урахуванням її особливостей 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428736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111\Desktop\Новая папка\Napisanie_rechi_oratorskoe_iskusstvo_na_bu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2000240"/>
            <a:ext cx="2928958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1362075"/>
          </a:xfrm>
        </p:spPr>
        <p:txBody>
          <a:bodyPr/>
          <a:lstStyle/>
          <a:p>
            <a:pPr algn="ctr"/>
            <a:r>
              <a:rPr lang="uk-UA" dirty="0" smtClean="0"/>
              <a:t>Частини риторики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1571612"/>
            <a:ext cx="4286280" cy="393860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00100" y="1857364"/>
            <a:ext cx="1785950" cy="107157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Історія </a:t>
            </a:r>
          </a:p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риторики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428992" y="1857364"/>
            <a:ext cx="1785950" cy="100013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Теорія риторики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000760" y="1857364"/>
            <a:ext cx="1714512" cy="100013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Практична риторика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 useBgFill="1">
        <p:nvSpPr>
          <p:cNvPr id="17" name="Правая фигурная скобка 16"/>
          <p:cNvSpPr/>
          <p:nvPr/>
        </p:nvSpPr>
        <p:spPr>
          <a:xfrm rot="16200000">
            <a:off x="4107653" y="-1107313"/>
            <a:ext cx="428628" cy="52149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7" idx="1"/>
            <a:endCxn id="11" idx="0"/>
          </p:cNvCxnSpPr>
          <p:nvPr/>
        </p:nvCxnSpPr>
        <p:spPr>
          <a:xfrm rot="5400000">
            <a:off x="4036215" y="157161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1643042" y="3000372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6248" y="2928934"/>
            <a:ext cx="7143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000892" y="2928934"/>
            <a:ext cx="71438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ерфолента 25"/>
          <p:cNvSpPr/>
          <p:nvPr/>
        </p:nvSpPr>
        <p:spPr>
          <a:xfrm>
            <a:off x="857224" y="3714752"/>
            <a:ext cx="2357454" cy="21431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Досліджує місце риторики серед інших наук, етапи зародження і розвитку риторики в історії людства 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перфолента 26"/>
          <p:cNvSpPr/>
          <p:nvPr/>
        </p:nvSpPr>
        <p:spPr>
          <a:xfrm>
            <a:off x="3786182" y="3714752"/>
            <a:ext cx="2000264" cy="207170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 закони  риторики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перфолента 27"/>
          <p:cNvSpPr/>
          <p:nvPr/>
        </p:nvSpPr>
        <p:spPr>
          <a:xfrm>
            <a:off x="6286512" y="3714752"/>
            <a:ext cx="2214578" cy="200026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Розглядає предмет і зміст усного виступу, текст, образ оратора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60000">
              <a:schemeClr val="bg1">
                <a:shade val="92000"/>
                <a:satMod val="230000"/>
              </a:schemeClr>
            </a:gs>
            <a:gs pos="100000">
              <a:schemeClr val="bg1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977214" cy="1362075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Софісти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8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(грец. учителі мудрості, майстри), проголошували: </a:t>
            </a:r>
            <a:r>
              <a:rPr lang="uk-UA" sz="2800" b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“Істинною</a:t>
            </a:r>
            <a:r>
              <a:rPr lang="uk-UA" sz="28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може бути та думка, яка </a:t>
            </a:r>
            <a:r>
              <a:rPr lang="uk-UA" sz="2800" b="0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переконливіша”</a:t>
            </a:r>
            <a:r>
              <a:rPr lang="uk-UA" sz="2800" b="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0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1633536"/>
            <a:ext cx="4286280" cy="393860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57554" y="2928934"/>
            <a:ext cx="2286016" cy="19288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Софісти Давньої Греції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929322" y="3643314"/>
            <a:ext cx="2428892" cy="7858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Перікл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21251878">
            <a:off x="781916" y="3962748"/>
            <a:ext cx="2286016" cy="85857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Клеон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18695799">
            <a:off x="2071164" y="5447343"/>
            <a:ext cx="2214578" cy="993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Корак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2985045">
            <a:off x="4700860" y="5467153"/>
            <a:ext cx="2143140" cy="95696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Емпедокл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2312946">
            <a:off x="1587384" y="1691585"/>
            <a:ext cx="2214578" cy="993995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Лісій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 rot="7726950">
            <a:off x="4958952" y="1719190"/>
            <a:ext cx="2214578" cy="771251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Горгій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9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Красномовство софістів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20880" cy="43924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l"/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У </a:t>
            </a:r>
            <a:r>
              <a:rPr lang="uk-UA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 розквіту рабовласницької демократії в 5 ст. до н.е. з’явився новий тип філософа-софіста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який </a:t>
            </a:r>
            <a:r>
              <a:rPr lang="uk-UA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навчав за плату інших мистецтву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uk-UA" sz="3200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говорити, робити. Саме софісти заклали основи риторики як науки ораторського мистецтва, розвинули всі форми ораторської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мови.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18079388"/>
      </p:ext>
    </p:extLst>
  </p:cSld>
  <p:clrMapOvr>
    <a:masterClrMapping/>
  </p:clrMapOvr>
  <p:transition advTm="883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8000"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034682"/>
          </a:xfrm>
          <a:solidFill>
            <a:schemeClr val="accent2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офісти </a:t>
            </a:r>
            <a:r>
              <a:rPr lang="uk-UA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вважали, що істина не є щось єдине для всіх. Якщо всі думають по-різному, то й істина в кожного своя, і уявлення про прекрасне й потворне в кожного своє, і взагалі всі поняття як філософії, так і моральності відносні. Факт відносності всього - головна засада всього світогляду софізму. </a:t>
            </a:r>
            <a:endParaRPr lang="ru-RU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70319349"/>
      </p:ext>
    </p:extLst>
  </p:cSld>
  <p:clrMapOvr>
    <a:masterClrMapping/>
  </p:clrMapOvr>
  <p:transition advTm="1025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9|2.1|1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7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802</TotalTime>
  <Words>639</Words>
  <PresentationFormat>Экран (4:3)</PresentationFormat>
  <Paragraphs>2067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  Риторика Давньої Греції. Видатні оратори: Сократ, Платон, Демосфен, Аристотель</vt:lpstr>
      <vt:lpstr>    Мета:  - ознайомити учнів з предметом вивчення риторики як науки, поглиблювати знання з риторики; - окреслити роль і місце риторики в античному світі; - розвивати мислення, комунікативні вміння, увагу; - збагачувати словниковий запас учнів; - виховувати любов і повагу до слова.</vt:lpstr>
      <vt:lpstr>     Красномовство належить  до тих мистецтв,  які все здійснюють і всього досягають словом.  Платон</vt:lpstr>
      <vt:lpstr>Мозковий штурм !</vt:lpstr>
      <vt:lpstr>Запам'ятай !</vt:lpstr>
      <vt:lpstr>Частини риторики </vt:lpstr>
      <vt:lpstr>Софісти – (грец. учителі мудрості, майстри), проголошували: “Істинною може бути та думка, яка переконливіша”. </vt:lpstr>
      <vt:lpstr>Красномовство софістів</vt:lpstr>
      <vt:lpstr>Софісти вважали, що істина не є щось єдине для всіх. Якщо всі думають по-різному, то й істина в кожного своя, і уявлення про прекрасне й потворне в кожного своє, і взагалі всі поняття як філософії, так і моральності відносні. Факт відносності всього - головна засада всього світогляду софізму. </vt:lpstr>
      <vt:lpstr>За грецьким вченням риторика складається з п'яти розділів</vt:lpstr>
      <vt:lpstr>Сократ (469-399рр.до н.е.)</vt:lpstr>
      <vt:lpstr>Слайд 12</vt:lpstr>
      <vt:lpstr>Платон (427-347 рр. до н.е. )</vt:lpstr>
      <vt:lpstr>Слайд 14</vt:lpstr>
      <vt:lpstr>Аристотель  (384 -322 рр. до н.е.)</vt:lpstr>
      <vt:lpstr>До нас дійшов твір Аристотеля під назвою «Риторика», в якому він детально викладає свої погляди на цю науку </vt:lpstr>
      <vt:lpstr>  </vt:lpstr>
      <vt:lpstr>                      Демосфен ( 384 -322 рр. до н.е.)   </vt:lpstr>
      <vt:lpstr>Демосфен</vt:lpstr>
      <vt:lpstr>   Домашнє завдання</vt:lpstr>
      <vt:lpstr>                 Література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Риторика </dc:title>
  <cp:lastModifiedBy>User</cp:lastModifiedBy>
  <cp:revision>72</cp:revision>
  <dcterms:modified xsi:type="dcterms:W3CDTF">2014-02-01T11:53:33Z</dcterms:modified>
</cp:coreProperties>
</file>