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8" r:id="rId3"/>
    <p:sldId id="264" r:id="rId4"/>
    <p:sldId id="260" r:id="rId5"/>
    <p:sldId id="261" r:id="rId6"/>
    <p:sldId id="262" r:id="rId7"/>
    <p:sldId id="268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2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Виконали</a:t>
            </a:r>
            <a:r>
              <a:rPr lang="uk-UA" sz="1800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№5</a:t>
            </a:r>
          </a:p>
          <a:p>
            <a:pPr algn="just">
              <a:spcBef>
                <a:spcPts val="0"/>
              </a:spcBef>
            </a:pPr>
            <a:r>
              <a:rPr lang="uk-UA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Ю.І.,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№25</a:t>
            </a:r>
          </a:p>
          <a:p>
            <a:pPr algn="just">
              <a:spcBef>
                <a:spcPts val="0"/>
              </a:spcBef>
            </a:pPr>
            <a:r>
              <a:rPr lang="uk-UA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І.А</a:t>
            </a:r>
            <a:r>
              <a:rPr lang="uk-UA" sz="1800" spc="50" dirty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2383" y="332656"/>
            <a:ext cx="7736733" cy="27238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dirty="0" err="1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u="sng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озділ</a:t>
            </a:r>
            <a:r>
              <a:rPr lang="ru-RU" sz="3200" b="1" i="1" u="sng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виготовлення виробів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тонколистового металу та дроту</a:t>
            </a:r>
          </a:p>
          <a:p>
            <a:pPr algn="just"/>
            <a:endParaRPr lang="ru-RU" sz="1100" b="1" i="1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Процес	розмічання заготовки на 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тонколистовому металі.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84984"/>
            <a:ext cx="295275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7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  <a:p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68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uk-UA" sz="20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000" i="1" dirty="0"/>
              <a:t> </a:t>
            </a:r>
            <a:r>
              <a:rPr lang="uk-UA" sz="2000" i="1" dirty="0" smtClean="0"/>
              <a:t>        </a:t>
            </a:r>
            <a:r>
              <a:rPr lang="uk-UA" sz="2000" i="1" u="sng" dirty="0" smtClean="0">
                <a:latin typeface="Bookman Old Style" panose="02050604050505020204" pitchFamily="18" charset="0"/>
              </a:rPr>
              <a:t>Як </a:t>
            </a:r>
            <a:r>
              <a:rPr lang="uk-UA" sz="2000" i="1" u="sng" dirty="0">
                <a:latin typeface="Bookman Old Style" panose="02050604050505020204" pitchFamily="18" charset="0"/>
              </a:rPr>
              <a:t>називається професія </a:t>
            </a:r>
            <a:endParaRPr lang="uk-UA" sz="2000" i="1" u="sng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000" i="1" u="sng" dirty="0" smtClean="0">
                <a:latin typeface="Bookman Old Style" panose="02050604050505020204" pitchFamily="18" charset="0"/>
              </a:rPr>
              <a:t>людини</a:t>
            </a:r>
            <a:r>
              <a:rPr lang="uk-UA" sz="2000" i="1" u="sng" dirty="0">
                <a:latin typeface="Bookman Old Style" panose="02050604050505020204" pitchFamily="18" charset="0"/>
              </a:rPr>
              <a:t>, </a:t>
            </a:r>
            <a:r>
              <a:rPr lang="uk-UA" sz="2000" i="1" u="sng" dirty="0" smtClean="0">
                <a:latin typeface="Bookman Old Style" panose="02050604050505020204" pitchFamily="18" charset="0"/>
              </a:rPr>
              <a:t>яка </a:t>
            </a:r>
            <a:r>
              <a:rPr lang="uk-UA" sz="2000" i="1" u="sng" dirty="0">
                <a:latin typeface="Bookman Old Style" panose="02050604050505020204" pitchFamily="18" charset="0"/>
              </a:rPr>
              <a:t>виготовляє </a:t>
            </a:r>
            <a:r>
              <a:rPr lang="uk-UA" sz="2000" i="1" u="sng" dirty="0" smtClean="0">
                <a:latin typeface="Bookman Old Style" panose="02050604050505020204" pitchFamily="18" charset="0"/>
              </a:rPr>
              <a:t>вироби</a:t>
            </a:r>
          </a:p>
          <a:p>
            <a:pPr>
              <a:spcBef>
                <a:spcPts val="0"/>
              </a:spcBef>
            </a:pPr>
            <a:r>
              <a:rPr lang="uk-UA" sz="2000" i="1" u="sng" dirty="0" smtClean="0">
                <a:latin typeface="Bookman Old Style" panose="02050604050505020204" pitchFamily="18" charset="0"/>
              </a:rPr>
              <a:t> </a:t>
            </a:r>
            <a:r>
              <a:rPr lang="uk-UA" sz="2000" i="1" u="sng" dirty="0">
                <a:latin typeface="Bookman Old Style" panose="02050604050505020204" pitchFamily="18" charset="0"/>
              </a:rPr>
              <a:t>з </a:t>
            </a:r>
            <a:r>
              <a:rPr lang="uk-UA" sz="2000" i="1" u="sng" dirty="0" smtClean="0">
                <a:latin typeface="Bookman Old Style" panose="02050604050505020204" pitchFamily="18" charset="0"/>
              </a:rPr>
              <a:t>тонколистового </a:t>
            </a:r>
            <a:r>
              <a:rPr lang="uk-UA" sz="2000" i="1" u="sng" dirty="0">
                <a:latin typeface="Bookman Old Style" panose="02050604050505020204" pitchFamily="18" charset="0"/>
              </a:rPr>
              <a:t>металу?</a:t>
            </a:r>
            <a:endParaRPr lang="ru-RU" sz="2000" dirty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uk-UA" sz="1800" i="1" dirty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>
                <a:latin typeface="Bookman Old Style" panose="02050604050505020204" pitchFamily="18" charset="0"/>
              </a:rPr>
              <a:t>	</a:t>
            </a:r>
            <a:r>
              <a:rPr lang="uk-UA" sz="1800" i="1" dirty="0" smtClean="0">
                <a:latin typeface="Bookman Old Style" panose="02050604050505020204" pitchFamily="18" charset="0"/>
              </a:rPr>
              <a:t>По </a:t>
            </a:r>
            <a:r>
              <a:rPr lang="uk-UA" sz="1800" i="1" dirty="0">
                <a:latin typeface="Bookman Old Style" panose="02050604050505020204" pitchFamily="18" charset="0"/>
              </a:rPr>
              <a:t>горизонталі: </a:t>
            </a: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anose="02050604050505020204" pitchFamily="18" charset="0"/>
              </a:rPr>
              <a:t>1. Жерсть </a:t>
            </a:r>
            <a:r>
              <a:rPr lang="uk-UA" sz="1800" i="1" dirty="0">
                <a:latin typeface="Bookman Old Style" panose="02050604050505020204" pitchFamily="18" charset="0"/>
              </a:rPr>
              <a:t>покрита шаром олова. </a:t>
            </a: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anose="02050604050505020204" pitchFamily="18" charset="0"/>
              </a:rPr>
              <a:t>2</a:t>
            </a:r>
            <a:r>
              <a:rPr lang="uk-UA" sz="1800" i="1" dirty="0">
                <a:latin typeface="Bookman Old Style" panose="02050604050505020204" pitchFamily="18" charset="0"/>
              </a:rPr>
              <a:t>. Металевий лист завтовшки 0,02-0,1 мм. </a:t>
            </a: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anose="02050604050505020204" pitchFamily="18" charset="0"/>
              </a:rPr>
              <a:t>3</a:t>
            </a:r>
            <a:r>
              <a:rPr lang="uk-UA" sz="1800" i="1" dirty="0">
                <a:latin typeface="Bookman Old Style" panose="02050604050505020204" pitchFamily="18" charset="0"/>
              </a:rPr>
              <a:t>. Металевий стержень, що з’єднує дерев’яні деталі. </a:t>
            </a: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anose="02050604050505020204" pitchFamily="18" charset="0"/>
              </a:rPr>
              <a:t>4</a:t>
            </a:r>
            <a:r>
              <a:rPr lang="uk-UA" sz="1800" i="1" dirty="0">
                <a:latin typeface="Bookman Old Style" panose="02050604050505020204" pitchFamily="18" charset="0"/>
              </a:rPr>
              <a:t>. Жерсть, вкрита шаром цинку. </a:t>
            </a: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anose="02050604050505020204" pitchFamily="18" charset="0"/>
              </a:rPr>
              <a:t>5</a:t>
            </a:r>
            <a:r>
              <a:rPr lang="uk-UA" sz="1800" i="1" dirty="0">
                <a:latin typeface="Bookman Old Style" panose="02050604050505020204" pitchFamily="18" charset="0"/>
              </a:rPr>
              <a:t>. Матеріал, з якого виготовляють жерсть. </a:t>
            </a:r>
            <a:endParaRPr lang="uk-UA" sz="18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latin typeface="Bookman Old Style" panose="02050604050505020204" pitchFamily="18" charset="0"/>
              </a:rPr>
              <a:t>6</a:t>
            </a:r>
            <a:r>
              <a:rPr lang="uk-UA" sz="1800" i="1" dirty="0">
                <a:latin typeface="Bookman Old Style" panose="02050604050505020204" pitchFamily="18" charset="0"/>
              </a:rPr>
              <a:t>. Тонка дротина, яка використовується в музичних інструментах.</a:t>
            </a:r>
            <a:endParaRPr lang="ru-RU" sz="1800" i="1" dirty="0"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627801"/>
              </p:ext>
            </p:extLst>
          </p:nvPr>
        </p:nvGraphicFramePr>
        <p:xfrm>
          <a:off x="5508106" y="476672"/>
          <a:ext cx="3323826" cy="360040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53971"/>
                <a:gridCol w="553971"/>
                <a:gridCol w="553971"/>
                <a:gridCol w="553971"/>
                <a:gridCol w="553971"/>
                <a:gridCol w="553971"/>
              </a:tblGrid>
              <a:tr h="600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uk-UA" sz="1800" b="1" baseline="30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000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000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000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17621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25635"/>
              </p:ext>
            </p:extLst>
          </p:nvPr>
        </p:nvGraphicFramePr>
        <p:xfrm>
          <a:off x="6660232" y="548679"/>
          <a:ext cx="2143876" cy="45605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04056"/>
                <a:gridCol w="567882"/>
                <a:gridCol w="535969"/>
                <a:gridCol w="535969"/>
              </a:tblGrid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259006"/>
              </p:ext>
            </p:extLst>
          </p:nvPr>
        </p:nvGraphicFramePr>
        <p:xfrm>
          <a:off x="5508104" y="1124744"/>
          <a:ext cx="3323826" cy="491075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53971"/>
                <a:gridCol w="598157"/>
                <a:gridCol w="432048"/>
                <a:gridCol w="631708"/>
                <a:gridCol w="553971"/>
                <a:gridCol w="553971"/>
              </a:tblGrid>
              <a:tr h="4910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Ь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63746"/>
              </p:ext>
            </p:extLst>
          </p:nvPr>
        </p:nvGraphicFramePr>
        <p:xfrm>
          <a:off x="5508104" y="1700808"/>
          <a:ext cx="2215886" cy="563083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53973"/>
                <a:gridCol w="598155"/>
                <a:gridCol w="432048"/>
                <a:gridCol w="631710"/>
              </a:tblGrid>
              <a:tr h="563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353182"/>
              </p:ext>
            </p:extLst>
          </p:nvPr>
        </p:nvGraphicFramePr>
        <p:xfrm>
          <a:off x="5508104" y="2355573"/>
          <a:ext cx="3323828" cy="45605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53973"/>
                <a:gridCol w="598155"/>
                <a:gridCol w="432048"/>
                <a:gridCol w="631710"/>
                <a:gridCol w="553971"/>
                <a:gridCol w="553971"/>
              </a:tblGrid>
              <a:tr h="456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871588"/>
              </p:ext>
            </p:extLst>
          </p:nvPr>
        </p:nvGraphicFramePr>
        <p:xfrm>
          <a:off x="5508104" y="2901008"/>
          <a:ext cx="2769857" cy="52799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53973"/>
                <a:gridCol w="598155"/>
                <a:gridCol w="432048"/>
                <a:gridCol w="631710"/>
                <a:gridCol w="553971"/>
              </a:tblGrid>
              <a:tr h="5279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Ь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185174"/>
              </p:ext>
            </p:extLst>
          </p:nvPr>
        </p:nvGraphicFramePr>
        <p:xfrm>
          <a:off x="5436096" y="3540359"/>
          <a:ext cx="3323828" cy="518457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553973"/>
                <a:gridCol w="670163"/>
                <a:gridCol w="360040"/>
                <a:gridCol w="631710"/>
                <a:gridCol w="553971"/>
                <a:gridCol w="553971"/>
              </a:tblGrid>
              <a:tr h="5184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У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008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7529" y="1412776"/>
            <a:ext cx="7853611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 з основними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правилами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</a:p>
          <a:p>
            <a:pPr algn="just"/>
            <a:r>
              <a:rPr lang="ru-RU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графічних документів.</a:t>
            </a:r>
            <a:endParaRPr lang="uk-UA" sz="3200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2. Побудувати кресленик</a:t>
            </a:r>
          </a:p>
          <a:p>
            <a:pPr algn="just"/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майбутнього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виробу.</a:t>
            </a:r>
            <a:endParaRPr lang="ru-RU" sz="40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latin typeface="Bookman Old Style" panose="02050604050505020204" pitchFamily="18" charset="0"/>
            </a:endParaRPr>
          </a:p>
          <a:p>
            <a:r>
              <a:rPr lang="uk-UA" b="1" i="1" dirty="0" smtClean="0">
                <a:latin typeface="Bookman Old Style" panose="02050604050505020204" pitchFamily="18" charset="0"/>
              </a:rPr>
              <a:t>  Кресленик </a:t>
            </a:r>
            <a:r>
              <a:rPr lang="uk-UA" i="1" dirty="0">
                <a:latin typeface="Bookman Old Style" panose="02050604050505020204" pitchFamily="18" charset="0"/>
              </a:rPr>
              <a:t>— графічний конструкторський документ, що зображує виріб, визначає його конструкцію та містить дані, згідно з якими виготовляють та контролюють цей виріб</a:t>
            </a:r>
            <a:endParaRPr lang="ru-RU" i="1" dirty="0"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20888"/>
            <a:ext cx="5156870" cy="362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08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endParaRPr lang="uk-UA" dirty="0" smtClean="0"/>
          </a:p>
          <a:p>
            <a:pPr algn="ctr"/>
            <a:r>
              <a:rPr lang="uk-UA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anose="02050604050505020204" pitchFamily="18" charset="0"/>
              </a:rPr>
              <a:t>Лінії  кресленика</a:t>
            </a:r>
          </a:p>
          <a:p>
            <a:pPr algn="ctr"/>
            <a:endParaRPr lang="ru-RU" sz="2800" b="1" i="1" dirty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661164"/>
              </p:ext>
            </p:extLst>
          </p:nvPr>
        </p:nvGraphicFramePr>
        <p:xfrm>
          <a:off x="1110674" y="1052736"/>
          <a:ext cx="7827648" cy="3312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8976"/>
                <a:gridCol w="1872208"/>
                <a:gridCol w="4176464"/>
              </a:tblGrid>
              <a:tr h="648072">
                <a:tc>
                  <a:txBody>
                    <a:bodyPr/>
                    <a:lstStyle/>
                    <a:p>
                      <a:r>
                        <a:rPr lang="uk-UA" sz="14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Суцільна товста (основна) лінія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uk-UA" sz="1400" i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Застосовується для показу видимих контурів предметів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uk-UA" sz="1400" b="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Суцільна тонка лінія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Застосовується для проведення виносних і розмірних ліній.</a:t>
                      </a:r>
                      <a:endParaRPr kumimoji="0" lang="ru-RU" sz="1400" i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uk-UA" sz="1400" b="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Штрихова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uk-UA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Застосовується для показу на зображеннях невидимих контурів предметів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uk-UA" sz="1400" b="0" i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Штрихпунктирна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uk-UA" sz="1400" i="1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Застосовуєтьсядля</a:t>
                      </a:r>
                      <a:r>
                        <a:rPr kumimoji="0" lang="uk-UA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показу осьових і центрових ліній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i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Штрихпунктирна</a:t>
                      </a:r>
                      <a:endParaRPr lang="ru-RU" sz="1400" b="0" i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uk-UA" sz="1400" b="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 двома крапками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uk-UA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Показує лінії згину на розгортках</a:t>
                      </a:r>
                      <a:endParaRPr lang="ru-RU" sz="1400" b="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3059832" y="1484784"/>
            <a:ext cx="158417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059832" y="2060848"/>
            <a:ext cx="15841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059832" y="2687591"/>
            <a:ext cx="1584176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59832" y="3356992"/>
            <a:ext cx="1584176" cy="0"/>
          </a:xfrm>
          <a:prstGeom prst="line">
            <a:avLst/>
          </a:prstGeom>
          <a:ln w="254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131840" y="4005064"/>
            <a:ext cx="1584176" cy="0"/>
          </a:xfrm>
          <a:prstGeom prst="line">
            <a:avLst/>
          </a:prstGeom>
          <a:ln w="2540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 descr="C:\Users\Crus\AppData\Local\Microsoft\Windows\Temporary Internet Files\Content.Word\лінії крелення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653136"/>
            <a:ext cx="4320480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008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  <a:p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	</a:t>
            </a:r>
            <a:r>
              <a:rPr lang="uk-UA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Розміри </a:t>
            </a:r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на креслениках</a:t>
            </a:r>
            <a:r>
              <a:rPr lang="uk-UA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 позначають розмірними числами на розмірних лініях.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J:\методична розробка 6_ клас\малюнки\виносні і розмірн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42212"/>
            <a:ext cx="6427834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08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	</a:t>
            </a:r>
            <a:r>
              <a:rPr lang="uk-UA" sz="1800" b="1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Масштаб</a:t>
            </a: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визначають відношенням розміру зображення предмета до його натурального розміру.</a:t>
            </a:r>
            <a:endParaRPr lang="ru-RU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>
              <a:spcBef>
                <a:spcPts val="0"/>
              </a:spcBef>
            </a:pP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Визначають </a:t>
            </a: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такі значення масштабів:</a:t>
            </a:r>
            <a:endParaRPr lang="ru-RU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масштаби </a:t>
            </a: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зменшення – 1:2;  1:1,25  1:4;  1:5;  1:10 та ін.</a:t>
            </a:r>
            <a:endParaRPr lang="ru-RU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масштаб </a:t>
            </a: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натурального розміру – 1:1</a:t>
            </a:r>
            <a:endParaRPr lang="ru-RU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масштаби </a:t>
            </a: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збільшення – 2:1;  2,5:1;  4:1;  5:1;  10:1 та ін.</a:t>
            </a:r>
            <a:endParaRPr lang="ru-RU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>
              <a:spcBef>
                <a:spcPts val="0"/>
              </a:spcBef>
            </a:pP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uk-UA" sz="1800" i="1" dirty="0" smtClean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 smtClean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uk-UA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uk-UA" sz="1800" i="1" dirty="0" smtClean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За </a:t>
            </a:r>
            <a:r>
              <a:rPr lang="uk-UA" sz="1800" i="1" dirty="0">
                <a:solidFill>
                  <a:srgbClr val="63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будь-якого масштабу зображення розміри на кресленику наносять дійсні</a:t>
            </a:r>
            <a:endParaRPr lang="ru-RU" sz="1800" i="1" dirty="0">
              <a:solidFill>
                <a:srgbClr val="632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J:\методична розробка 6_ клас\малюнки\01747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5122589" cy="274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07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	</a:t>
            </a:r>
            <a:endParaRPr lang="uk-UA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  <a:p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	</a:t>
            </a:r>
            <a:r>
              <a:rPr lang="uk-UA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uk-UA" sz="2000" i="1" dirty="0">
                <a:latin typeface="Arial" panose="020B0604020202020204" pitchFamily="34" charset="0"/>
                <a:cs typeface="Arial" panose="020B0604020202020204" pitchFamily="34" charset="0"/>
              </a:rPr>
              <a:t>виготовлення виробів з листового металу, які мають форму куба, циліндра, конуса або інших геометричних тіл виконують так звану </a:t>
            </a:r>
            <a:r>
              <a:rPr lang="uk-UA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розгортку </a:t>
            </a:r>
            <a:r>
              <a:rPr lang="uk-UA" sz="2000" i="1" dirty="0">
                <a:latin typeface="Arial" panose="020B0604020202020204" pitchFamily="34" charset="0"/>
                <a:cs typeface="Arial" panose="020B0604020202020204" pitchFamily="34" charset="0"/>
              </a:rPr>
              <a:t>поверхонь виробу на площину. 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50667"/>
            <a:ext cx="2232248" cy="218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468" y="4257716"/>
            <a:ext cx="1979265" cy="2350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53718"/>
            <a:ext cx="2141155" cy="1902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Users\Crus\AppData\Local\Microsoft\Windows\Temporary Internet Files\Content.Word\3_html_4d4d0412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6" t="12379" r="16088"/>
          <a:stretch/>
        </p:blipFill>
        <p:spPr bwMode="auto">
          <a:xfrm>
            <a:off x="3614597" y="1772816"/>
            <a:ext cx="2783205" cy="2038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530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  <a:p>
            <a:r>
              <a:rPr lang="uk-UA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88875" y="332656"/>
            <a:ext cx="69289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робота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20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 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 кресленика розгортки  совочка.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00808"/>
            <a:ext cx="5544616" cy="493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8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197</TotalTime>
  <Words>193</Words>
  <Application>Microsoft Office PowerPoint</Application>
  <PresentationFormat>Экран (4:3)</PresentationFormat>
  <Paragraphs>155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40</cp:revision>
  <dcterms:modified xsi:type="dcterms:W3CDTF">2014-04-02T11:19:46Z</dcterms:modified>
</cp:coreProperties>
</file>