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  <a:srgbClr val="008E40"/>
    <a:srgbClr val="DE6408"/>
    <a:srgbClr val="726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4" autoAdjust="0"/>
  </p:normalViewPr>
  <p:slideViewPr>
    <p:cSldViewPr>
      <p:cViewPr varScale="1">
        <p:scale>
          <a:sx n="88" d="100"/>
          <a:sy n="88" d="100"/>
        </p:scale>
        <p:origin x="-57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0.17039916885389325"/>
                  <c:y val="6.551118610173728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445939049285506E-3"/>
                  <c:y val="-0.3346128608923884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5654254155730535"/>
                  <c:y val="-0.1086276715410573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4738589967920676"/>
                  <c:y val="0.1248693913260842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aseline="0">
                    <a:latin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сніданок</c:v>
                </c:pt>
                <c:pt idx="1">
                  <c:v>обід</c:v>
                </c:pt>
                <c:pt idx="2">
                  <c:v>полудень</c:v>
                </c:pt>
                <c:pt idx="3">
                  <c:v>вечеря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1975" y="404664"/>
            <a:ext cx="792595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побутової діяльності.</a:t>
            </a:r>
            <a:endParaRPr lang="ru-RU" sz="32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 харчування, 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      їх склад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64088" y="4239091"/>
            <a:ext cx="3413114" cy="190821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Виконали</a:t>
            </a:r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учитель загальноосвітньої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школи І-ІІІ ступенів №5</a:t>
            </a:r>
          </a:p>
          <a:p>
            <a:pPr algn="just"/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Ю.І.,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читель загальноосвітньої 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коли І-ІІІ ступенів №25</a:t>
            </a:r>
          </a:p>
          <a:p>
            <a:pPr algn="just"/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  Бичок І.А</a:t>
            </a:r>
            <a:r>
              <a:rPr lang="uk-UA" spc="50" dirty="0" smtClean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  <a:endParaRPr lang="uk-UA" cap="none" spc="50" dirty="0" smtClean="0">
              <a:ln w="12700" cmpd="sng">
                <a:noFill/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2932282"/>
            <a:ext cx="4117543" cy="2613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49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i="1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r>
              <a:rPr lang="uk-UA" i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	</a:t>
            </a:r>
            <a:r>
              <a:rPr lang="uk-UA" i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Усі </a:t>
            </a:r>
            <a:r>
              <a:rPr lang="uk-UA" i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поживні речовини мають щодня надходити в організм людини. 	Найсприятливіше співвідношення кількості білків, жирів і вуглеводів у добовому раціоні 1:1:4. </a:t>
            </a:r>
          </a:p>
          <a:p>
            <a:r>
              <a:rPr lang="uk-UA" i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	Це називається </a:t>
            </a:r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збалансованим харчуванням</a:t>
            </a:r>
            <a:r>
              <a:rPr lang="uk-UA" i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.</a:t>
            </a:r>
            <a:endParaRPr lang="ru-RU" i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 descr="E:\методична розробка 6_ клас\малюнки\tiger-13632019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11" y="3394989"/>
            <a:ext cx="4615160" cy="283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1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i="1" dirty="0" smtClean="0">
                <a:latin typeface="Bookman Old Style" pitchFamily="18" charset="0"/>
              </a:rPr>
              <a:t>  </a:t>
            </a:r>
            <a:r>
              <a:rPr lang="uk-UA" i="1" dirty="0" smtClean="0">
                <a:solidFill>
                  <a:srgbClr val="0070C0"/>
                </a:solidFill>
                <a:latin typeface="Bookman Old Style" pitchFamily="18" charset="0"/>
              </a:rPr>
              <a:t>Для </a:t>
            </a:r>
            <a:r>
              <a:rPr lang="uk-UA" i="1" dirty="0">
                <a:solidFill>
                  <a:srgbClr val="0070C0"/>
                </a:solidFill>
                <a:latin typeface="Bookman Old Style" pitchFamily="18" charset="0"/>
              </a:rPr>
              <a:t>підлітків лікарі радять чотириразове харчування. Інтервали між прийомами їжі мають бути не меншими ніж 3 години і не більшими , ніж 4…4,5 год.</a:t>
            </a:r>
            <a:endParaRPr lang="ru-RU" i="1" dirty="0">
              <a:solidFill>
                <a:srgbClr val="0070C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32856"/>
            <a:ext cx="4752528" cy="430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8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28194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dirty="0" smtClean="0"/>
              <a:t>	</a:t>
            </a:r>
          </a:p>
          <a:p>
            <a:r>
              <a:rPr lang="uk-UA" dirty="0"/>
              <a:t>	</a:t>
            </a:r>
            <a:r>
              <a:rPr lang="uk-UA" sz="2000" i="1" dirty="0" smtClean="0">
                <a:solidFill>
                  <a:srgbClr val="00863D"/>
                </a:solidFill>
                <a:latin typeface="Bookman Old Style" pitchFamily="18" charset="0"/>
              </a:rPr>
              <a:t>Найбільшу </a:t>
            </a:r>
            <a:r>
              <a:rPr lang="uk-UA" sz="2000" i="1" dirty="0">
                <a:solidFill>
                  <a:srgbClr val="00863D"/>
                </a:solidFill>
                <a:latin typeface="Bookman Old Style" pitchFamily="18" charset="0"/>
              </a:rPr>
              <a:t>кількість їжі споживають під час обіду (40%), дещо менше - на сніданок (30%) і ще менше  - на вечерю (20%). На другий сніданок чи полудень припадає 10% добового раціону.</a:t>
            </a:r>
            <a:endParaRPr lang="ru-RU" sz="2000" i="1" dirty="0">
              <a:solidFill>
                <a:srgbClr val="00863D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0" name="Picture 2" descr="E:\методична розробка 6_ клас\малюнки\snidanok-diab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29844"/>
            <a:ext cx="1657535" cy="111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методична розробка 6_ клас\малюнки\10102012122529_8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02130"/>
            <a:ext cx="1738266" cy="13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методична розробка 6_ клас\малюнки\печень_с_морковью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032663" y="2082760"/>
            <a:ext cx="1241807" cy="138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E:\методична розробка 6_ клас\малюнки\0025-040-Poldnik-promezhutochnaja-eda-mezhdu-obedom-i-uzhinom-obychno-poldnichaj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45024"/>
            <a:ext cx="1260850" cy="118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0195009"/>
              </p:ext>
            </p:extLst>
          </p:nvPr>
        </p:nvGraphicFramePr>
        <p:xfrm>
          <a:off x="2336573" y="3196942"/>
          <a:ext cx="4831432" cy="25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092280" y="6279703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08778" y="3284983"/>
            <a:ext cx="147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сні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анок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005811"/>
            <a:ext cx="1233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вечеря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7" y="469552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полудень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8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i="1" dirty="0" smtClean="0">
                <a:latin typeface="Bookman Old Style" pitchFamily="18" charset="0"/>
              </a:rPr>
              <a:t>	</a:t>
            </a:r>
          </a:p>
          <a:p>
            <a:r>
              <a:rPr lang="uk-UA" i="1" dirty="0">
                <a:latin typeface="Bookman Old Style" pitchFamily="18" charset="0"/>
              </a:rPr>
              <a:t>	</a:t>
            </a:r>
            <a:endParaRPr lang="uk-UA" i="1" dirty="0" smtClean="0">
              <a:latin typeface="Bookman Old Style" pitchFamily="18" charset="0"/>
            </a:endParaRPr>
          </a:p>
          <a:p>
            <a:endParaRPr lang="uk-UA" i="1" dirty="0">
              <a:latin typeface="Bookman Old Style" pitchFamily="18" charset="0"/>
            </a:endParaRPr>
          </a:p>
          <a:p>
            <a:endParaRPr lang="uk-UA" i="1" dirty="0" smtClean="0">
              <a:latin typeface="Bookman Old Style" pitchFamily="18" charset="0"/>
            </a:endParaRPr>
          </a:p>
          <a:p>
            <a:r>
              <a:rPr lang="uk-UA" i="1" dirty="0" smtClean="0">
                <a:latin typeface="Bookman Old Style" pitchFamily="18" charset="0"/>
              </a:rPr>
              <a:t>	</a:t>
            </a:r>
            <a:endParaRPr lang="uk-UA" i="1" dirty="0">
              <a:latin typeface="Bookman Old Style" pitchFamily="18" charset="0"/>
            </a:endParaRPr>
          </a:p>
          <a:p>
            <a:endParaRPr lang="uk-UA" dirty="0" smtClean="0"/>
          </a:p>
          <a:p>
            <a:endParaRPr lang="uk-UA" dirty="0"/>
          </a:p>
          <a:p>
            <a:endParaRPr lang="ru-RU" i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9400" y="332656"/>
            <a:ext cx="704789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робота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 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таблицею ознайомтесь з продуктами – 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сновними 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постачальниками білків, жирів,вуглеводів, 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мінеральних солей і вітамінів.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2. Користуючись даними таблиць складіть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добове меню, дотримуючись збалансованості </a:t>
            </a:r>
            <a:r>
              <a:rPr lang="uk-UA" sz="2000" i="1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харчу-</a:t>
            </a:r>
            <a:endParaRPr lang="uk-UA" sz="2000" i="1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cap="none" spc="0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вання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добової енергетичної потреби організму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 в 2680 Ккал</a:t>
            </a:r>
            <a:endParaRPr lang="ru-RU" sz="20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61391"/>
              </p:ext>
            </p:extLst>
          </p:nvPr>
        </p:nvGraphicFramePr>
        <p:xfrm>
          <a:off x="1920997" y="3536585"/>
          <a:ext cx="6264696" cy="268906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312382"/>
                <a:gridCol w="2313086"/>
                <a:gridCol w="1639228"/>
              </a:tblGrid>
              <a:tr h="3230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страви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Ккал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514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сніданок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818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другий сніданок</a:t>
                      </a:r>
                      <a:endParaRPr lang="ru-RU" sz="2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(полудень)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528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обід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499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вечеря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8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110674" y="404664"/>
            <a:ext cx="8032750" cy="56784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Навчитись </a:t>
            </a:r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арактеризувати 		       складові продуктів харчування</a:t>
            </a: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ивчити, які поживні речовини </a:t>
            </a:r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 людині і в яких</a:t>
            </a:r>
          </a:p>
          <a:p>
            <a:pPr algn="just"/>
            <a:r>
              <a:rPr lang="uk-UA" sz="32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продуктах їх найбільше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3.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Навчитись організовувати 		       раціональне харчування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8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i="1" dirty="0" smtClean="0">
                <a:latin typeface="Bookman Old Style" pitchFamily="18" charset="0"/>
              </a:rPr>
              <a:t>	</a:t>
            </a:r>
          </a:p>
          <a:p>
            <a:r>
              <a:rPr lang="uk-UA" i="1" dirty="0">
                <a:latin typeface="Bookman Old Style" pitchFamily="18" charset="0"/>
              </a:rPr>
              <a:t>	</a:t>
            </a:r>
            <a:r>
              <a:rPr lang="uk-UA" sz="2800" i="1" dirty="0" smtClean="0">
                <a:latin typeface="Bookman Old Style" pitchFamily="18" charset="0"/>
              </a:rPr>
              <a:t>Людина </a:t>
            </a:r>
            <a:r>
              <a:rPr lang="uk-UA" sz="2800" i="1" dirty="0">
                <a:latin typeface="Bookman Old Style" pitchFamily="18" charset="0"/>
              </a:rPr>
              <a:t>споживає їжу, щоб відновити втрачені сили, щоб організм міг рости і розвиватись. З їжею людина отримує понад 60 різних поживних речовин: білків, жирів, вуглеводів, мінеральних солей, вітамінів, води. Кожна з поживних речовин має своє призначення в організмі </a:t>
            </a:r>
            <a:r>
              <a:rPr lang="uk-UA" sz="2800" i="1" dirty="0" smtClean="0">
                <a:latin typeface="Bookman Old Style" pitchFamily="18" charset="0"/>
              </a:rPr>
              <a:t>людини.</a:t>
            </a:r>
            <a:endParaRPr lang="ru-RU" sz="2800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14194"/>
            <a:ext cx="432048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8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rgbClr val="726C42"/>
              </a:solidFill>
              <a:latin typeface="Bookman Old Style" pitchFamily="18" charset="0"/>
            </a:endParaRPr>
          </a:p>
          <a:p>
            <a:endParaRPr lang="uk-UA" b="1" i="1" dirty="0">
              <a:solidFill>
                <a:srgbClr val="726C42"/>
              </a:solidFill>
              <a:latin typeface="Bookman Old Style" pitchFamily="18" charset="0"/>
            </a:endParaRPr>
          </a:p>
          <a:p>
            <a:r>
              <a:rPr lang="uk-UA" b="1" i="1" dirty="0" smtClean="0">
                <a:solidFill>
                  <a:srgbClr val="726C42"/>
                </a:solidFill>
                <a:latin typeface="Bookman Old Style" pitchFamily="18" charset="0"/>
              </a:rPr>
              <a:t>	Білки</a:t>
            </a:r>
            <a:r>
              <a:rPr lang="uk-UA" i="1" dirty="0" smtClean="0">
                <a:solidFill>
                  <a:srgbClr val="726C42"/>
                </a:solidFill>
                <a:latin typeface="Bookman Old Style" pitchFamily="18" charset="0"/>
              </a:rPr>
              <a:t> </a:t>
            </a:r>
            <a:r>
              <a:rPr lang="uk-UA" i="1" dirty="0">
                <a:solidFill>
                  <a:srgbClr val="726C42"/>
                </a:solidFill>
                <a:latin typeface="Bookman Old Style" pitchFamily="18" charset="0"/>
              </a:rPr>
              <a:t>– основний будівельний матеріал клітин </a:t>
            </a:r>
            <a:r>
              <a:rPr lang="uk-UA" i="1" dirty="0" smtClean="0">
                <a:solidFill>
                  <a:srgbClr val="726C42"/>
                </a:solidFill>
                <a:latin typeface="Bookman Old Style" pitchFamily="18" charset="0"/>
              </a:rPr>
              <a:t>організму.</a:t>
            </a:r>
            <a:endParaRPr lang="ru-RU" i="1" dirty="0">
              <a:solidFill>
                <a:srgbClr val="726C42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6" name="Picture 4" descr="E:\методична розробка 6_ клас\малюнки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61117"/>
            <a:ext cx="5400600" cy="407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8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spcBef>
                <a:spcPts val="0"/>
              </a:spcBef>
            </a:pPr>
            <a:endParaRPr lang="uk-UA" b="1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b="1" i="1" dirty="0">
                <a:latin typeface="Bookman Old Style" pitchFamily="18" charset="0"/>
              </a:rPr>
              <a:t>	</a:t>
            </a:r>
            <a:r>
              <a:rPr lang="uk-UA" b="1" i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Жири</a:t>
            </a:r>
            <a:r>
              <a:rPr lang="uk-UA" i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uk-UA" i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– забезпечують організм енергією, сприяють регуляції проникнення всередину клітин води, солей, цукру та інших речовин і видалення з </a:t>
            </a:r>
            <a:r>
              <a:rPr lang="uk-UA" i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них </a:t>
            </a:r>
            <a:r>
              <a:rPr lang="uk-UA" i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продуктів обміну</a:t>
            </a:r>
            <a:endParaRPr lang="ru-RU" i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9" name="Picture 3" descr="E:\методична розробка 6_ клас\малюнки\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43741"/>
            <a:ext cx="4680520" cy="405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8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b="1" i="1" dirty="0" smtClean="0">
                <a:solidFill>
                  <a:srgbClr val="DE6408"/>
                </a:solidFill>
                <a:latin typeface="Bookman Old Style" pitchFamily="18" charset="0"/>
              </a:rPr>
              <a:t>	</a:t>
            </a:r>
          </a:p>
          <a:p>
            <a:endParaRPr lang="uk-UA" b="1" i="1" dirty="0">
              <a:solidFill>
                <a:srgbClr val="DE6408"/>
              </a:solidFill>
              <a:latin typeface="Bookman Old Style" pitchFamily="18" charset="0"/>
            </a:endParaRPr>
          </a:p>
          <a:p>
            <a:r>
              <a:rPr lang="uk-UA" b="1" i="1" dirty="0" smtClean="0">
                <a:solidFill>
                  <a:srgbClr val="DE6408"/>
                </a:solidFill>
                <a:latin typeface="Bookman Old Style" pitchFamily="18" charset="0"/>
              </a:rPr>
              <a:t>	Вуглеводи</a:t>
            </a:r>
            <a:r>
              <a:rPr lang="uk-UA" i="1" dirty="0" smtClean="0">
                <a:solidFill>
                  <a:srgbClr val="DE6408"/>
                </a:solidFill>
                <a:latin typeface="Bookman Old Style" pitchFamily="18" charset="0"/>
              </a:rPr>
              <a:t> </a:t>
            </a:r>
            <a:r>
              <a:rPr lang="uk-UA" i="1" dirty="0">
                <a:solidFill>
                  <a:srgbClr val="DE6408"/>
                </a:solidFill>
                <a:latin typeface="Bookman Old Style" pitchFamily="18" charset="0"/>
              </a:rPr>
              <a:t>– основне джерело енергії</a:t>
            </a:r>
            <a:endParaRPr lang="ru-RU" i="1" dirty="0">
              <a:solidFill>
                <a:srgbClr val="DE6408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9921"/>
            <a:ext cx="7056784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8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endParaRPr lang="uk-UA" b="1" i="1" dirty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uk-UA" b="1" i="1" dirty="0" smtClean="0">
                <a:solidFill>
                  <a:srgbClr val="C00000"/>
                </a:solidFill>
                <a:latin typeface="Bookman Old Style" pitchFamily="18" charset="0"/>
              </a:rPr>
              <a:t>	Мінеральні </a:t>
            </a:r>
            <a:r>
              <a:rPr lang="uk-UA" b="1" i="1" dirty="0">
                <a:solidFill>
                  <a:srgbClr val="C00000"/>
                </a:solidFill>
                <a:latin typeface="Bookman Old Style" pitchFamily="18" charset="0"/>
              </a:rPr>
              <a:t>речовини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 – регулюють численні життєві процеси організму </a:t>
            </a:r>
            <a:endParaRPr lang="uk-UA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л</a:t>
            </a:r>
            <a:r>
              <a:rPr lang="uk-UA" i="1" dirty="0" smtClean="0">
                <a:solidFill>
                  <a:srgbClr val="C00000"/>
                </a:solidFill>
                <a:latin typeface="Bookman Old Style" pitchFamily="18" charset="0"/>
              </a:rPr>
              <a:t>юдини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.</a:t>
            </a:r>
            <a:endParaRPr lang="ru-RU" i="1" dirty="0">
              <a:solidFill>
                <a:srgbClr val="C000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3250579" cy="3990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1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b="1" i="1" dirty="0" smtClean="0">
                <a:latin typeface="Bookman Old Style" pitchFamily="18" charset="0"/>
              </a:rPr>
              <a:t>	</a:t>
            </a:r>
          </a:p>
          <a:p>
            <a:endParaRPr lang="uk-UA" b="1" i="1" dirty="0">
              <a:solidFill>
                <a:srgbClr val="0070C0"/>
              </a:solidFill>
              <a:latin typeface="Bookman Old Style" pitchFamily="18" charset="0"/>
            </a:endParaRPr>
          </a:p>
          <a:p>
            <a:r>
              <a:rPr lang="uk-UA" b="1" i="1" dirty="0" smtClean="0">
                <a:solidFill>
                  <a:srgbClr val="0070C0"/>
                </a:solidFill>
                <a:latin typeface="Bookman Old Style" pitchFamily="18" charset="0"/>
              </a:rPr>
              <a:t>	Вода</a:t>
            </a:r>
            <a:r>
              <a:rPr lang="uk-UA" b="1" dirty="0" smtClean="0">
                <a:solidFill>
                  <a:srgbClr val="0070C0"/>
                </a:solidFill>
                <a:latin typeface="Bookman Old Style" pitchFamily="18" charset="0"/>
              </a:rPr>
              <a:t> </a:t>
            </a:r>
            <a:r>
              <a:rPr lang="uk-UA" b="1" dirty="0">
                <a:solidFill>
                  <a:srgbClr val="0070C0"/>
                </a:solidFill>
                <a:latin typeface="Bookman Old Style" pitchFamily="18" charset="0"/>
              </a:rPr>
              <a:t>– Сприяє хімічним реакціям в організмі</a:t>
            </a:r>
            <a:endParaRPr lang="ru-RU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Рисунок 1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97102"/>
            <a:ext cx="4665711" cy="450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1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  <a:latin typeface="Bookman Old Style" pitchFamily="18" charset="0"/>
              </a:rPr>
              <a:t>	</a:t>
            </a:r>
          </a:p>
          <a:p>
            <a:r>
              <a:rPr lang="uk-UA" b="1" i="1" dirty="0">
                <a:solidFill>
                  <a:srgbClr val="0070C0"/>
                </a:solidFill>
                <a:latin typeface="Bookman Old Style" pitchFamily="18" charset="0"/>
              </a:rPr>
              <a:t> </a:t>
            </a:r>
            <a:r>
              <a:rPr lang="uk-UA" b="1" i="1" dirty="0" smtClean="0">
                <a:solidFill>
                  <a:srgbClr val="0070C0"/>
                </a:solidFill>
                <a:latin typeface="Bookman Old Style" pitchFamily="18" charset="0"/>
              </a:rPr>
              <a:t>   </a:t>
            </a:r>
            <a:r>
              <a:rPr lang="uk-UA" b="1" i="1" dirty="0" smtClean="0">
                <a:solidFill>
                  <a:srgbClr val="008E40"/>
                </a:solidFill>
                <a:latin typeface="Bookman Old Style" pitchFamily="18" charset="0"/>
              </a:rPr>
              <a:t>Вітаміни</a:t>
            </a:r>
            <a:r>
              <a:rPr lang="uk-UA" b="1" dirty="0" smtClean="0">
                <a:solidFill>
                  <a:srgbClr val="008E40"/>
                </a:solidFill>
                <a:latin typeface="Bookman Old Style" pitchFamily="18" charset="0"/>
              </a:rPr>
              <a:t> </a:t>
            </a:r>
            <a:r>
              <a:rPr lang="uk-UA" b="1" dirty="0">
                <a:solidFill>
                  <a:srgbClr val="008E40"/>
                </a:solidFill>
                <a:latin typeface="Bookman Old Style" pitchFamily="18" charset="0"/>
              </a:rPr>
              <a:t>-  регулюють процес обміну речовин, підвищують працездатність, опірність організму проти різних захворювань, знижують </a:t>
            </a:r>
            <a:r>
              <a:rPr lang="uk-UA" b="1" dirty="0" smtClean="0">
                <a:solidFill>
                  <a:srgbClr val="008E40"/>
                </a:solidFill>
                <a:latin typeface="Bookman Old Style" pitchFamily="18" charset="0"/>
              </a:rPr>
              <a:t>стомлюваність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E:\методична розробка 6_ клас\малюнки\1jp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9504"/>
            <a:ext cx="4651638" cy="417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1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212</TotalTime>
  <Words>131</Words>
  <Application>Microsoft Office PowerPoint</Application>
  <PresentationFormat>Экран (4:3)</PresentationFormat>
  <Paragraphs>110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28</cp:revision>
  <dcterms:modified xsi:type="dcterms:W3CDTF">2014-03-24T16:34:45Z</dcterms:modified>
</cp:coreProperties>
</file>