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50C86"/>
    <a:srgbClr val="5015A7"/>
    <a:srgbClr val="0A0EB6"/>
    <a:srgbClr val="26082E"/>
    <a:srgbClr val="044EB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10A1B5D5-9B99-4C35-A422-299274C87663}" styleName="Средний стиль 1 -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8" d="100"/>
          <a:sy n="88" d="100"/>
        </p:scale>
        <p:origin x="-570" y="-12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24.03.2014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24.03.2014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24.03.2014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24.03.2014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24.03.2014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24.03.2014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24.03.2014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24.03.2014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24.03.2014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24.03.2014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24.03.2014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B4C71EC6-210F-42DE-9C53-41977AD35B3D}" type="datetimeFigureOut">
              <a:rPr lang="ru-RU" smtClean="0"/>
              <a:t>24.03.2014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jpeg"/><Relationship Id="rId3" Type="http://schemas.openxmlformats.org/officeDocument/2006/relationships/image" Target="../media/image15.png"/><Relationship Id="rId7" Type="http://schemas.openxmlformats.org/officeDocument/2006/relationships/image" Target="../media/image19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10674" y="0"/>
            <a:ext cx="8033326" cy="6858000"/>
          </a:xfrm>
        </p:spPr>
        <p:style>
          <a:lnRef idx="0">
            <a:scrgbClr r="0" g="0" b="0"/>
          </a:lnRef>
          <a:fillRef idx="1002">
            <a:schemeClr val="lt1"/>
          </a:fillRef>
          <a:effectRef idx="0">
            <a:scrgbClr r="0" g="0" b="0"/>
          </a:effectRef>
          <a:fontRef idx="major"/>
        </p:style>
        <p:txBody>
          <a:bodyPr/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51520" y="-88553"/>
            <a:ext cx="504056" cy="5552289"/>
          </a:xfrm>
          <a:prstGeom prst="rect">
            <a:avLst/>
          </a:prstGeom>
          <a:noFill/>
        </p:spPr>
        <p:txBody>
          <a:bodyPr vert="wordArtVert" wrap="none" lIns="91440" tIns="45720" rIns="91440" bIns="45720">
            <a:noAutofit/>
          </a:bodyPr>
          <a:lstStyle/>
          <a:p>
            <a:pPr algn="ctr"/>
            <a:r>
              <a:rPr lang="uk-UA" sz="2600" b="1" kern="500" spc="-990" dirty="0" smtClean="0">
                <a:ln w="1905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lumMod val="75000"/>
                  </a:schemeClr>
                </a:solidFill>
                <a:latin typeface="Bookman Old Style" panose="02050604050505020204" pitchFamily="18" charset="0"/>
              </a:rPr>
              <a:t>Трудове навчання</a:t>
            </a:r>
            <a:endParaRPr lang="ru-RU" sz="2600" b="1" kern="500" cap="none" spc="-990" dirty="0">
              <a:ln w="1905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lumMod val="75000"/>
                </a:schemeClr>
              </a:solidFill>
              <a:latin typeface="Bookman Old Style" panose="02050604050505020204" pitchFamily="18" charset="0"/>
            </a:endParaRPr>
          </a:p>
        </p:txBody>
      </p:sp>
      <p:sp>
        <p:nvSpPr>
          <p:cNvPr id="6" name="Овал 5"/>
          <p:cNvSpPr>
            <a:spLocks noChangeAspect="1"/>
          </p:cNvSpPr>
          <p:nvPr/>
        </p:nvSpPr>
        <p:spPr>
          <a:xfrm>
            <a:off x="-2668" y="5733246"/>
            <a:ext cx="974268" cy="97426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-103579" y="5733246"/>
            <a:ext cx="1214253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6</a:t>
            </a:r>
            <a:r>
              <a:rPr lang="ru-RU" sz="32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кл.</a:t>
            </a:r>
            <a:endParaRPr lang="ru-RU" sz="32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168364" y="404664"/>
            <a:ext cx="7613174" cy="181588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just"/>
            <a:r>
              <a:rPr lang="ru-RU" sz="3200" b="1" i="1" u="sng" cap="none" spc="0" dirty="0" err="1" smtClean="0">
                <a:ln w="12700">
                  <a:solidFill>
                    <a:schemeClr val="accent4">
                      <a:lumMod val="50000"/>
                    </a:schemeClr>
                  </a:solidFill>
                  <a:prstDash val="solid"/>
                </a:ln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Розділ</a:t>
            </a:r>
            <a:r>
              <a:rPr lang="ru-RU" sz="3200" b="1" i="1" u="sng" cap="none" spc="0" dirty="0" smtClean="0">
                <a:ln w="12700">
                  <a:solidFill>
                    <a:schemeClr val="accent4">
                      <a:lumMod val="50000"/>
                    </a:schemeClr>
                  </a:solidFill>
                  <a:prstDash val="solid"/>
                </a:ln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4.</a:t>
            </a:r>
            <a:r>
              <a:rPr lang="uk-UA" sz="3200" i="1" dirty="0" smtClean="0">
                <a:ln w="12700">
                  <a:solidFill>
                    <a:schemeClr val="accent4">
                      <a:lumMod val="50000"/>
                    </a:schemeClr>
                  </a:solidFill>
                  <a:prstDash val="solid"/>
                </a:ln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uk-UA" sz="3200" i="1" dirty="0" smtClean="0">
                <a:ln w="12700">
                  <a:solidFill>
                    <a:schemeClr val="accent4">
                      <a:lumMod val="50000"/>
                    </a:schemeClr>
                  </a:solidFill>
                  <a:prstDash val="solid"/>
                </a:ln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Технологія побутової діяльності</a:t>
            </a:r>
            <a:endParaRPr lang="ru-RU" sz="3200" b="1" i="1" u="sng" cap="none" spc="0" dirty="0" smtClean="0">
              <a:ln w="12700">
                <a:solidFill>
                  <a:schemeClr val="accent4">
                    <a:lumMod val="50000"/>
                  </a:schemeClr>
                </a:solidFill>
                <a:prstDash val="solid"/>
              </a:ln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1600" b="1" i="1" u="sng" cap="none" spc="0" dirty="0" smtClean="0">
              <a:ln w="12700">
                <a:solidFill>
                  <a:schemeClr val="accent4">
                    <a:lumMod val="50000"/>
                  </a:schemeClr>
                </a:solidFill>
                <a:prstDash val="solid"/>
              </a:ln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3200" b="1" i="1" dirty="0">
                <a:ln w="12700">
                  <a:solidFill>
                    <a:schemeClr val="accent4">
                      <a:lumMod val="50000"/>
                    </a:schemeClr>
                  </a:solidFill>
                  <a:prstDash val="solid"/>
                </a:ln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 smtClean="0">
                <a:ln w="12700">
                  <a:solidFill>
                    <a:schemeClr val="accent4">
                      <a:lumMod val="50000"/>
                    </a:schemeClr>
                  </a:solidFill>
                  <a:prstDash val="solid"/>
                </a:ln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sz="3200" b="1" i="1" u="sng" cap="none" spc="0" dirty="0" smtClean="0">
                <a:ln w="12700">
                  <a:solidFill>
                    <a:schemeClr val="accent4">
                      <a:lumMod val="50000"/>
                    </a:schemeClr>
                  </a:solidFill>
                  <a:prstDash val="solid"/>
                </a:ln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Тема уроку.</a:t>
            </a:r>
            <a:r>
              <a:rPr lang="ru-RU" sz="32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just"/>
            <a:r>
              <a:rPr lang="uk-UA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uk-UA" sz="3200" i="1" dirty="0" smtClean="0">
                <a:ln w="12700">
                  <a:solidFill>
                    <a:schemeClr val="accent4">
                      <a:lumMod val="50000"/>
                    </a:schemeClr>
                  </a:solidFill>
                  <a:prstDash val="solid"/>
                </a:ln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Догляд за волоссям. </a:t>
            </a:r>
            <a:endParaRPr lang="ru-RU" sz="3200" i="1" cap="none" spc="0" dirty="0">
              <a:ln w="12700">
                <a:solidFill>
                  <a:schemeClr val="accent4">
                    <a:lumMod val="50000"/>
                  </a:schemeClr>
                </a:solidFill>
                <a:prstDash val="solid"/>
              </a:ln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2369" y="2367376"/>
            <a:ext cx="2822179" cy="38275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5220072" y="4239091"/>
            <a:ext cx="3413114" cy="1908215"/>
          </a:xfrm>
          <a:prstGeom prst="rect">
            <a:avLst/>
          </a:prstGeom>
          <a:noFill/>
          <a:ln>
            <a:noFill/>
          </a:ln>
        </p:spPr>
        <p:txBody>
          <a:bodyPr wrap="none" lIns="91440" tIns="45720" rIns="91440" bIns="45720">
            <a:spAutoFit/>
          </a:bodyPr>
          <a:lstStyle/>
          <a:p>
            <a:pPr algn="just"/>
            <a:r>
              <a:rPr lang="uk-UA" i="1" cap="none" spc="50" dirty="0" smtClean="0">
                <a:ln w="12700" cmpd="sng">
                  <a:noFill/>
                  <a:prstDash val="solid"/>
                </a:ln>
                <a:solidFill>
                  <a:srgbClr val="044EBC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Bookman Old Style" panose="02050604050505020204" pitchFamily="18" charset="0"/>
              </a:rPr>
              <a:t>Виконали</a:t>
            </a:r>
            <a:r>
              <a:rPr lang="uk-UA" cap="none" spc="50" dirty="0" smtClean="0">
                <a:ln w="12700" cmpd="sng">
                  <a:noFill/>
                  <a:prstDash val="solid"/>
                </a:ln>
                <a:solidFill>
                  <a:srgbClr val="044EBC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Bookman Old Style" panose="02050604050505020204" pitchFamily="18" charset="0"/>
              </a:rPr>
              <a:t>: </a:t>
            </a:r>
          </a:p>
          <a:p>
            <a:pPr algn="just"/>
            <a:r>
              <a:rPr lang="uk-UA" sz="1600" i="1" spc="50" dirty="0" smtClean="0">
                <a:ln w="12700" cmpd="sng">
                  <a:noFill/>
                  <a:prstDash val="solid"/>
                </a:ln>
                <a:solidFill>
                  <a:srgbClr val="044EBC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Bookman Old Style" panose="02050604050505020204" pitchFamily="18" charset="0"/>
              </a:rPr>
              <a:t>учитель загальноосвітньої </a:t>
            </a:r>
          </a:p>
          <a:p>
            <a:pPr algn="just"/>
            <a:r>
              <a:rPr lang="uk-UA" sz="1600" i="1" spc="50" dirty="0" smtClean="0">
                <a:ln w="12700" cmpd="sng">
                  <a:noFill/>
                  <a:prstDash val="solid"/>
                </a:ln>
                <a:solidFill>
                  <a:srgbClr val="044EBC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Bookman Old Style" panose="02050604050505020204" pitchFamily="18" charset="0"/>
              </a:rPr>
              <a:t>школи І-ІІІ ступенів №5</a:t>
            </a:r>
          </a:p>
          <a:p>
            <a:pPr algn="just"/>
            <a:r>
              <a:rPr lang="uk-UA" cap="none" spc="50" dirty="0" smtClean="0">
                <a:ln w="12700" cmpd="sng">
                  <a:noFill/>
                  <a:prstDash val="solid"/>
                </a:ln>
                <a:solidFill>
                  <a:srgbClr val="044EBC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Bookman Old Style" panose="02050604050505020204" pitchFamily="18" charset="0"/>
              </a:rPr>
              <a:t>		</a:t>
            </a:r>
            <a:r>
              <a:rPr lang="uk-UA" i="1" cap="none" spc="50" dirty="0" smtClean="0">
                <a:ln w="12700" cmpd="sng">
                  <a:noFill/>
                  <a:prstDash val="solid"/>
                </a:ln>
                <a:solidFill>
                  <a:srgbClr val="044EBC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Bookman Old Style" panose="02050604050505020204" pitchFamily="18" charset="0"/>
              </a:rPr>
              <a:t>Бичок Ю.І.,</a:t>
            </a:r>
          </a:p>
          <a:p>
            <a:pPr algn="just"/>
            <a:r>
              <a:rPr lang="uk-UA" sz="1600" i="1" spc="50" dirty="0">
                <a:ln w="12700" cmpd="sng">
                  <a:noFill/>
                  <a:prstDash val="solid"/>
                </a:ln>
                <a:solidFill>
                  <a:srgbClr val="044EBC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Bookman Old Style" panose="02050604050505020204" pitchFamily="18" charset="0"/>
              </a:rPr>
              <a:t>у</a:t>
            </a:r>
            <a:r>
              <a:rPr lang="uk-UA" sz="1600" i="1" cap="none" spc="50" dirty="0" smtClean="0">
                <a:ln w="12700" cmpd="sng">
                  <a:noFill/>
                  <a:prstDash val="solid"/>
                </a:ln>
                <a:solidFill>
                  <a:srgbClr val="044EBC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Bookman Old Style" panose="02050604050505020204" pitchFamily="18" charset="0"/>
              </a:rPr>
              <a:t>читель загальноосвітньої </a:t>
            </a:r>
          </a:p>
          <a:p>
            <a:pPr algn="just"/>
            <a:r>
              <a:rPr lang="uk-UA" sz="1600" i="1" spc="50" dirty="0">
                <a:ln w="12700" cmpd="sng">
                  <a:noFill/>
                  <a:prstDash val="solid"/>
                </a:ln>
                <a:solidFill>
                  <a:srgbClr val="044EBC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Bookman Old Style" panose="02050604050505020204" pitchFamily="18" charset="0"/>
              </a:rPr>
              <a:t>ш</a:t>
            </a:r>
            <a:r>
              <a:rPr lang="uk-UA" sz="1600" i="1" cap="none" spc="50" dirty="0" smtClean="0">
                <a:ln w="12700" cmpd="sng">
                  <a:noFill/>
                  <a:prstDash val="solid"/>
                </a:ln>
                <a:solidFill>
                  <a:srgbClr val="044EBC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Bookman Old Style" panose="02050604050505020204" pitchFamily="18" charset="0"/>
              </a:rPr>
              <a:t>коли І-ІІІ ступенів №25</a:t>
            </a:r>
          </a:p>
          <a:p>
            <a:pPr algn="just"/>
            <a:r>
              <a:rPr lang="uk-UA" i="1" spc="50" dirty="0" smtClean="0">
                <a:ln w="12700" cmpd="sng">
                  <a:noFill/>
                  <a:prstDash val="solid"/>
                </a:ln>
                <a:solidFill>
                  <a:srgbClr val="044EBC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Bookman Old Style" panose="02050604050505020204" pitchFamily="18" charset="0"/>
              </a:rPr>
              <a:t>		  Бичок І.А</a:t>
            </a:r>
            <a:r>
              <a:rPr lang="uk-UA" spc="50" dirty="0" smtClean="0">
                <a:ln w="12700" cmpd="sng">
                  <a:noFill/>
                  <a:prstDash val="solid"/>
                </a:ln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Bookman Old Style" panose="02050604050505020204" pitchFamily="18" charset="0"/>
              </a:rPr>
              <a:t>.</a:t>
            </a:r>
            <a:endParaRPr lang="uk-UA" cap="none" spc="50" dirty="0" smtClean="0">
              <a:ln w="12700" cmpd="sng">
                <a:noFill/>
                <a:prstDash val="solid"/>
              </a:ln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  <a:latin typeface="Bookman Old Style" panose="02050604050505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222874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10674" y="0"/>
            <a:ext cx="8033326" cy="6858000"/>
          </a:xfrm>
        </p:spPr>
        <p:style>
          <a:lnRef idx="0">
            <a:scrgbClr r="0" g="0" b="0"/>
          </a:lnRef>
          <a:fillRef idx="1002">
            <a:schemeClr val="lt1"/>
          </a:fillRef>
          <a:effectRef idx="0">
            <a:scrgbClr r="0" g="0" b="0"/>
          </a:effectRef>
          <a:fontRef idx="major"/>
        </p:style>
        <p:txBody>
          <a:bodyPr/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51520" y="-88553"/>
            <a:ext cx="504056" cy="5552289"/>
          </a:xfrm>
          <a:prstGeom prst="rect">
            <a:avLst/>
          </a:prstGeom>
          <a:noFill/>
        </p:spPr>
        <p:txBody>
          <a:bodyPr vert="wordArtVert" wrap="none" lIns="91440" tIns="45720" rIns="91440" bIns="45720">
            <a:noAutofit/>
          </a:bodyPr>
          <a:lstStyle/>
          <a:p>
            <a:pPr algn="ctr"/>
            <a:r>
              <a:rPr lang="uk-UA" sz="2600" b="1" kern="500" spc="-990" dirty="0" smtClean="0">
                <a:ln w="1905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lumMod val="75000"/>
                  </a:schemeClr>
                </a:solidFill>
                <a:latin typeface="Bookman Old Style" panose="02050604050505020204" pitchFamily="18" charset="0"/>
              </a:rPr>
              <a:t>Трудове навчання</a:t>
            </a:r>
            <a:endParaRPr lang="ru-RU" sz="2600" b="1" kern="500" cap="none" spc="-990" dirty="0">
              <a:ln w="1905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lumMod val="75000"/>
                </a:schemeClr>
              </a:solidFill>
              <a:latin typeface="Bookman Old Style" panose="02050604050505020204" pitchFamily="18" charset="0"/>
            </a:endParaRPr>
          </a:p>
        </p:txBody>
      </p:sp>
      <p:sp>
        <p:nvSpPr>
          <p:cNvPr id="6" name="Овал 5"/>
          <p:cNvSpPr>
            <a:spLocks noChangeAspect="1"/>
          </p:cNvSpPr>
          <p:nvPr/>
        </p:nvSpPr>
        <p:spPr>
          <a:xfrm>
            <a:off x="-2668" y="5733246"/>
            <a:ext cx="974268" cy="97426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-103579" y="5733246"/>
            <a:ext cx="1214253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6</a:t>
            </a:r>
            <a:r>
              <a:rPr lang="ru-RU" sz="32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кл.</a:t>
            </a:r>
            <a:endParaRPr lang="ru-RU" sz="32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4023804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10674" y="0"/>
            <a:ext cx="8033326" cy="6858000"/>
          </a:xfrm>
        </p:spPr>
        <p:style>
          <a:lnRef idx="0">
            <a:scrgbClr r="0" g="0" b="0"/>
          </a:lnRef>
          <a:fillRef idx="1002">
            <a:schemeClr val="lt1"/>
          </a:fillRef>
          <a:effectRef idx="0">
            <a:scrgbClr r="0" g="0" b="0"/>
          </a:effectRef>
          <a:fontRef idx="major"/>
        </p:style>
        <p:txBody>
          <a:bodyPr/>
          <a:lstStyle/>
          <a:p>
            <a:pPr algn="just">
              <a:spcBef>
                <a:spcPts val="0"/>
              </a:spcBef>
            </a:pPr>
            <a:r>
              <a:rPr lang="uk-UA" b="1" i="1" dirty="0" smtClean="0"/>
              <a:t>	</a:t>
            </a:r>
          </a:p>
          <a:p>
            <a:pPr algn="just">
              <a:spcBef>
                <a:spcPts val="0"/>
              </a:spcBef>
            </a:pPr>
            <a:r>
              <a:rPr lang="uk-UA" sz="2000" b="1" i="1" dirty="0" smtClean="0">
                <a:solidFill>
                  <a:srgbClr val="0A0EB6"/>
                </a:solidFill>
                <a:latin typeface="Bookman Old Style" panose="02050604050505020204" pitchFamily="18" charset="0"/>
              </a:rPr>
              <a:t>Волосся </a:t>
            </a:r>
            <a:r>
              <a:rPr lang="uk-UA" sz="2000" i="1" dirty="0">
                <a:solidFill>
                  <a:srgbClr val="0A0EB6"/>
                </a:solidFill>
                <a:latin typeface="Bookman Old Style" panose="02050604050505020204" pitchFamily="18" charset="0"/>
              </a:rPr>
              <a:t>– це рогові утворення шкіри. </a:t>
            </a:r>
            <a:endParaRPr lang="uk-UA" sz="2000" i="1" dirty="0" smtClean="0">
              <a:solidFill>
                <a:srgbClr val="0A0EB6"/>
              </a:solidFill>
              <a:latin typeface="Bookman Old Style" panose="02050604050505020204" pitchFamily="18" charset="0"/>
            </a:endParaRPr>
          </a:p>
          <a:p>
            <a:pPr algn="just">
              <a:spcBef>
                <a:spcPts val="0"/>
              </a:spcBef>
            </a:pPr>
            <a:r>
              <a:rPr lang="uk-UA" sz="2000" i="1" dirty="0" smtClean="0">
                <a:solidFill>
                  <a:srgbClr val="0A0EB6"/>
                </a:solidFill>
                <a:latin typeface="Bookman Old Style" panose="02050604050505020204" pitchFamily="18" charset="0"/>
              </a:rPr>
              <a:t>Все </a:t>
            </a:r>
            <a:r>
              <a:rPr lang="uk-UA" sz="2000" i="1" dirty="0">
                <a:solidFill>
                  <a:srgbClr val="0A0EB6"/>
                </a:solidFill>
                <a:latin typeface="Bookman Old Style" panose="02050604050505020204" pitchFamily="18" charset="0"/>
              </a:rPr>
              <a:t>тіло людини крім губ, </a:t>
            </a:r>
            <a:endParaRPr lang="uk-UA" sz="2000" i="1" dirty="0" smtClean="0">
              <a:solidFill>
                <a:srgbClr val="0A0EB6"/>
              </a:solidFill>
              <a:latin typeface="Bookman Old Style" panose="02050604050505020204" pitchFamily="18" charset="0"/>
            </a:endParaRPr>
          </a:p>
          <a:p>
            <a:pPr algn="just">
              <a:spcBef>
                <a:spcPts val="0"/>
              </a:spcBef>
            </a:pPr>
            <a:r>
              <a:rPr lang="uk-UA" sz="2000" i="1" dirty="0" smtClean="0">
                <a:solidFill>
                  <a:srgbClr val="0A0EB6"/>
                </a:solidFill>
                <a:latin typeface="Bookman Old Style" panose="02050604050505020204" pitchFamily="18" charset="0"/>
              </a:rPr>
              <a:t>долонь </a:t>
            </a:r>
            <a:r>
              <a:rPr lang="uk-UA" sz="2000" i="1" dirty="0">
                <a:solidFill>
                  <a:srgbClr val="0A0EB6"/>
                </a:solidFill>
                <a:latin typeface="Bookman Old Style" panose="02050604050505020204" pitchFamily="18" charset="0"/>
              </a:rPr>
              <a:t>і </a:t>
            </a:r>
            <a:r>
              <a:rPr lang="uk-UA" sz="2000" i="1" dirty="0" smtClean="0">
                <a:solidFill>
                  <a:srgbClr val="0A0EB6"/>
                </a:solidFill>
                <a:latin typeface="Bookman Old Style" panose="02050604050505020204" pitchFamily="18" charset="0"/>
              </a:rPr>
              <a:t>підошов</a:t>
            </a:r>
            <a:r>
              <a:rPr lang="uk-UA" sz="2000" i="1" dirty="0">
                <a:solidFill>
                  <a:srgbClr val="0A0EB6"/>
                </a:solidFill>
                <a:latin typeface="Bookman Old Style" panose="02050604050505020204" pitchFamily="18" charset="0"/>
              </a:rPr>
              <a:t>, покрите </a:t>
            </a:r>
            <a:endParaRPr lang="uk-UA" sz="2000" i="1" dirty="0" smtClean="0">
              <a:solidFill>
                <a:srgbClr val="0A0EB6"/>
              </a:solidFill>
              <a:latin typeface="Bookman Old Style" panose="02050604050505020204" pitchFamily="18" charset="0"/>
            </a:endParaRPr>
          </a:p>
          <a:p>
            <a:pPr algn="just">
              <a:spcBef>
                <a:spcPts val="0"/>
              </a:spcBef>
            </a:pPr>
            <a:r>
              <a:rPr lang="uk-UA" sz="2000" i="1" dirty="0" smtClean="0">
                <a:solidFill>
                  <a:srgbClr val="0A0EB6"/>
                </a:solidFill>
                <a:latin typeface="Bookman Old Style" panose="02050604050505020204" pitchFamily="18" charset="0"/>
              </a:rPr>
              <a:t>тоненькими </a:t>
            </a:r>
            <a:r>
              <a:rPr lang="uk-UA" sz="2000" i="1" dirty="0">
                <a:solidFill>
                  <a:srgbClr val="0A0EB6"/>
                </a:solidFill>
                <a:latin typeface="Bookman Old Style" panose="02050604050505020204" pitchFamily="18" charset="0"/>
              </a:rPr>
              <a:t>волосками. </a:t>
            </a:r>
            <a:endParaRPr lang="uk-UA" sz="2000" i="1" dirty="0" smtClean="0">
              <a:solidFill>
                <a:srgbClr val="0A0EB6"/>
              </a:solidFill>
              <a:latin typeface="Bookman Old Style" panose="02050604050505020204" pitchFamily="18" charset="0"/>
            </a:endParaRPr>
          </a:p>
          <a:p>
            <a:pPr algn="just">
              <a:spcBef>
                <a:spcPts val="0"/>
              </a:spcBef>
            </a:pPr>
            <a:endParaRPr lang="uk-UA" sz="2000" i="1" dirty="0">
              <a:solidFill>
                <a:srgbClr val="0A0EB6"/>
              </a:solidFill>
              <a:latin typeface="Bookman Old Style" panose="02050604050505020204" pitchFamily="18" charset="0"/>
            </a:endParaRPr>
          </a:p>
          <a:p>
            <a:pPr algn="just">
              <a:spcBef>
                <a:spcPts val="0"/>
              </a:spcBef>
            </a:pPr>
            <a:endParaRPr lang="uk-UA" sz="2000" i="1" dirty="0" smtClean="0">
              <a:solidFill>
                <a:srgbClr val="0A0EB6"/>
              </a:solidFill>
              <a:latin typeface="Bookman Old Style" panose="02050604050505020204" pitchFamily="18" charset="0"/>
            </a:endParaRPr>
          </a:p>
          <a:p>
            <a:pPr algn="just">
              <a:spcBef>
                <a:spcPts val="0"/>
              </a:spcBef>
            </a:pPr>
            <a:endParaRPr lang="uk-UA" sz="2000" i="1" dirty="0">
              <a:solidFill>
                <a:srgbClr val="0A0EB6"/>
              </a:solidFill>
              <a:latin typeface="Bookman Old Style" panose="02050604050505020204" pitchFamily="18" charset="0"/>
            </a:endParaRPr>
          </a:p>
          <a:p>
            <a:pPr algn="just">
              <a:spcBef>
                <a:spcPts val="0"/>
              </a:spcBef>
            </a:pPr>
            <a:endParaRPr lang="uk-UA" sz="2000" i="1" dirty="0" smtClean="0">
              <a:solidFill>
                <a:srgbClr val="0A0EB6"/>
              </a:solidFill>
              <a:latin typeface="Bookman Old Style" panose="02050604050505020204" pitchFamily="18" charset="0"/>
            </a:endParaRPr>
          </a:p>
          <a:p>
            <a:pPr algn="just">
              <a:spcBef>
                <a:spcPts val="0"/>
              </a:spcBef>
            </a:pPr>
            <a:endParaRPr lang="uk-UA" sz="2000" i="1" dirty="0">
              <a:solidFill>
                <a:srgbClr val="0A0EB6"/>
              </a:solidFill>
              <a:latin typeface="Bookman Old Style" panose="02050604050505020204" pitchFamily="18" charset="0"/>
            </a:endParaRPr>
          </a:p>
          <a:p>
            <a:pPr algn="just">
              <a:spcBef>
                <a:spcPts val="0"/>
              </a:spcBef>
            </a:pPr>
            <a:r>
              <a:rPr lang="uk-UA" sz="2000" i="1" dirty="0" smtClean="0">
                <a:solidFill>
                  <a:srgbClr val="0A0EB6"/>
                </a:solidFill>
                <a:latin typeface="Bookman Old Style" panose="02050604050505020204" pitchFamily="18" charset="0"/>
              </a:rPr>
              <a:t>			</a:t>
            </a:r>
          </a:p>
          <a:p>
            <a:pPr marL="0" algn="just">
              <a:spcBef>
                <a:spcPts val="0"/>
              </a:spcBef>
            </a:pPr>
            <a:r>
              <a:rPr lang="uk-UA" sz="2000" i="1" dirty="0">
                <a:solidFill>
                  <a:srgbClr val="0A0EB6"/>
                </a:solidFill>
                <a:latin typeface="Bookman Old Style" panose="02050604050505020204" pitchFamily="18" charset="0"/>
              </a:rPr>
              <a:t>	</a:t>
            </a:r>
            <a:r>
              <a:rPr lang="uk-UA" sz="2000" i="1" dirty="0" smtClean="0">
                <a:solidFill>
                  <a:srgbClr val="0A0EB6"/>
                </a:solidFill>
                <a:latin typeface="Bookman Old Style" panose="02050604050505020204" pitchFamily="18" charset="0"/>
              </a:rPr>
              <a:t>	      Довге </a:t>
            </a:r>
            <a:r>
              <a:rPr lang="uk-UA" sz="2000" i="1" dirty="0">
                <a:solidFill>
                  <a:srgbClr val="0A0EB6"/>
                </a:solidFill>
                <a:latin typeface="Bookman Old Style" panose="02050604050505020204" pitchFamily="18" charset="0"/>
              </a:rPr>
              <a:t>волосся розміщене переважно на </a:t>
            </a:r>
            <a:r>
              <a:rPr lang="uk-UA" sz="2000" i="1" dirty="0" smtClean="0">
                <a:solidFill>
                  <a:srgbClr val="0A0EB6"/>
                </a:solidFill>
                <a:latin typeface="Bookman Old Style" panose="02050604050505020204" pitchFamily="18" charset="0"/>
              </a:rPr>
              <a:t>		     голові</a:t>
            </a:r>
            <a:r>
              <a:rPr lang="uk-UA" sz="2000" i="1" dirty="0">
                <a:solidFill>
                  <a:srgbClr val="0A0EB6"/>
                </a:solidFill>
                <a:latin typeface="Bookman Old Style" panose="02050604050505020204" pitchFamily="18" charset="0"/>
              </a:rPr>
              <a:t>. За рік волосся виростає в </a:t>
            </a:r>
            <a:r>
              <a:rPr lang="uk-UA" sz="2000" i="1" dirty="0" smtClean="0">
                <a:solidFill>
                  <a:srgbClr val="0A0EB6"/>
                </a:solidFill>
                <a:latin typeface="Bookman Old Style" panose="02050604050505020204" pitchFamily="18" charset="0"/>
              </a:rPr>
              <a:t>			     середньому </a:t>
            </a:r>
            <a:r>
              <a:rPr lang="uk-UA" sz="2000" i="1" dirty="0">
                <a:solidFill>
                  <a:srgbClr val="0A0EB6"/>
                </a:solidFill>
                <a:latin typeface="Bookman Old Style" panose="02050604050505020204" pitchFamily="18" charset="0"/>
              </a:rPr>
              <a:t>на 10-15 см. Якщо його не </a:t>
            </a:r>
            <a:r>
              <a:rPr lang="uk-UA" sz="2000" i="1" dirty="0" smtClean="0">
                <a:solidFill>
                  <a:srgbClr val="0A0EB6"/>
                </a:solidFill>
                <a:latin typeface="Bookman Old Style" panose="02050604050505020204" pitchFamily="18" charset="0"/>
              </a:rPr>
              <a:t>			     стригти</a:t>
            </a:r>
            <a:r>
              <a:rPr lang="uk-UA" sz="2000" i="1" dirty="0">
                <a:solidFill>
                  <a:srgbClr val="0A0EB6"/>
                </a:solidFill>
                <a:latin typeface="Bookman Old Style" panose="02050604050505020204" pitchFamily="18" charset="0"/>
              </a:rPr>
              <a:t>, середня довжина </a:t>
            </a:r>
            <a:r>
              <a:rPr lang="uk-UA" sz="2000" i="1" dirty="0" smtClean="0">
                <a:solidFill>
                  <a:srgbClr val="0A0EB6"/>
                </a:solidFill>
                <a:latin typeface="Bookman Old Style" panose="02050604050505020204" pitchFamily="18" charset="0"/>
              </a:rPr>
              <a:t>				     складатиме </a:t>
            </a:r>
            <a:r>
              <a:rPr lang="uk-UA" sz="2000" i="1" dirty="0">
                <a:solidFill>
                  <a:srgbClr val="0A0EB6"/>
                </a:solidFill>
                <a:latin typeface="Bookman Old Style" panose="02050604050505020204" pitchFamily="18" charset="0"/>
              </a:rPr>
              <a:t>30-40 см. Як правило у </a:t>
            </a:r>
            <a:r>
              <a:rPr lang="uk-UA" sz="2000" i="1" dirty="0" smtClean="0">
                <a:solidFill>
                  <a:srgbClr val="0A0EB6"/>
                </a:solidFill>
                <a:latin typeface="Bookman Old Style" panose="02050604050505020204" pitchFamily="18" charset="0"/>
              </a:rPr>
              <a:t>			     жінок </a:t>
            </a:r>
            <a:r>
              <a:rPr lang="uk-UA" sz="2000" i="1" dirty="0">
                <a:solidFill>
                  <a:srgbClr val="0A0EB6"/>
                </a:solidFill>
                <a:latin typeface="Bookman Old Style" panose="02050604050505020204" pitchFamily="18" charset="0"/>
              </a:rPr>
              <a:t>волосся росте довше ніжу </a:t>
            </a:r>
            <a:r>
              <a:rPr lang="uk-UA" sz="2000" i="1" dirty="0" smtClean="0">
                <a:solidFill>
                  <a:srgbClr val="0A0EB6"/>
                </a:solidFill>
                <a:latin typeface="Bookman Old Style" panose="02050604050505020204" pitchFamily="18" charset="0"/>
              </a:rPr>
              <a:t>			     чоловіків</a:t>
            </a:r>
            <a:r>
              <a:rPr lang="uk-UA" sz="2000" i="1" dirty="0">
                <a:solidFill>
                  <a:srgbClr val="0A0EB6"/>
                </a:solidFill>
                <a:latin typeface="Bookman Old Style" panose="02050604050505020204" pitchFamily="18" charset="0"/>
              </a:rPr>
              <a:t>. Колір волосся визначається </a:t>
            </a:r>
            <a:r>
              <a:rPr lang="uk-UA" sz="2000" i="1" dirty="0" smtClean="0">
                <a:solidFill>
                  <a:srgbClr val="0A0EB6"/>
                </a:solidFill>
                <a:latin typeface="Bookman Old Style" panose="02050604050505020204" pitchFamily="18" charset="0"/>
              </a:rPr>
              <a:t>		                 наявністю </a:t>
            </a:r>
            <a:r>
              <a:rPr lang="uk-UA" sz="2000" i="1" dirty="0">
                <a:solidFill>
                  <a:srgbClr val="0A0EB6"/>
                </a:solidFill>
                <a:latin typeface="Bookman Old Style" panose="02050604050505020204" pitchFamily="18" charset="0"/>
              </a:rPr>
              <a:t>ньому пігменту. </a:t>
            </a:r>
            <a:endParaRPr lang="ru-RU" sz="2000" i="1" dirty="0">
              <a:solidFill>
                <a:srgbClr val="0A0EB6"/>
              </a:solidFill>
              <a:latin typeface="Bookman Old Style" panose="02050604050505020204" pitchFamily="18" charset="0"/>
            </a:endParaRPr>
          </a:p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51520" y="-88553"/>
            <a:ext cx="504056" cy="5552289"/>
          </a:xfrm>
          <a:prstGeom prst="rect">
            <a:avLst/>
          </a:prstGeom>
          <a:noFill/>
        </p:spPr>
        <p:txBody>
          <a:bodyPr vert="wordArtVert" wrap="none" lIns="91440" tIns="45720" rIns="91440" bIns="45720">
            <a:noAutofit/>
          </a:bodyPr>
          <a:lstStyle/>
          <a:p>
            <a:pPr algn="ctr"/>
            <a:r>
              <a:rPr lang="uk-UA" sz="2600" b="1" kern="500" spc="-990" dirty="0" smtClean="0">
                <a:ln w="1905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lumMod val="75000"/>
                  </a:schemeClr>
                </a:solidFill>
                <a:latin typeface="Bookman Old Style" panose="02050604050505020204" pitchFamily="18" charset="0"/>
              </a:rPr>
              <a:t>Трудове навчання</a:t>
            </a:r>
            <a:endParaRPr lang="ru-RU" sz="2600" b="1" kern="500" cap="none" spc="-990" dirty="0">
              <a:ln w="1905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lumMod val="75000"/>
                </a:schemeClr>
              </a:solidFill>
              <a:latin typeface="Bookman Old Style" panose="02050604050505020204" pitchFamily="18" charset="0"/>
            </a:endParaRPr>
          </a:p>
        </p:txBody>
      </p:sp>
      <p:sp>
        <p:nvSpPr>
          <p:cNvPr id="6" name="Овал 5"/>
          <p:cNvSpPr>
            <a:spLocks noChangeAspect="1"/>
          </p:cNvSpPr>
          <p:nvPr/>
        </p:nvSpPr>
        <p:spPr>
          <a:xfrm>
            <a:off x="-2668" y="5733246"/>
            <a:ext cx="974268" cy="97426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-103579" y="5733246"/>
            <a:ext cx="1214253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6</a:t>
            </a:r>
            <a:r>
              <a:rPr lang="ru-RU" sz="32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кл.</a:t>
            </a:r>
            <a:endParaRPr lang="ru-RU" sz="32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776874"/>
            <a:ext cx="2959722" cy="23762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3140968"/>
            <a:ext cx="1400175" cy="1809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89739" y="4725144"/>
            <a:ext cx="1281645" cy="17131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669344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10674" y="0"/>
            <a:ext cx="8033326" cy="6858000"/>
          </a:xfrm>
        </p:spPr>
        <p:style>
          <a:lnRef idx="0">
            <a:scrgbClr r="0" g="0" b="0"/>
          </a:lnRef>
          <a:fillRef idx="1002">
            <a:schemeClr val="lt1"/>
          </a:fillRef>
          <a:effectRef idx="0">
            <a:scrgbClr r="0" g="0" b="0"/>
          </a:effectRef>
          <a:fontRef idx="major"/>
        </p:style>
        <p:txBody>
          <a:bodyPr/>
          <a:lstStyle/>
          <a:p>
            <a:pPr>
              <a:spcBef>
                <a:spcPts val="0"/>
              </a:spcBef>
            </a:pPr>
            <a:endParaRPr lang="uk-UA" b="1" i="1" dirty="0" smtClean="0">
              <a:latin typeface="Bookman Old Style" panose="02050604050505020204" pitchFamily="18" charset="0"/>
            </a:endParaRPr>
          </a:p>
          <a:p>
            <a:pPr>
              <a:spcBef>
                <a:spcPts val="0"/>
              </a:spcBef>
            </a:pPr>
            <a:r>
              <a:rPr lang="uk-UA" b="1" i="1" dirty="0">
                <a:latin typeface="Bookman Old Style" panose="02050604050505020204" pitchFamily="18" charset="0"/>
              </a:rPr>
              <a:t>	</a:t>
            </a:r>
            <a:r>
              <a:rPr lang="uk-UA" sz="2400" b="1" i="1" dirty="0" smtClean="0">
                <a:solidFill>
                  <a:srgbClr val="26082E"/>
                </a:solidFill>
                <a:latin typeface="Bookman Old Style" panose="02050604050505020204" pitchFamily="18" charset="0"/>
              </a:rPr>
              <a:t>Догляд </a:t>
            </a:r>
            <a:r>
              <a:rPr lang="uk-UA" sz="2400" b="1" i="1" dirty="0">
                <a:solidFill>
                  <a:srgbClr val="26082E"/>
                </a:solidFill>
                <a:latin typeface="Bookman Old Style" panose="02050604050505020204" pitchFamily="18" charset="0"/>
              </a:rPr>
              <a:t>за волоссям</a:t>
            </a:r>
            <a:r>
              <a:rPr lang="uk-UA" sz="2400" i="1" dirty="0">
                <a:solidFill>
                  <a:srgbClr val="26082E"/>
                </a:solidFill>
                <a:latin typeface="Bookman Old Style" panose="02050604050505020204" pitchFamily="18" charset="0"/>
              </a:rPr>
              <a:t> включає: </a:t>
            </a:r>
            <a:r>
              <a:rPr lang="uk-UA" sz="2400" i="1" dirty="0" smtClean="0">
                <a:solidFill>
                  <a:srgbClr val="26082E"/>
                </a:solidFill>
                <a:latin typeface="Bookman Old Style" panose="02050604050505020204" pitchFamily="18" charset="0"/>
              </a:rPr>
              <a:t>	розчісування</a:t>
            </a:r>
            <a:r>
              <a:rPr lang="uk-UA" sz="2400" i="1" dirty="0">
                <a:solidFill>
                  <a:srgbClr val="26082E"/>
                </a:solidFill>
                <a:latin typeface="Bookman Old Style" panose="02050604050505020204" pitchFamily="18" charset="0"/>
              </a:rPr>
              <a:t>, миття, стрижку, укладку, </a:t>
            </a:r>
            <a:r>
              <a:rPr lang="uk-UA" sz="2400" i="1" dirty="0" smtClean="0">
                <a:solidFill>
                  <a:srgbClr val="26082E"/>
                </a:solidFill>
                <a:latin typeface="Bookman Old Style" panose="02050604050505020204" pitchFamily="18" charset="0"/>
              </a:rPr>
              <a:t>	періодичне </a:t>
            </a:r>
            <a:r>
              <a:rPr lang="uk-UA" sz="2400" i="1" dirty="0">
                <a:solidFill>
                  <a:srgbClr val="26082E"/>
                </a:solidFill>
                <a:latin typeface="Bookman Old Style" panose="02050604050505020204" pitchFamily="18" charset="0"/>
              </a:rPr>
              <a:t>живлення та укріплення </a:t>
            </a:r>
            <a:r>
              <a:rPr lang="uk-UA" sz="2400" i="1" dirty="0" smtClean="0">
                <a:solidFill>
                  <a:srgbClr val="26082E"/>
                </a:solidFill>
                <a:latin typeface="Bookman Old Style" panose="02050604050505020204" pitchFamily="18" charset="0"/>
              </a:rPr>
              <a:t>	коренів</a:t>
            </a:r>
            <a:r>
              <a:rPr lang="uk-UA" sz="2400" i="1" dirty="0">
                <a:solidFill>
                  <a:srgbClr val="26082E"/>
                </a:solidFill>
                <a:latin typeface="Bookman Old Style" panose="02050604050505020204" pitchFamily="18" charset="0"/>
              </a:rPr>
              <a:t>.</a:t>
            </a:r>
            <a:endParaRPr lang="ru-RU" sz="2400" i="1" dirty="0">
              <a:solidFill>
                <a:srgbClr val="26082E"/>
              </a:solidFill>
              <a:latin typeface="Bookman Old Style" panose="02050604050505020204" pitchFamily="18" charset="0"/>
            </a:endParaRPr>
          </a:p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51520" y="-88553"/>
            <a:ext cx="504056" cy="5552289"/>
          </a:xfrm>
          <a:prstGeom prst="rect">
            <a:avLst/>
          </a:prstGeom>
          <a:noFill/>
        </p:spPr>
        <p:txBody>
          <a:bodyPr vert="wordArtVert" wrap="none" lIns="91440" tIns="45720" rIns="91440" bIns="45720">
            <a:noAutofit/>
          </a:bodyPr>
          <a:lstStyle/>
          <a:p>
            <a:pPr algn="ctr"/>
            <a:r>
              <a:rPr lang="uk-UA" sz="2600" b="1" kern="500" spc="-990" dirty="0" smtClean="0">
                <a:ln w="1905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lumMod val="75000"/>
                  </a:schemeClr>
                </a:solidFill>
                <a:latin typeface="Bookman Old Style" panose="02050604050505020204" pitchFamily="18" charset="0"/>
              </a:rPr>
              <a:t>Трудове навчання</a:t>
            </a:r>
            <a:endParaRPr lang="ru-RU" sz="2600" b="1" kern="500" cap="none" spc="-990" dirty="0">
              <a:ln w="1905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lumMod val="75000"/>
                </a:schemeClr>
              </a:solidFill>
              <a:latin typeface="Bookman Old Style" panose="02050604050505020204" pitchFamily="18" charset="0"/>
            </a:endParaRPr>
          </a:p>
        </p:txBody>
      </p:sp>
      <p:sp>
        <p:nvSpPr>
          <p:cNvPr id="6" name="Овал 5"/>
          <p:cNvSpPr>
            <a:spLocks noChangeAspect="1"/>
          </p:cNvSpPr>
          <p:nvPr/>
        </p:nvSpPr>
        <p:spPr>
          <a:xfrm>
            <a:off x="-2668" y="5733246"/>
            <a:ext cx="974268" cy="97426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-103579" y="5733246"/>
            <a:ext cx="1214253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6</a:t>
            </a:r>
            <a:r>
              <a:rPr lang="ru-RU" sz="32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кл.</a:t>
            </a:r>
            <a:endParaRPr lang="ru-RU" sz="32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7" name="Рисунок 6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9672" y="2248069"/>
            <a:ext cx="1656184" cy="2232248"/>
          </a:xfrm>
          <a:prstGeom prst="rect">
            <a:avLst/>
          </a:prstGeom>
        </p:spPr>
      </p:pic>
      <p:pic>
        <p:nvPicPr>
          <p:cNvPr id="8" name="Рисунок 7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7944" y="2924944"/>
            <a:ext cx="1704206" cy="2376264"/>
          </a:xfrm>
          <a:prstGeom prst="rect">
            <a:avLst/>
          </a:prstGeom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192" y="4034671"/>
            <a:ext cx="2160240" cy="21602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669344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10674" y="0"/>
            <a:ext cx="8033326" cy="6858000"/>
          </a:xfrm>
        </p:spPr>
        <p:style>
          <a:lnRef idx="0">
            <a:scrgbClr r="0" g="0" b="0"/>
          </a:lnRef>
          <a:fillRef idx="1002">
            <a:schemeClr val="lt1"/>
          </a:fillRef>
          <a:effectRef idx="0">
            <a:scrgbClr r="0" g="0" b="0"/>
          </a:effectRef>
          <a:fontRef idx="major"/>
        </p:style>
        <p:txBody>
          <a:bodyPr>
            <a:normAutofit/>
          </a:bodyPr>
          <a:lstStyle/>
          <a:p>
            <a:pPr>
              <a:spcBef>
                <a:spcPts val="0"/>
              </a:spcBef>
            </a:pPr>
            <a:endParaRPr lang="uk-UA" i="1" dirty="0" smtClean="0">
              <a:solidFill>
                <a:srgbClr val="044EBC"/>
              </a:solidFill>
              <a:latin typeface="Bookman Old Style" panose="02050604050505020204" pitchFamily="18" charset="0"/>
            </a:endParaRPr>
          </a:p>
          <a:p>
            <a:pPr>
              <a:spcBef>
                <a:spcPts val="0"/>
              </a:spcBef>
            </a:pPr>
            <a:r>
              <a:rPr lang="uk-UA" sz="2200" i="1" dirty="0" smtClean="0">
                <a:solidFill>
                  <a:srgbClr val="044EBC"/>
                </a:solidFill>
                <a:latin typeface="Bookman Old Style" panose="02050604050505020204" pitchFamily="18" charset="0"/>
              </a:rPr>
              <a:t>  Для </a:t>
            </a:r>
            <a:r>
              <a:rPr lang="uk-UA" sz="2200" i="1" dirty="0">
                <a:solidFill>
                  <a:srgbClr val="044EBC"/>
                </a:solidFill>
                <a:latin typeface="Bookman Old Style" panose="02050604050505020204" pitchFamily="18" charset="0"/>
              </a:rPr>
              <a:t>розчісування використовують</a:t>
            </a:r>
            <a:r>
              <a:rPr lang="uk-UA" i="1" dirty="0">
                <a:solidFill>
                  <a:srgbClr val="044EBC"/>
                </a:solidFill>
                <a:latin typeface="Bookman Old Style" panose="02050604050505020204" pitchFamily="18" charset="0"/>
              </a:rPr>
              <a:t> </a:t>
            </a:r>
            <a:endParaRPr lang="uk-UA" i="1" dirty="0" smtClean="0">
              <a:solidFill>
                <a:srgbClr val="044EBC"/>
              </a:solidFill>
              <a:latin typeface="Bookman Old Style" panose="02050604050505020204" pitchFamily="18" charset="0"/>
            </a:endParaRPr>
          </a:p>
          <a:p>
            <a:pPr>
              <a:spcBef>
                <a:spcPts val="0"/>
              </a:spcBef>
            </a:pPr>
            <a:r>
              <a:rPr lang="uk-UA" i="1" dirty="0" smtClean="0">
                <a:solidFill>
                  <a:srgbClr val="044EBC"/>
                </a:solidFill>
                <a:latin typeface="Bookman Old Style" panose="02050604050505020204" pitchFamily="18" charset="0"/>
              </a:rPr>
              <a:t>гребінець </a:t>
            </a:r>
            <a:r>
              <a:rPr lang="uk-UA" i="1" dirty="0">
                <a:solidFill>
                  <a:srgbClr val="044EBC"/>
                </a:solidFill>
                <a:latin typeface="Bookman Old Style" panose="02050604050505020204" pitchFamily="18" charset="0"/>
              </a:rPr>
              <a:t>і щітку. </a:t>
            </a:r>
            <a:endParaRPr lang="uk-UA" i="1" dirty="0" smtClean="0">
              <a:solidFill>
                <a:srgbClr val="044EBC"/>
              </a:solidFill>
              <a:latin typeface="Bookman Old Style" panose="02050604050505020204" pitchFamily="18" charset="0"/>
            </a:endParaRPr>
          </a:p>
          <a:p>
            <a:pPr>
              <a:spcBef>
                <a:spcPts val="0"/>
              </a:spcBef>
            </a:pPr>
            <a:endParaRPr lang="uk-UA" i="1" dirty="0">
              <a:solidFill>
                <a:srgbClr val="044EBC"/>
              </a:solidFill>
              <a:latin typeface="Bookman Old Style" panose="02050604050505020204" pitchFamily="18" charset="0"/>
            </a:endParaRPr>
          </a:p>
          <a:p>
            <a:pPr>
              <a:spcBef>
                <a:spcPts val="0"/>
              </a:spcBef>
            </a:pPr>
            <a:endParaRPr lang="uk-UA" i="1" dirty="0" smtClean="0">
              <a:solidFill>
                <a:srgbClr val="044EBC"/>
              </a:solidFill>
              <a:latin typeface="Bookman Old Style" panose="02050604050505020204" pitchFamily="18" charset="0"/>
            </a:endParaRPr>
          </a:p>
          <a:p>
            <a:pPr>
              <a:spcBef>
                <a:spcPts val="0"/>
              </a:spcBef>
            </a:pPr>
            <a:r>
              <a:rPr lang="uk-UA" i="1" dirty="0" smtClean="0">
                <a:solidFill>
                  <a:srgbClr val="044EBC"/>
                </a:solidFill>
                <a:latin typeface="Bookman Old Style" panose="02050604050505020204" pitchFamily="18" charset="0"/>
              </a:rPr>
              <a:t>			Гребінець </a:t>
            </a:r>
            <a:r>
              <a:rPr lang="uk-UA" sz="2200" i="1" dirty="0">
                <a:solidFill>
                  <a:srgbClr val="044EBC"/>
                </a:solidFill>
                <a:latin typeface="Bookman Old Style" panose="02050604050505020204" pitchFamily="18" charset="0"/>
              </a:rPr>
              <a:t>не повинен бути </a:t>
            </a:r>
            <a:r>
              <a:rPr lang="uk-UA" sz="2200" i="1" dirty="0" smtClean="0">
                <a:solidFill>
                  <a:srgbClr val="044EBC"/>
                </a:solidFill>
                <a:latin typeface="Bookman Old Style" panose="02050604050505020204" pitchFamily="18" charset="0"/>
              </a:rPr>
              <a:t>				гострим</a:t>
            </a:r>
            <a:r>
              <a:rPr lang="uk-UA" sz="2200" i="1" dirty="0">
                <a:solidFill>
                  <a:srgbClr val="044EBC"/>
                </a:solidFill>
                <a:latin typeface="Bookman Old Style" panose="02050604050505020204" pitchFamily="18" charset="0"/>
              </a:rPr>
              <a:t>, щоб не травмувати </a:t>
            </a:r>
            <a:r>
              <a:rPr lang="uk-UA" sz="2200" i="1" dirty="0" smtClean="0">
                <a:solidFill>
                  <a:srgbClr val="044EBC"/>
                </a:solidFill>
                <a:latin typeface="Bookman Old Style" panose="02050604050505020204" pitchFamily="18" charset="0"/>
              </a:rPr>
              <a:t>				волосся </a:t>
            </a:r>
            <a:r>
              <a:rPr lang="uk-UA" sz="2200" i="1" dirty="0">
                <a:solidFill>
                  <a:srgbClr val="044EBC"/>
                </a:solidFill>
                <a:latin typeface="Bookman Old Style" panose="02050604050505020204" pitchFamily="18" charset="0"/>
              </a:rPr>
              <a:t>та шкіру голови. </a:t>
            </a:r>
            <a:r>
              <a:rPr lang="uk-UA" sz="2200" i="1" dirty="0" smtClean="0">
                <a:solidFill>
                  <a:srgbClr val="044EBC"/>
                </a:solidFill>
                <a:latin typeface="Bookman Old Style" panose="02050604050505020204" pitchFamily="18" charset="0"/>
              </a:rPr>
              <a:t>					Найкращими </a:t>
            </a:r>
            <a:r>
              <a:rPr lang="uk-UA" sz="2200" i="1" dirty="0">
                <a:solidFill>
                  <a:srgbClr val="044EBC"/>
                </a:solidFill>
                <a:latin typeface="Bookman Old Style" panose="02050604050505020204" pitchFamily="18" charset="0"/>
              </a:rPr>
              <a:t>є гребінці з із </a:t>
            </a:r>
            <a:r>
              <a:rPr lang="uk-UA" sz="2200" i="1" dirty="0" smtClean="0">
                <a:solidFill>
                  <a:srgbClr val="044EBC"/>
                </a:solidFill>
                <a:latin typeface="Bookman Old Style" panose="02050604050505020204" pitchFamily="18" charset="0"/>
              </a:rPr>
              <a:t>				природних </a:t>
            </a:r>
            <a:r>
              <a:rPr lang="uk-UA" sz="2200" i="1" dirty="0">
                <a:solidFill>
                  <a:srgbClr val="044EBC"/>
                </a:solidFill>
                <a:latin typeface="Bookman Old Style" panose="02050604050505020204" pitchFamily="18" charset="0"/>
              </a:rPr>
              <a:t>матеріалів – рогові, </a:t>
            </a:r>
            <a:r>
              <a:rPr lang="uk-UA" sz="2200" i="1" dirty="0" smtClean="0">
                <a:solidFill>
                  <a:srgbClr val="044EBC"/>
                </a:solidFill>
                <a:latin typeface="Bookman Old Style" panose="02050604050505020204" pitchFamily="18" charset="0"/>
              </a:rPr>
              <a:t>				</a:t>
            </a:r>
            <a:r>
              <a:rPr lang="uk-UA" sz="2200" i="1" dirty="0" err="1" smtClean="0">
                <a:solidFill>
                  <a:srgbClr val="044EBC"/>
                </a:solidFill>
                <a:latin typeface="Bookman Old Style" panose="02050604050505020204" pitchFamily="18" charset="0"/>
              </a:rPr>
              <a:t>деревʼяні</a:t>
            </a:r>
            <a:r>
              <a:rPr lang="uk-UA" sz="2200" i="1" dirty="0">
                <a:solidFill>
                  <a:srgbClr val="044EBC"/>
                </a:solidFill>
                <a:latin typeface="Bookman Old Style" panose="02050604050505020204" pitchFamily="18" charset="0"/>
              </a:rPr>
              <a:t>.</a:t>
            </a:r>
            <a:r>
              <a:rPr lang="uk-UA" i="1" dirty="0">
                <a:solidFill>
                  <a:srgbClr val="044EBC"/>
                </a:solidFill>
                <a:latin typeface="Bookman Old Style" panose="02050604050505020204" pitchFamily="18" charset="0"/>
              </a:rPr>
              <a:t> </a:t>
            </a:r>
          </a:p>
          <a:p>
            <a:pPr>
              <a:spcBef>
                <a:spcPts val="0"/>
              </a:spcBef>
            </a:pPr>
            <a:endParaRPr lang="uk-UA" i="1" dirty="0" smtClean="0">
              <a:solidFill>
                <a:srgbClr val="044EBC"/>
              </a:solidFill>
              <a:latin typeface="Bookman Old Style" panose="02050604050505020204" pitchFamily="18" charset="0"/>
            </a:endParaRPr>
          </a:p>
          <a:p>
            <a:pPr>
              <a:spcBef>
                <a:spcPts val="0"/>
              </a:spcBef>
            </a:pPr>
            <a:r>
              <a:rPr lang="uk-UA" i="1" dirty="0" smtClean="0">
                <a:solidFill>
                  <a:srgbClr val="044EBC"/>
                </a:solidFill>
                <a:latin typeface="Bookman Old Style" panose="02050604050505020204" pitchFamily="18" charset="0"/>
              </a:rPr>
              <a:t>	Щітка </a:t>
            </a:r>
            <a:r>
              <a:rPr lang="uk-UA" sz="2200" i="1" dirty="0" smtClean="0">
                <a:solidFill>
                  <a:srgbClr val="044EBC"/>
                </a:solidFill>
                <a:latin typeface="Bookman Old Style" panose="02050604050505020204" pitchFamily="18" charset="0"/>
              </a:rPr>
              <a:t>не повинна </a:t>
            </a:r>
            <a:r>
              <a:rPr lang="uk-UA" sz="2200" i="1" dirty="0">
                <a:solidFill>
                  <a:srgbClr val="044EBC"/>
                </a:solidFill>
                <a:latin typeface="Bookman Old Style" panose="02050604050505020204" pitchFamily="18" charset="0"/>
              </a:rPr>
              <a:t>бути </a:t>
            </a:r>
            <a:endParaRPr lang="uk-UA" sz="2200" i="1" dirty="0" smtClean="0">
              <a:solidFill>
                <a:srgbClr val="044EBC"/>
              </a:solidFill>
              <a:latin typeface="Bookman Old Style" panose="02050604050505020204" pitchFamily="18" charset="0"/>
            </a:endParaRPr>
          </a:p>
          <a:p>
            <a:pPr>
              <a:spcBef>
                <a:spcPts val="0"/>
              </a:spcBef>
            </a:pPr>
            <a:r>
              <a:rPr lang="uk-UA" sz="2200" i="1" dirty="0" smtClean="0">
                <a:solidFill>
                  <a:srgbClr val="044EBC"/>
                </a:solidFill>
                <a:latin typeface="Bookman Old Style" panose="02050604050505020204" pitchFamily="18" charset="0"/>
              </a:rPr>
              <a:t>	занадто </a:t>
            </a:r>
            <a:r>
              <a:rPr lang="uk-UA" sz="2200" i="1" dirty="0">
                <a:solidFill>
                  <a:srgbClr val="044EBC"/>
                </a:solidFill>
                <a:latin typeface="Bookman Old Style" panose="02050604050505020204" pitchFamily="18" charset="0"/>
              </a:rPr>
              <a:t>жорсткою</a:t>
            </a:r>
            <a:r>
              <a:rPr lang="uk-UA" i="1" dirty="0">
                <a:solidFill>
                  <a:srgbClr val="044EBC"/>
                </a:solidFill>
                <a:latin typeface="Bookman Old Style" panose="02050604050505020204" pitchFamily="18" charset="0"/>
              </a:rPr>
              <a:t>. </a:t>
            </a:r>
            <a:endParaRPr lang="uk-UA" i="1" dirty="0" smtClean="0">
              <a:solidFill>
                <a:srgbClr val="044EBC"/>
              </a:solidFill>
              <a:latin typeface="Bookman Old Style" panose="02050604050505020204" pitchFamily="18" charset="0"/>
            </a:endParaRPr>
          </a:p>
          <a:p>
            <a:pPr>
              <a:spcBef>
                <a:spcPts val="0"/>
              </a:spcBef>
            </a:pPr>
            <a:endParaRPr lang="uk-UA" i="1" dirty="0" smtClean="0">
              <a:solidFill>
                <a:srgbClr val="044EBC"/>
              </a:solidFill>
              <a:latin typeface="Bookman Old Style" panose="02050604050505020204" pitchFamily="18" charset="0"/>
            </a:endParaRPr>
          </a:p>
          <a:p>
            <a:pPr>
              <a:spcBef>
                <a:spcPts val="0"/>
              </a:spcBef>
            </a:pPr>
            <a:endParaRPr lang="uk-UA" i="1" dirty="0" smtClean="0">
              <a:solidFill>
                <a:srgbClr val="044EBC"/>
              </a:solidFill>
              <a:latin typeface="Bookman Old Style" panose="02050604050505020204" pitchFamily="18" charset="0"/>
            </a:endParaRPr>
          </a:p>
          <a:p>
            <a:pPr>
              <a:spcBef>
                <a:spcPts val="0"/>
              </a:spcBef>
            </a:pPr>
            <a:r>
              <a:rPr lang="uk-UA" sz="2200" i="1" dirty="0" smtClean="0">
                <a:solidFill>
                  <a:srgbClr val="044EBC"/>
                </a:solidFill>
                <a:latin typeface="Bookman Old Style" panose="02050604050505020204" pitchFamily="18" charset="0"/>
              </a:rPr>
              <a:t>У </a:t>
            </a:r>
            <a:r>
              <a:rPr lang="uk-UA" sz="2200" i="1" dirty="0">
                <a:solidFill>
                  <a:srgbClr val="044EBC"/>
                </a:solidFill>
                <a:latin typeface="Bookman Old Style" panose="02050604050505020204" pitchFamily="18" charset="0"/>
              </a:rPr>
              <a:t>кожної людини гребінець має бути свій, особистий.</a:t>
            </a:r>
            <a:endParaRPr lang="ru-RU" sz="2200" i="1" dirty="0">
              <a:solidFill>
                <a:srgbClr val="044EBC"/>
              </a:solidFill>
              <a:latin typeface="Bookman Old Style" panose="020506040505050202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51520" y="-88553"/>
            <a:ext cx="504056" cy="5552289"/>
          </a:xfrm>
          <a:prstGeom prst="rect">
            <a:avLst/>
          </a:prstGeom>
          <a:noFill/>
        </p:spPr>
        <p:txBody>
          <a:bodyPr vert="wordArtVert" wrap="none" lIns="91440" tIns="45720" rIns="91440" bIns="45720">
            <a:noAutofit/>
          </a:bodyPr>
          <a:lstStyle/>
          <a:p>
            <a:pPr algn="ctr"/>
            <a:r>
              <a:rPr lang="uk-UA" sz="2600" b="1" kern="500" spc="-990" dirty="0" smtClean="0">
                <a:ln w="1905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lumMod val="75000"/>
                  </a:schemeClr>
                </a:solidFill>
                <a:latin typeface="Bookman Old Style" panose="02050604050505020204" pitchFamily="18" charset="0"/>
              </a:rPr>
              <a:t>Трудове навчання</a:t>
            </a:r>
            <a:endParaRPr lang="ru-RU" sz="2600" b="1" kern="500" cap="none" spc="-990" dirty="0">
              <a:ln w="1905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lumMod val="75000"/>
                </a:schemeClr>
              </a:solidFill>
              <a:latin typeface="Bookman Old Style" panose="02050604050505020204" pitchFamily="18" charset="0"/>
            </a:endParaRPr>
          </a:p>
        </p:txBody>
      </p:sp>
      <p:sp>
        <p:nvSpPr>
          <p:cNvPr id="6" name="Овал 5"/>
          <p:cNvSpPr>
            <a:spLocks noChangeAspect="1"/>
          </p:cNvSpPr>
          <p:nvPr/>
        </p:nvSpPr>
        <p:spPr>
          <a:xfrm>
            <a:off x="-2668" y="5733246"/>
            <a:ext cx="974268" cy="97426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-103579" y="5733246"/>
            <a:ext cx="1214253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6</a:t>
            </a:r>
            <a:r>
              <a:rPr lang="ru-RU" sz="32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кл.</a:t>
            </a:r>
            <a:endParaRPr lang="ru-RU" sz="32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224" y="476672"/>
            <a:ext cx="2350909" cy="7713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Рисунок 6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333" r="35334"/>
          <a:stretch/>
        </p:blipFill>
        <p:spPr bwMode="auto">
          <a:xfrm rot="5400000">
            <a:off x="5483096" y="261909"/>
            <a:ext cx="637540" cy="217170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9" name="Рисунок 8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1" y="1647868"/>
            <a:ext cx="1694681" cy="1368152"/>
          </a:xfrm>
          <a:prstGeom prst="rect">
            <a:avLst/>
          </a:prstGeom>
        </p:spPr>
      </p:pic>
      <p:pic>
        <p:nvPicPr>
          <p:cNvPr id="1026" name="Picture 2" descr="J:\методична розробка 6_ клас\малюнки\1254585474_3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2852936"/>
            <a:ext cx="1805186" cy="12780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4005064"/>
            <a:ext cx="1872208" cy="18722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669344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10674" y="0"/>
            <a:ext cx="8033326" cy="6858000"/>
          </a:xfrm>
        </p:spPr>
        <p:style>
          <a:lnRef idx="0">
            <a:scrgbClr r="0" g="0" b="0"/>
          </a:lnRef>
          <a:fillRef idx="1002">
            <a:schemeClr val="lt1"/>
          </a:fillRef>
          <a:effectRef idx="0">
            <a:scrgbClr r="0" g="0" b="0"/>
          </a:effectRef>
          <a:fontRef idx="major"/>
        </p:style>
        <p:txBody>
          <a:bodyPr/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51520" y="-88553"/>
            <a:ext cx="504056" cy="5552289"/>
          </a:xfrm>
          <a:prstGeom prst="rect">
            <a:avLst/>
          </a:prstGeom>
          <a:noFill/>
        </p:spPr>
        <p:txBody>
          <a:bodyPr vert="wordArtVert" wrap="none" lIns="91440" tIns="45720" rIns="91440" bIns="45720">
            <a:noAutofit/>
          </a:bodyPr>
          <a:lstStyle/>
          <a:p>
            <a:pPr algn="ctr"/>
            <a:r>
              <a:rPr lang="uk-UA" sz="2600" b="1" kern="500" spc="-990" dirty="0" smtClean="0">
                <a:ln w="1905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lumMod val="75000"/>
                  </a:schemeClr>
                </a:solidFill>
                <a:latin typeface="Bookman Old Style" panose="02050604050505020204" pitchFamily="18" charset="0"/>
              </a:rPr>
              <a:t>Трудове навчання</a:t>
            </a:r>
            <a:endParaRPr lang="ru-RU" sz="2600" b="1" kern="500" cap="none" spc="-990" dirty="0">
              <a:ln w="1905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lumMod val="75000"/>
                </a:schemeClr>
              </a:solidFill>
              <a:latin typeface="Bookman Old Style" panose="02050604050505020204" pitchFamily="18" charset="0"/>
            </a:endParaRPr>
          </a:p>
        </p:txBody>
      </p:sp>
      <p:sp>
        <p:nvSpPr>
          <p:cNvPr id="6" name="Овал 5"/>
          <p:cNvSpPr>
            <a:spLocks noChangeAspect="1"/>
          </p:cNvSpPr>
          <p:nvPr/>
        </p:nvSpPr>
        <p:spPr>
          <a:xfrm>
            <a:off x="-2668" y="5733246"/>
            <a:ext cx="974268" cy="97426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-103579" y="5733246"/>
            <a:ext cx="1214253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6</a:t>
            </a:r>
            <a:r>
              <a:rPr lang="ru-RU" sz="32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кл.</a:t>
            </a:r>
            <a:endParaRPr lang="ru-RU" sz="32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" name="Скругленный прямоугольник 1"/>
          <p:cNvSpPr/>
          <p:nvPr/>
        </p:nvSpPr>
        <p:spPr>
          <a:xfrm>
            <a:off x="3635896" y="476672"/>
            <a:ext cx="2376264" cy="720080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b="1" dirty="0" smtClean="0">
                <a:latin typeface="Arial Black" panose="020B0A04020102020204" pitchFamily="34" charset="0"/>
              </a:rPr>
              <a:t>Типи волосся</a:t>
            </a:r>
            <a:endParaRPr lang="ru-RU" b="1" dirty="0">
              <a:latin typeface="Arial Black" panose="020B0A04020102020204" pitchFamily="34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923928" y="1944996"/>
            <a:ext cx="2376264" cy="720080"/>
          </a:xfrm>
          <a:prstGeom prst="round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b="1" dirty="0" smtClean="0">
                <a:solidFill>
                  <a:srgbClr val="0A0EB6"/>
                </a:solidFill>
                <a:latin typeface="Arial Black" panose="020B0A04020102020204" pitchFamily="34" charset="0"/>
              </a:rPr>
              <a:t>Сухе </a:t>
            </a:r>
          </a:p>
          <a:p>
            <a:pPr algn="ctr"/>
            <a:r>
              <a:rPr lang="uk-UA" b="1" dirty="0" smtClean="0">
                <a:solidFill>
                  <a:srgbClr val="0A0EB6"/>
                </a:solidFill>
                <a:latin typeface="Arial Black" panose="020B0A04020102020204" pitchFamily="34" charset="0"/>
              </a:rPr>
              <a:t>волосся</a:t>
            </a:r>
            <a:endParaRPr lang="ru-RU" b="1" dirty="0">
              <a:solidFill>
                <a:srgbClr val="0A0EB6"/>
              </a:solidFill>
              <a:latin typeface="Arial Black" panose="020B0A04020102020204" pitchFamily="34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6588224" y="1932450"/>
            <a:ext cx="2376264" cy="720080"/>
          </a:xfrm>
          <a:prstGeom prst="round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b="1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Arial Black" panose="020B0A04020102020204" pitchFamily="34" charset="0"/>
              </a:rPr>
              <a:t>Жирне </a:t>
            </a:r>
          </a:p>
          <a:p>
            <a:pPr algn="ctr"/>
            <a:r>
              <a:rPr lang="uk-UA" b="1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Arial Black" panose="020B0A04020102020204" pitchFamily="34" charset="0"/>
              </a:rPr>
              <a:t>волосся</a:t>
            </a:r>
            <a:endParaRPr lang="ru-RU" b="1" dirty="0">
              <a:solidFill>
                <a:schemeClr val="accent2">
                  <a:lumMod val="60000"/>
                  <a:lumOff val="40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1259632" y="1932450"/>
            <a:ext cx="2376264" cy="72008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b="1" dirty="0" smtClean="0">
                <a:solidFill>
                  <a:srgbClr val="0A0EB6"/>
                </a:solidFill>
                <a:latin typeface="Arial Black" panose="020B0A04020102020204" pitchFamily="34" charset="0"/>
              </a:rPr>
              <a:t>Нормальне волосся</a:t>
            </a:r>
            <a:endParaRPr lang="ru-RU" b="1" dirty="0">
              <a:solidFill>
                <a:srgbClr val="0A0EB6"/>
              </a:solidFill>
              <a:latin typeface="Arial Black" panose="020B0A04020102020204" pitchFamily="34" charset="0"/>
            </a:endParaRPr>
          </a:p>
        </p:txBody>
      </p:sp>
      <p:cxnSp>
        <p:nvCxnSpPr>
          <p:cNvPr id="11" name="Прямая со стрелкой 10"/>
          <p:cNvCxnSpPr/>
          <p:nvPr/>
        </p:nvCxnSpPr>
        <p:spPr>
          <a:xfrm flipH="1">
            <a:off x="2987824" y="1340768"/>
            <a:ext cx="1080120" cy="43204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>
            <a:off x="4932040" y="1340768"/>
            <a:ext cx="0" cy="43204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>
            <a:off x="6084168" y="1340768"/>
            <a:ext cx="1152128" cy="43204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10" name="Скругленный прямоугольник 9"/>
          <p:cNvSpPr/>
          <p:nvPr/>
        </p:nvSpPr>
        <p:spPr>
          <a:xfrm>
            <a:off x="1259632" y="2940765"/>
            <a:ext cx="2268252" cy="3715809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000" i="1" dirty="0" smtClean="0">
                <a:solidFill>
                  <a:srgbClr val="0A0EB6"/>
                </a:solidFill>
              </a:rPr>
              <a:t>Міцне</a:t>
            </a:r>
            <a:r>
              <a:rPr lang="uk-UA" sz="2000" i="1" dirty="0">
                <a:solidFill>
                  <a:srgbClr val="0A0EB6"/>
                </a:solidFill>
              </a:rPr>
              <a:t>, еластичне, в міру змащене жиром. </a:t>
            </a:r>
            <a:endParaRPr lang="uk-UA" sz="2000" i="1" dirty="0" smtClean="0">
              <a:solidFill>
                <a:srgbClr val="0A0EB6"/>
              </a:solidFill>
            </a:endParaRPr>
          </a:p>
          <a:p>
            <a:pPr algn="ctr"/>
            <a:r>
              <a:rPr lang="uk-UA" sz="2000" i="1" dirty="0" err="1" smtClean="0">
                <a:solidFill>
                  <a:srgbClr val="0A0EB6"/>
                </a:solidFill>
              </a:rPr>
              <a:t>Жирніє</a:t>
            </a:r>
            <a:r>
              <a:rPr lang="uk-UA" sz="2000" i="1" dirty="0" smtClean="0">
                <a:solidFill>
                  <a:srgbClr val="0A0EB6"/>
                </a:solidFill>
              </a:rPr>
              <a:t> </a:t>
            </a:r>
            <a:r>
              <a:rPr lang="uk-UA" sz="2000" i="1" dirty="0">
                <a:solidFill>
                  <a:srgbClr val="0A0EB6"/>
                </a:solidFill>
              </a:rPr>
              <a:t>через </a:t>
            </a:r>
            <a:endParaRPr lang="uk-UA" sz="2000" i="1" dirty="0" smtClean="0">
              <a:solidFill>
                <a:srgbClr val="0A0EB6"/>
              </a:solidFill>
            </a:endParaRPr>
          </a:p>
          <a:p>
            <a:pPr algn="ctr"/>
            <a:r>
              <a:rPr lang="uk-UA" sz="2000" i="1" dirty="0" smtClean="0">
                <a:solidFill>
                  <a:srgbClr val="0A0EB6"/>
                </a:solidFill>
              </a:rPr>
              <a:t>5-7 </a:t>
            </a:r>
            <a:r>
              <a:rPr lang="uk-UA" sz="2000" i="1" dirty="0">
                <a:solidFill>
                  <a:srgbClr val="0A0EB6"/>
                </a:solidFill>
              </a:rPr>
              <a:t>днів</a:t>
            </a:r>
            <a:endParaRPr lang="ru-RU" sz="2000" i="1" dirty="0">
              <a:solidFill>
                <a:srgbClr val="0A0EB6"/>
              </a:solidFill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3923928" y="2950772"/>
            <a:ext cx="2376264" cy="3705803"/>
          </a:xfrm>
          <a:prstGeom prst="round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000" i="1" dirty="0" smtClean="0">
                <a:solidFill>
                  <a:srgbClr val="0A0EB6"/>
                </a:solidFill>
              </a:rPr>
              <a:t>Тонке</a:t>
            </a:r>
            <a:r>
              <a:rPr lang="uk-UA" sz="2000" i="1" dirty="0">
                <a:solidFill>
                  <a:srgbClr val="0A0EB6"/>
                </a:solidFill>
              </a:rPr>
              <a:t>, тьмяне, волоски легко рвуться і січуться на кінцях. </a:t>
            </a:r>
            <a:endParaRPr lang="uk-UA" sz="2000" i="1" dirty="0" smtClean="0">
              <a:solidFill>
                <a:srgbClr val="0A0EB6"/>
              </a:solidFill>
            </a:endParaRPr>
          </a:p>
          <a:p>
            <a:pPr algn="ctr"/>
            <a:r>
              <a:rPr lang="uk-UA" sz="2000" i="1" dirty="0" err="1" smtClean="0">
                <a:solidFill>
                  <a:srgbClr val="0A0EB6"/>
                </a:solidFill>
              </a:rPr>
              <a:t>Жирніє</a:t>
            </a:r>
            <a:r>
              <a:rPr lang="uk-UA" sz="2000" i="1" dirty="0" smtClean="0">
                <a:solidFill>
                  <a:srgbClr val="0A0EB6"/>
                </a:solidFill>
              </a:rPr>
              <a:t> </a:t>
            </a:r>
            <a:r>
              <a:rPr lang="uk-UA" sz="2000" i="1" dirty="0">
                <a:solidFill>
                  <a:srgbClr val="0A0EB6"/>
                </a:solidFill>
              </a:rPr>
              <a:t>через </a:t>
            </a:r>
            <a:endParaRPr lang="uk-UA" sz="2000" i="1" dirty="0" smtClean="0">
              <a:solidFill>
                <a:srgbClr val="0A0EB6"/>
              </a:solidFill>
            </a:endParaRPr>
          </a:p>
          <a:p>
            <a:pPr algn="ctr"/>
            <a:r>
              <a:rPr lang="uk-UA" sz="2000" i="1" dirty="0" smtClean="0">
                <a:solidFill>
                  <a:srgbClr val="0A0EB6"/>
                </a:solidFill>
              </a:rPr>
              <a:t>10-15 </a:t>
            </a:r>
            <a:r>
              <a:rPr lang="uk-UA" sz="2000" i="1" dirty="0">
                <a:solidFill>
                  <a:srgbClr val="0A0EB6"/>
                </a:solidFill>
              </a:rPr>
              <a:t>днів. </a:t>
            </a:r>
            <a:endParaRPr lang="ru-RU" sz="2000" i="1" dirty="0">
              <a:solidFill>
                <a:srgbClr val="0A0EB6"/>
              </a:solidFill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6660232" y="2974166"/>
            <a:ext cx="2304255" cy="3682410"/>
          </a:xfrm>
          <a:prstGeom prst="round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000" i="1" dirty="0">
                <a:solidFill>
                  <a:srgbClr val="FFFF00"/>
                </a:solidFill>
              </a:rPr>
              <a:t>Н</a:t>
            </a:r>
            <a:r>
              <a:rPr lang="uk-UA" sz="2000" i="1" dirty="0" smtClean="0">
                <a:solidFill>
                  <a:srgbClr val="FFFF00"/>
                </a:solidFill>
              </a:rPr>
              <a:t>е </a:t>
            </a:r>
            <a:r>
              <a:rPr lang="uk-UA" sz="2000" i="1" dirty="0">
                <a:solidFill>
                  <a:srgbClr val="FFFF00"/>
                </a:solidFill>
              </a:rPr>
              <a:t>міцне, густо змащене жиром, окремі волосини злипаються у </a:t>
            </a:r>
            <a:r>
              <a:rPr lang="uk-UA" sz="2000" i="1" dirty="0" err="1">
                <a:solidFill>
                  <a:srgbClr val="FFFF00"/>
                </a:solidFill>
              </a:rPr>
              <a:t>пасьма</a:t>
            </a:r>
            <a:r>
              <a:rPr lang="uk-UA" sz="2000" i="1" dirty="0">
                <a:solidFill>
                  <a:srgbClr val="FFFF00"/>
                </a:solidFill>
              </a:rPr>
              <a:t>. </a:t>
            </a:r>
            <a:endParaRPr lang="uk-UA" sz="2000" i="1" dirty="0" smtClean="0">
              <a:solidFill>
                <a:srgbClr val="FFFF00"/>
              </a:solidFill>
            </a:endParaRPr>
          </a:p>
          <a:p>
            <a:pPr algn="ctr"/>
            <a:r>
              <a:rPr lang="uk-UA" sz="2000" i="1" dirty="0" smtClean="0">
                <a:solidFill>
                  <a:srgbClr val="FFFF00"/>
                </a:solidFill>
              </a:rPr>
              <a:t>Як </a:t>
            </a:r>
            <a:r>
              <a:rPr lang="uk-UA" sz="2000" i="1" dirty="0">
                <a:solidFill>
                  <a:srgbClr val="FFFF00"/>
                </a:solidFill>
              </a:rPr>
              <a:t>правило є велика жирна лупа. Волосся </a:t>
            </a:r>
            <a:r>
              <a:rPr lang="uk-UA" sz="2000" i="1" dirty="0" err="1">
                <a:solidFill>
                  <a:srgbClr val="FFFF00"/>
                </a:solidFill>
              </a:rPr>
              <a:t>жирніє</a:t>
            </a:r>
            <a:r>
              <a:rPr lang="uk-UA" sz="2000" i="1" dirty="0">
                <a:solidFill>
                  <a:srgbClr val="FFFF00"/>
                </a:solidFill>
              </a:rPr>
              <a:t> </a:t>
            </a:r>
            <a:r>
              <a:rPr lang="uk-UA" sz="2000" i="1" dirty="0" smtClean="0">
                <a:solidFill>
                  <a:srgbClr val="FFFF00"/>
                </a:solidFill>
              </a:rPr>
              <a:t>через</a:t>
            </a:r>
          </a:p>
          <a:p>
            <a:pPr algn="ctr"/>
            <a:r>
              <a:rPr lang="uk-UA" sz="2000" i="1" dirty="0" smtClean="0">
                <a:solidFill>
                  <a:srgbClr val="FFFF00"/>
                </a:solidFill>
              </a:rPr>
              <a:t> </a:t>
            </a:r>
            <a:r>
              <a:rPr lang="uk-UA" sz="2000" i="1" dirty="0">
                <a:solidFill>
                  <a:srgbClr val="FFFF00"/>
                </a:solidFill>
              </a:rPr>
              <a:t>1-3 дні.</a:t>
            </a:r>
            <a:endParaRPr lang="ru-RU" sz="2000" i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69344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4" grpId="0" animBg="1"/>
      <p:bldP spid="1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10674" y="0"/>
            <a:ext cx="8033326" cy="6858000"/>
          </a:xfrm>
        </p:spPr>
        <p:style>
          <a:lnRef idx="0">
            <a:scrgbClr r="0" g="0" b="0"/>
          </a:lnRef>
          <a:fillRef idx="1002">
            <a:schemeClr val="lt1"/>
          </a:fillRef>
          <a:effectRef idx="0">
            <a:scrgbClr r="0" g="0" b="0"/>
          </a:effectRef>
          <a:fontRef idx="major"/>
        </p:style>
        <p:txBody>
          <a:bodyPr>
            <a:normAutofit/>
          </a:bodyPr>
          <a:lstStyle/>
          <a:p>
            <a:pPr>
              <a:spcBef>
                <a:spcPts val="0"/>
              </a:spcBef>
            </a:pPr>
            <a:endParaRPr lang="uk-UA" sz="2400" b="1" i="1" dirty="0" smtClean="0">
              <a:solidFill>
                <a:srgbClr val="C00000"/>
              </a:solidFill>
              <a:latin typeface="Bookman Old Style" panose="02050604050505020204" pitchFamily="18" charset="0"/>
            </a:endParaRPr>
          </a:p>
          <a:p>
            <a:pPr>
              <a:spcBef>
                <a:spcPts val="0"/>
              </a:spcBef>
            </a:pPr>
            <a:r>
              <a:rPr lang="uk-UA" sz="2400" b="1" i="1" dirty="0" smtClean="0">
                <a:solidFill>
                  <a:srgbClr val="C00000"/>
                </a:solidFill>
                <a:latin typeface="Bookman Old Style" panose="02050604050505020204" pitchFamily="18" charset="0"/>
              </a:rPr>
              <a:t>Щоб </a:t>
            </a:r>
            <a:r>
              <a:rPr lang="uk-UA" sz="2400" b="1" i="1" dirty="0">
                <a:solidFill>
                  <a:srgbClr val="C00000"/>
                </a:solidFill>
                <a:latin typeface="Bookman Old Style" panose="02050604050505020204" pitchFamily="18" charset="0"/>
              </a:rPr>
              <a:t>шкіра не подразнювалася, зменшилася кількість лупи і  укріпилися корінці волосся, після миття його корисно споліскувати відварами  лікарських трав:</a:t>
            </a:r>
            <a:endParaRPr lang="ru-RU" sz="2400" b="1" i="1" dirty="0">
              <a:solidFill>
                <a:srgbClr val="C00000"/>
              </a:solidFill>
              <a:latin typeface="Bookman Old Style" panose="020506040505050202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51520" y="-88553"/>
            <a:ext cx="504056" cy="5552289"/>
          </a:xfrm>
          <a:prstGeom prst="rect">
            <a:avLst/>
          </a:prstGeom>
          <a:noFill/>
        </p:spPr>
        <p:txBody>
          <a:bodyPr vert="wordArtVert" wrap="none" lIns="91440" tIns="45720" rIns="91440" bIns="45720">
            <a:noAutofit/>
          </a:bodyPr>
          <a:lstStyle/>
          <a:p>
            <a:pPr algn="ctr"/>
            <a:r>
              <a:rPr lang="uk-UA" sz="2600" b="1" kern="500" spc="-990" dirty="0" smtClean="0">
                <a:ln w="1905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lumMod val="75000"/>
                  </a:schemeClr>
                </a:solidFill>
                <a:latin typeface="Bookman Old Style" panose="02050604050505020204" pitchFamily="18" charset="0"/>
              </a:rPr>
              <a:t>Трудове навчання</a:t>
            </a:r>
            <a:endParaRPr lang="ru-RU" sz="2600" b="1" kern="500" cap="none" spc="-990" dirty="0">
              <a:ln w="1905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lumMod val="75000"/>
                </a:schemeClr>
              </a:solidFill>
              <a:latin typeface="Bookman Old Style" panose="02050604050505020204" pitchFamily="18" charset="0"/>
            </a:endParaRPr>
          </a:p>
        </p:txBody>
      </p:sp>
      <p:sp>
        <p:nvSpPr>
          <p:cNvPr id="6" name="Овал 5"/>
          <p:cNvSpPr>
            <a:spLocks noChangeAspect="1"/>
          </p:cNvSpPr>
          <p:nvPr/>
        </p:nvSpPr>
        <p:spPr>
          <a:xfrm>
            <a:off x="-2668" y="5733246"/>
            <a:ext cx="974268" cy="97426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-103579" y="5733246"/>
            <a:ext cx="1214253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6</a:t>
            </a:r>
            <a:r>
              <a:rPr lang="ru-RU" sz="32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кл.</a:t>
            </a:r>
            <a:endParaRPr lang="ru-RU" sz="32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7" name="Рисунок 6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5509" y="1916832"/>
            <a:ext cx="1152525" cy="1889760"/>
          </a:xfrm>
          <a:prstGeom prst="rect">
            <a:avLst/>
          </a:prstGeom>
        </p:spPr>
      </p:pic>
      <p:pic>
        <p:nvPicPr>
          <p:cNvPr id="8" name="Рисунок 7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24483" y="1992168"/>
            <a:ext cx="1246505" cy="1800225"/>
          </a:xfrm>
          <a:prstGeom prst="rect">
            <a:avLst/>
          </a:prstGeom>
        </p:spPr>
      </p:pic>
      <p:pic>
        <p:nvPicPr>
          <p:cNvPr id="9" name="Рисунок 8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8064" y="1935017"/>
            <a:ext cx="1182370" cy="1914525"/>
          </a:xfrm>
          <a:prstGeom prst="rect">
            <a:avLst/>
          </a:prstGeom>
        </p:spPr>
      </p:pic>
      <p:pic>
        <p:nvPicPr>
          <p:cNvPr id="10" name="Рисунок 9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4288" y="1871620"/>
            <a:ext cx="1052830" cy="2076450"/>
          </a:xfrm>
          <a:prstGeom prst="rect">
            <a:avLst/>
          </a:prstGeom>
        </p:spPr>
      </p:pic>
      <p:pic>
        <p:nvPicPr>
          <p:cNvPr id="11" name="Рисунок 10"/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1714" y="4437300"/>
            <a:ext cx="1924050" cy="1783080"/>
          </a:xfrm>
          <a:prstGeom prst="rect">
            <a:avLst/>
          </a:prstGeom>
        </p:spPr>
      </p:pic>
      <p:pic>
        <p:nvPicPr>
          <p:cNvPr id="12" name="Рисунок 11"/>
          <p:cNvPicPr/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1679" y="4385161"/>
            <a:ext cx="1297305" cy="1809750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0538" y="4471333"/>
            <a:ext cx="2458963" cy="17142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583664" y="3806592"/>
            <a:ext cx="91621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1400" b="1" i="1" dirty="0" smtClean="0"/>
              <a:t>ромашка</a:t>
            </a:r>
            <a:endParaRPr lang="ru-RU" sz="1400" b="1" i="1" dirty="0"/>
          </a:p>
        </p:txBody>
      </p:sp>
      <p:sp>
        <p:nvSpPr>
          <p:cNvPr id="14" name="TextBox 13"/>
          <p:cNvSpPr txBox="1"/>
          <p:nvPr/>
        </p:nvSpPr>
        <p:spPr>
          <a:xfrm>
            <a:off x="3425984" y="3806591"/>
            <a:ext cx="84350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1400" b="1" i="1" dirty="0" smtClean="0"/>
              <a:t>кропива</a:t>
            </a:r>
            <a:endParaRPr lang="ru-RU" sz="1400" b="1" i="1" dirty="0"/>
          </a:p>
        </p:txBody>
      </p:sp>
      <p:sp>
        <p:nvSpPr>
          <p:cNvPr id="15" name="TextBox 14"/>
          <p:cNvSpPr txBox="1"/>
          <p:nvPr/>
        </p:nvSpPr>
        <p:spPr>
          <a:xfrm>
            <a:off x="5076056" y="3806592"/>
            <a:ext cx="128387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1400" b="1" i="1" dirty="0"/>
              <a:t>к</a:t>
            </a:r>
            <a:r>
              <a:rPr lang="uk-UA" sz="1400" b="1" i="1" dirty="0" smtClean="0"/>
              <a:t>орінь лопуха</a:t>
            </a:r>
            <a:endParaRPr lang="ru-RU" sz="1400" b="1" i="1" dirty="0"/>
          </a:p>
        </p:txBody>
      </p:sp>
      <p:sp>
        <p:nvSpPr>
          <p:cNvPr id="16" name="TextBox 15"/>
          <p:cNvSpPr txBox="1"/>
          <p:nvPr/>
        </p:nvSpPr>
        <p:spPr>
          <a:xfrm>
            <a:off x="7167856" y="3849542"/>
            <a:ext cx="104926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1400" b="1" i="1" dirty="0"/>
              <a:t>к</a:t>
            </a:r>
            <a:r>
              <a:rPr lang="uk-UA" sz="1400" b="1" i="1" dirty="0" smtClean="0"/>
              <a:t>орінь </a:t>
            </a:r>
            <a:r>
              <a:rPr lang="uk-UA" sz="1400" b="1" i="1" dirty="0" err="1" smtClean="0"/>
              <a:t>аїра</a:t>
            </a:r>
            <a:endParaRPr lang="ru-RU" sz="1400" b="1" i="1" dirty="0"/>
          </a:p>
        </p:txBody>
      </p:sp>
      <p:sp>
        <p:nvSpPr>
          <p:cNvPr id="17" name="TextBox 16"/>
          <p:cNvSpPr txBox="1"/>
          <p:nvPr/>
        </p:nvSpPr>
        <p:spPr>
          <a:xfrm>
            <a:off x="1882224" y="6223192"/>
            <a:ext cx="78258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1400" b="1" i="1" dirty="0" smtClean="0"/>
              <a:t>деревій</a:t>
            </a:r>
            <a:endParaRPr lang="ru-RU" sz="1400" b="1" i="1" dirty="0"/>
          </a:p>
        </p:txBody>
      </p:sp>
      <p:sp>
        <p:nvSpPr>
          <p:cNvPr id="18" name="TextBox 17"/>
          <p:cNvSpPr txBox="1"/>
          <p:nvPr/>
        </p:nvSpPr>
        <p:spPr>
          <a:xfrm>
            <a:off x="3779912" y="6217567"/>
            <a:ext cx="144943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1400" b="1" i="1" dirty="0"/>
              <a:t>б</a:t>
            </a:r>
            <a:r>
              <a:rPr lang="uk-UA" sz="1400" b="1" i="1" dirty="0" smtClean="0"/>
              <a:t>ерезове листя</a:t>
            </a:r>
            <a:endParaRPr lang="ru-RU" sz="1400" b="1" i="1" dirty="0"/>
          </a:p>
        </p:txBody>
      </p:sp>
      <p:sp>
        <p:nvSpPr>
          <p:cNvPr id="20" name="TextBox 19"/>
          <p:cNvSpPr txBox="1"/>
          <p:nvPr/>
        </p:nvSpPr>
        <p:spPr>
          <a:xfrm>
            <a:off x="6749851" y="6217567"/>
            <a:ext cx="95789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1400" b="1" i="1" dirty="0"/>
              <a:t>к</a:t>
            </a:r>
            <a:r>
              <a:rPr lang="uk-UA" sz="1400" b="1" i="1" dirty="0" smtClean="0"/>
              <a:t>ора дуба</a:t>
            </a:r>
            <a:endParaRPr lang="ru-RU" sz="1400" b="1" i="1" dirty="0"/>
          </a:p>
        </p:txBody>
      </p:sp>
    </p:spTree>
    <p:extLst>
      <p:ext uri="{BB962C8B-B14F-4D97-AF65-F5344CB8AC3E}">
        <p14:creationId xmlns:p14="http://schemas.microsoft.com/office/powerpoint/2010/main" val="19669344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10674" y="0"/>
            <a:ext cx="8033326" cy="6858000"/>
          </a:xfrm>
        </p:spPr>
        <p:style>
          <a:lnRef idx="0">
            <a:scrgbClr r="0" g="0" b="0"/>
          </a:lnRef>
          <a:fillRef idx="1002">
            <a:schemeClr val="lt1"/>
          </a:fillRef>
          <a:effectRef idx="0">
            <a:scrgbClr r="0" g="0" b="0"/>
          </a:effectRef>
          <a:fontRef idx="major"/>
        </p:style>
        <p:txBody>
          <a:bodyPr/>
          <a:lstStyle/>
          <a:p>
            <a:pPr>
              <a:spcBef>
                <a:spcPts val="0"/>
              </a:spcBef>
            </a:pPr>
            <a:endParaRPr lang="uk-UA" sz="2400" i="1" dirty="0" smtClean="0">
              <a:latin typeface="Bookman Old Style" panose="02050604050505020204" pitchFamily="18" charset="0"/>
            </a:endParaRPr>
          </a:p>
          <a:p>
            <a:pPr>
              <a:spcBef>
                <a:spcPts val="0"/>
              </a:spcBef>
            </a:pPr>
            <a:endParaRPr lang="uk-UA" sz="1400" i="1" dirty="0">
              <a:latin typeface="Bookman Old Style" panose="02050604050505020204" pitchFamily="18" charset="0"/>
            </a:endParaRPr>
          </a:p>
          <a:p>
            <a:pPr algn="just">
              <a:spcBef>
                <a:spcPts val="0"/>
              </a:spcBef>
            </a:pPr>
            <a:r>
              <a:rPr lang="uk-UA" sz="2400" i="1" dirty="0" smtClean="0">
                <a:latin typeface="Bookman Old Style" panose="02050604050505020204" pitchFamily="18" charset="0"/>
              </a:rPr>
              <a:t>	</a:t>
            </a:r>
            <a:r>
              <a:rPr lang="uk-UA" sz="2400" i="1" dirty="0" smtClean="0">
                <a:solidFill>
                  <a:srgbClr val="150C86"/>
                </a:solidFill>
                <a:latin typeface="Bookman Old Style" panose="02050604050505020204" pitchFamily="18" charset="0"/>
              </a:rPr>
              <a:t>Оскільки </a:t>
            </a:r>
            <a:r>
              <a:rPr lang="uk-UA" sz="2400" i="1" dirty="0">
                <a:solidFill>
                  <a:srgbClr val="150C86"/>
                </a:solidFill>
                <a:latin typeface="Bookman Old Style" panose="02050604050505020204" pitchFamily="18" charset="0"/>
              </a:rPr>
              <a:t>волосся отримує поживні речовини із організму людини, вона повинна добре харчуватися. Особливо корисними для волосся є продукти, що містять вітамін А. Якщо цього вітаміну в організмі не достатньо – волосся стає тьмяним і ламким, </a:t>
            </a:r>
            <a:r>
              <a:rPr lang="uk-UA" sz="2400" i="1" dirty="0" err="1">
                <a:solidFill>
                  <a:srgbClr val="150C86"/>
                </a:solidFill>
                <a:latin typeface="Bookman Old Style" panose="02050604050505020204" pitchFamily="18" charset="0"/>
              </a:rPr>
              <a:t>зʼявляється</a:t>
            </a:r>
            <a:r>
              <a:rPr lang="uk-UA" sz="2400" i="1" dirty="0">
                <a:solidFill>
                  <a:srgbClr val="150C86"/>
                </a:solidFill>
                <a:latin typeface="Bookman Old Style" panose="02050604050505020204" pitchFamily="18" charset="0"/>
              </a:rPr>
              <a:t> лупа. </a:t>
            </a:r>
            <a:endParaRPr lang="uk-UA" sz="2400" i="1" dirty="0" smtClean="0">
              <a:solidFill>
                <a:srgbClr val="150C86"/>
              </a:solidFill>
              <a:latin typeface="Bookman Old Style" panose="02050604050505020204" pitchFamily="18" charset="0"/>
            </a:endParaRPr>
          </a:p>
          <a:p>
            <a:pPr algn="just">
              <a:spcBef>
                <a:spcPts val="0"/>
              </a:spcBef>
            </a:pPr>
            <a:r>
              <a:rPr lang="uk-UA" sz="2400" i="1" dirty="0" smtClean="0">
                <a:solidFill>
                  <a:srgbClr val="150C86"/>
                </a:solidFill>
                <a:latin typeface="Bookman Old Style" panose="02050604050505020204" pitchFamily="18" charset="0"/>
              </a:rPr>
              <a:t>     Багато </a:t>
            </a:r>
            <a:r>
              <a:rPr lang="uk-UA" sz="2400" i="1" dirty="0">
                <a:solidFill>
                  <a:srgbClr val="150C86"/>
                </a:solidFill>
                <a:latin typeface="Bookman Old Style" panose="02050604050505020204" pitchFamily="18" charset="0"/>
              </a:rPr>
              <a:t>вітаміну А в </a:t>
            </a:r>
            <a:endParaRPr lang="uk-UA" sz="2400" i="1" dirty="0" smtClean="0">
              <a:solidFill>
                <a:srgbClr val="150C86"/>
              </a:solidFill>
              <a:latin typeface="Bookman Old Style" panose="02050604050505020204" pitchFamily="18" charset="0"/>
            </a:endParaRPr>
          </a:p>
          <a:p>
            <a:pPr algn="just">
              <a:spcBef>
                <a:spcPts val="0"/>
              </a:spcBef>
            </a:pPr>
            <a:r>
              <a:rPr lang="uk-UA" sz="2400" i="1" dirty="0" smtClean="0">
                <a:solidFill>
                  <a:srgbClr val="150C86"/>
                </a:solidFill>
                <a:latin typeface="Bookman Old Style" panose="02050604050505020204" pitchFamily="18" charset="0"/>
              </a:rPr>
              <a:t>таких </a:t>
            </a:r>
            <a:r>
              <a:rPr lang="uk-UA" sz="2400" i="1" dirty="0">
                <a:solidFill>
                  <a:srgbClr val="150C86"/>
                </a:solidFill>
                <a:latin typeface="Bookman Old Style" panose="02050604050505020204" pitchFamily="18" charset="0"/>
              </a:rPr>
              <a:t>продуктах, як </a:t>
            </a:r>
            <a:r>
              <a:rPr lang="uk-UA" sz="2400" i="1" dirty="0" smtClean="0">
                <a:solidFill>
                  <a:srgbClr val="150C86"/>
                </a:solidFill>
                <a:latin typeface="Bookman Old Style" panose="02050604050505020204" pitchFamily="18" charset="0"/>
              </a:rPr>
              <a:t>сир</a:t>
            </a:r>
            <a:r>
              <a:rPr lang="uk-UA" sz="2400" i="1" dirty="0">
                <a:solidFill>
                  <a:srgbClr val="150C86"/>
                </a:solidFill>
                <a:latin typeface="Bookman Old Style" panose="02050604050505020204" pitchFamily="18" charset="0"/>
              </a:rPr>
              <a:t>, </a:t>
            </a:r>
            <a:endParaRPr lang="uk-UA" sz="2400" i="1" dirty="0" smtClean="0">
              <a:solidFill>
                <a:srgbClr val="150C86"/>
              </a:solidFill>
              <a:latin typeface="Bookman Old Style" panose="02050604050505020204" pitchFamily="18" charset="0"/>
            </a:endParaRPr>
          </a:p>
          <a:p>
            <a:pPr algn="just">
              <a:spcBef>
                <a:spcPts val="0"/>
              </a:spcBef>
            </a:pPr>
            <a:r>
              <a:rPr lang="uk-UA" sz="2400" i="1" dirty="0" smtClean="0">
                <a:solidFill>
                  <a:srgbClr val="150C86"/>
                </a:solidFill>
                <a:latin typeface="Bookman Old Style" panose="02050604050505020204" pitchFamily="18" charset="0"/>
              </a:rPr>
              <a:t>молоко</a:t>
            </a:r>
            <a:r>
              <a:rPr lang="uk-UA" sz="2400" i="1" dirty="0">
                <a:solidFill>
                  <a:srgbClr val="150C86"/>
                </a:solidFill>
                <a:latin typeface="Bookman Old Style" panose="02050604050505020204" pitchFamily="18" charset="0"/>
              </a:rPr>
              <a:t>, печінка, </a:t>
            </a:r>
            <a:r>
              <a:rPr lang="uk-UA" sz="2400" i="1" dirty="0" err="1" smtClean="0">
                <a:solidFill>
                  <a:srgbClr val="150C86"/>
                </a:solidFill>
                <a:latin typeface="Bookman Old Style" panose="02050604050505020204" pitchFamily="18" charset="0"/>
              </a:rPr>
              <a:t>рибʼячий</a:t>
            </a:r>
            <a:r>
              <a:rPr lang="uk-UA" sz="2400" i="1" dirty="0" smtClean="0">
                <a:solidFill>
                  <a:srgbClr val="150C86"/>
                </a:solidFill>
                <a:latin typeface="Bookman Old Style" panose="02050604050505020204" pitchFamily="18" charset="0"/>
              </a:rPr>
              <a:t> </a:t>
            </a:r>
          </a:p>
          <a:p>
            <a:pPr algn="just">
              <a:spcBef>
                <a:spcPts val="0"/>
              </a:spcBef>
            </a:pPr>
            <a:r>
              <a:rPr lang="uk-UA" sz="2400" i="1" dirty="0" smtClean="0">
                <a:solidFill>
                  <a:srgbClr val="150C86"/>
                </a:solidFill>
                <a:latin typeface="Bookman Old Style" panose="02050604050505020204" pitchFamily="18" charset="0"/>
              </a:rPr>
              <a:t>жир</a:t>
            </a:r>
            <a:r>
              <a:rPr lang="uk-UA" sz="2400" i="1" dirty="0">
                <a:solidFill>
                  <a:srgbClr val="150C86"/>
                </a:solidFill>
                <a:latin typeface="Bookman Old Style" panose="02050604050505020204" pitchFamily="18" charset="0"/>
              </a:rPr>
              <a:t>, яєчний </a:t>
            </a:r>
            <a:r>
              <a:rPr lang="uk-UA" sz="2400" i="1" dirty="0" smtClean="0">
                <a:solidFill>
                  <a:srgbClr val="150C86"/>
                </a:solidFill>
                <a:latin typeface="Bookman Old Style" panose="02050604050505020204" pitchFamily="18" charset="0"/>
              </a:rPr>
              <a:t>жовток</a:t>
            </a:r>
            <a:r>
              <a:rPr lang="uk-UA" sz="2400" i="1" dirty="0">
                <a:solidFill>
                  <a:srgbClr val="150C86"/>
                </a:solidFill>
                <a:latin typeface="Bookman Old Style" panose="02050604050505020204" pitchFamily="18" charset="0"/>
              </a:rPr>
              <a:t>, масло, абрикоси, </a:t>
            </a:r>
            <a:endParaRPr lang="uk-UA" sz="2400" i="1" dirty="0" smtClean="0">
              <a:solidFill>
                <a:srgbClr val="150C86"/>
              </a:solidFill>
              <a:latin typeface="Bookman Old Style" panose="02050604050505020204" pitchFamily="18" charset="0"/>
            </a:endParaRPr>
          </a:p>
          <a:p>
            <a:pPr algn="just">
              <a:spcBef>
                <a:spcPts val="0"/>
              </a:spcBef>
            </a:pPr>
            <a:r>
              <a:rPr lang="uk-UA" sz="2400" i="1" dirty="0" smtClean="0">
                <a:solidFill>
                  <a:srgbClr val="150C86"/>
                </a:solidFill>
                <a:latin typeface="Bookman Old Style" panose="02050604050505020204" pitchFamily="18" charset="0"/>
              </a:rPr>
              <a:t>салат</a:t>
            </a:r>
            <a:r>
              <a:rPr lang="uk-UA" sz="2400" i="1" dirty="0">
                <a:solidFill>
                  <a:srgbClr val="150C86"/>
                </a:solidFill>
                <a:latin typeface="Bookman Old Style" panose="02050604050505020204" pitchFamily="18" charset="0"/>
              </a:rPr>
              <a:t>, квасоля, вишня, </a:t>
            </a:r>
            <a:endParaRPr lang="uk-UA" sz="2400" i="1" dirty="0" smtClean="0">
              <a:solidFill>
                <a:srgbClr val="150C86"/>
              </a:solidFill>
              <a:latin typeface="Bookman Old Style" panose="02050604050505020204" pitchFamily="18" charset="0"/>
            </a:endParaRPr>
          </a:p>
          <a:p>
            <a:pPr algn="just">
              <a:spcBef>
                <a:spcPts val="0"/>
              </a:spcBef>
            </a:pPr>
            <a:r>
              <a:rPr lang="uk-UA" sz="2400" i="1" dirty="0" smtClean="0">
                <a:solidFill>
                  <a:srgbClr val="150C86"/>
                </a:solidFill>
                <a:latin typeface="Bookman Old Style" panose="02050604050505020204" pitchFamily="18" charset="0"/>
              </a:rPr>
              <a:t>томати</a:t>
            </a:r>
            <a:r>
              <a:rPr lang="uk-UA" sz="2400" i="1" dirty="0">
                <a:solidFill>
                  <a:srgbClr val="150C86"/>
                </a:solidFill>
                <a:latin typeface="Bookman Old Style" panose="02050604050505020204" pitchFamily="18" charset="0"/>
              </a:rPr>
              <a:t>, апельсини тощо. </a:t>
            </a:r>
            <a:endParaRPr lang="uk-UA" sz="2400" i="1" dirty="0" smtClean="0">
              <a:solidFill>
                <a:srgbClr val="150C86"/>
              </a:solidFill>
              <a:latin typeface="Bookman Old Style" panose="02050604050505020204" pitchFamily="18" charset="0"/>
            </a:endParaRPr>
          </a:p>
          <a:p>
            <a:pPr algn="just">
              <a:spcBef>
                <a:spcPts val="0"/>
              </a:spcBef>
            </a:pPr>
            <a:r>
              <a:rPr lang="uk-UA" sz="2400" i="1" dirty="0">
                <a:solidFill>
                  <a:srgbClr val="150C86"/>
                </a:solidFill>
                <a:latin typeface="Bookman Old Style" panose="02050604050505020204" pitchFamily="18" charset="0"/>
              </a:rPr>
              <a:t>	</a:t>
            </a:r>
            <a:endParaRPr lang="uk-UA" sz="2400" i="1" dirty="0" smtClean="0">
              <a:solidFill>
                <a:srgbClr val="150C86"/>
              </a:solidFill>
              <a:latin typeface="Bookman Old Style" panose="02050604050505020204" pitchFamily="18" charset="0"/>
            </a:endParaRPr>
          </a:p>
          <a:p>
            <a:pPr algn="just">
              <a:spcBef>
                <a:spcPts val="0"/>
              </a:spcBef>
            </a:pPr>
            <a:r>
              <a:rPr lang="uk-UA" sz="2400" i="1" dirty="0">
                <a:solidFill>
                  <a:srgbClr val="150C86"/>
                </a:solidFill>
                <a:latin typeface="Bookman Old Style" panose="02050604050505020204" pitchFamily="18" charset="0"/>
              </a:rPr>
              <a:t> </a:t>
            </a:r>
            <a:r>
              <a:rPr lang="uk-UA" sz="2400" i="1" dirty="0" smtClean="0">
                <a:solidFill>
                  <a:srgbClr val="150C86"/>
                </a:solidFill>
                <a:latin typeface="Bookman Old Style" panose="02050604050505020204" pitchFamily="18" charset="0"/>
              </a:rPr>
              <a:t>   Щоб </a:t>
            </a:r>
            <a:r>
              <a:rPr lang="uk-UA" sz="2400" i="1" dirty="0">
                <a:solidFill>
                  <a:srgbClr val="150C86"/>
                </a:solidFill>
                <a:latin typeface="Bookman Old Style" panose="02050604050505020204" pitchFamily="18" charset="0"/>
              </a:rPr>
              <a:t>волосся блищало і легко розчісувалось слід вживати також олію – соняшникову, оливкову і особливо кукурудзяну. </a:t>
            </a:r>
            <a:endParaRPr lang="ru-RU" sz="2400" i="1" dirty="0">
              <a:solidFill>
                <a:srgbClr val="150C86"/>
              </a:solidFill>
              <a:latin typeface="Bookman Old Style" panose="02050604050505020204" pitchFamily="18" charset="0"/>
            </a:endParaRPr>
          </a:p>
          <a:p>
            <a:endParaRPr lang="ru-RU" dirty="0">
              <a:solidFill>
                <a:srgbClr val="150C86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51520" y="-88553"/>
            <a:ext cx="504056" cy="5552289"/>
          </a:xfrm>
          <a:prstGeom prst="rect">
            <a:avLst/>
          </a:prstGeom>
          <a:noFill/>
        </p:spPr>
        <p:txBody>
          <a:bodyPr vert="wordArtVert" wrap="none" lIns="91440" tIns="45720" rIns="91440" bIns="45720">
            <a:noAutofit/>
          </a:bodyPr>
          <a:lstStyle/>
          <a:p>
            <a:pPr algn="ctr"/>
            <a:r>
              <a:rPr lang="uk-UA" sz="2600" b="1" kern="500" spc="-990" dirty="0" smtClean="0">
                <a:ln w="1905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lumMod val="75000"/>
                  </a:schemeClr>
                </a:solidFill>
                <a:latin typeface="Bookman Old Style" panose="02050604050505020204" pitchFamily="18" charset="0"/>
              </a:rPr>
              <a:t>Трудове навчання</a:t>
            </a:r>
            <a:endParaRPr lang="ru-RU" sz="2600" b="1" kern="500" cap="none" spc="-990" dirty="0">
              <a:ln w="1905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lumMod val="75000"/>
                </a:schemeClr>
              </a:solidFill>
              <a:latin typeface="Bookman Old Style" panose="02050604050505020204" pitchFamily="18" charset="0"/>
            </a:endParaRPr>
          </a:p>
        </p:txBody>
      </p:sp>
      <p:sp>
        <p:nvSpPr>
          <p:cNvPr id="6" name="Овал 5"/>
          <p:cNvSpPr>
            <a:spLocks noChangeAspect="1"/>
          </p:cNvSpPr>
          <p:nvPr/>
        </p:nvSpPr>
        <p:spPr>
          <a:xfrm>
            <a:off x="-2668" y="5733246"/>
            <a:ext cx="974268" cy="97426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-103579" y="5733246"/>
            <a:ext cx="1214253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6</a:t>
            </a:r>
            <a:r>
              <a:rPr lang="ru-RU" sz="32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кл.</a:t>
            </a:r>
            <a:endParaRPr lang="ru-RU" sz="32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7" name="Рисунок 6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950"/>
          <a:stretch/>
        </p:blipFill>
        <p:spPr>
          <a:xfrm>
            <a:off x="5652120" y="2852936"/>
            <a:ext cx="2981697" cy="23762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69344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10674" y="0"/>
            <a:ext cx="8033326" cy="6858000"/>
          </a:xfrm>
        </p:spPr>
        <p:style>
          <a:lnRef idx="0">
            <a:scrgbClr r="0" g="0" b="0"/>
          </a:lnRef>
          <a:fillRef idx="1002">
            <a:schemeClr val="lt1"/>
          </a:fillRef>
          <a:effectRef idx="0">
            <a:scrgbClr r="0" g="0" b="0"/>
          </a:effectRef>
          <a:fontRef idx="major"/>
        </p:style>
        <p:txBody>
          <a:bodyPr/>
          <a:lstStyle/>
          <a:p>
            <a:endParaRPr lang="uk-UA" dirty="0" smtClean="0"/>
          </a:p>
          <a:p>
            <a:endParaRPr lang="uk-UA" dirty="0"/>
          </a:p>
          <a:p>
            <a:pPr>
              <a:spcBef>
                <a:spcPts val="0"/>
              </a:spcBef>
            </a:pPr>
            <a:r>
              <a:rPr lang="uk-UA" i="1" dirty="0" smtClean="0">
                <a:latin typeface="Bookman Old Style" panose="02050604050505020204" pitchFamily="18" charset="0"/>
              </a:rPr>
              <a:t>	</a:t>
            </a:r>
          </a:p>
          <a:p>
            <a:pPr>
              <a:spcBef>
                <a:spcPts val="0"/>
              </a:spcBef>
            </a:pPr>
            <a:endParaRPr lang="uk-UA" sz="2000" i="1" dirty="0">
              <a:latin typeface="Bookman Old Style" panose="02050604050505020204" pitchFamily="18" charset="0"/>
            </a:endParaRPr>
          </a:p>
          <a:p>
            <a:pPr>
              <a:spcBef>
                <a:spcPts val="0"/>
              </a:spcBef>
            </a:pPr>
            <a:r>
              <a:rPr lang="uk-UA" sz="2000" i="1" dirty="0" smtClean="0">
                <a:latin typeface="Bookman Old Style" panose="02050604050505020204" pitchFamily="18" charset="0"/>
              </a:rPr>
              <a:t>	</a:t>
            </a:r>
          </a:p>
          <a:p>
            <a:pPr algn="just">
              <a:spcBef>
                <a:spcPts val="0"/>
              </a:spcBef>
            </a:pPr>
            <a:r>
              <a:rPr lang="uk-UA" sz="2000" i="1" dirty="0">
                <a:latin typeface="Bookman Old Style" panose="02050604050505020204" pitchFamily="18" charset="0"/>
              </a:rPr>
              <a:t>	</a:t>
            </a:r>
            <a:endParaRPr lang="uk-UA" sz="2000" i="1" dirty="0" smtClean="0">
              <a:latin typeface="Bookman Old Style" panose="02050604050505020204" pitchFamily="18" charset="0"/>
            </a:endParaRPr>
          </a:p>
          <a:p>
            <a:pPr algn="just">
              <a:spcBef>
                <a:spcPts val="0"/>
              </a:spcBef>
            </a:pPr>
            <a:endParaRPr lang="uk-UA" sz="1800" i="1" dirty="0" smtClean="0">
              <a:latin typeface="Bookman Old Style" panose="02050604050505020204" pitchFamily="18" charset="0"/>
            </a:endParaRPr>
          </a:p>
          <a:p>
            <a:pPr algn="just">
              <a:spcBef>
                <a:spcPts val="0"/>
              </a:spcBef>
            </a:pPr>
            <a:r>
              <a:rPr lang="uk-UA" sz="1800" i="1" dirty="0">
                <a:latin typeface="Bookman Old Style" panose="02050604050505020204" pitchFamily="18" charset="0"/>
              </a:rPr>
              <a:t>	</a:t>
            </a:r>
            <a:r>
              <a:rPr lang="uk-UA" sz="1800" i="1" dirty="0" smtClean="0">
                <a:latin typeface="Bookman Old Style" panose="02050604050505020204" pitchFamily="18" charset="0"/>
              </a:rPr>
              <a:t>Міцне</a:t>
            </a:r>
            <a:r>
              <a:rPr lang="uk-UA" sz="1800" i="1" dirty="0">
                <a:latin typeface="Bookman Old Style" panose="02050604050505020204" pitchFamily="18" charset="0"/>
              </a:rPr>
              <a:t>, </a:t>
            </a:r>
            <a:r>
              <a:rPr lang="uk-UA" sz="1800" i="1" dirty="0" smtClean="0">
                <a:latin typeface="Bookman Old Style" panose="02050604050505020204" pitchFamily="18" charset="0"/>
              </a:rPr>
              <a:t>в </a:t>
            </a:r>
            <a:r>
              <a:rPr lang="uk-UA" sz="1800" i="1" dirty="0">
                <a:latin typeface="Bookman Old Style" panose="02050604050505020204" pitchFamily="18" charset="0"/>
              </a:rPr>
              <a:t>міру змащене жиром, тонке, волоски легко рвуться, , </a:t>
            </a:r>
            <a:r>
              <a:rPr lang="uk-UA" sz="1800" i="1" dirty="0" err="1">
                <a:latin typeface="Bookman Old Style" panose="02050604050505020204" pitchFamily="18" charset="0"/>
              </a:rPr>
              <a:t>жирніє</a:t>
            </a:r>
            <a:r>
              <a:rPr lang="uk-UA" sz="1800" i="1" dirty="0">
                <a:latin typeface="Bookman Old Style" panose="02050604050505020204" pitchFamily="18" charset="0"/>
              </a:rPr>
              <a:t> через 1-3 </a:t>
            </a:r>
            <a:r>
              <a:rPr lang="uk-UA" sz="1800" i="1" dirty="0" smtClean="0">
                <a:latin typeface="Bookman Old Style" panose="02050604050505020204" pitchFamily="18" charset="0"/>
              </a:rPr>
              <a:t>дні, </a:t>
            </a:r>
            <a:r>
              <a:rPr lang="uk-UA" sz="1800" i="1" dirty="0">
                <a:latin typeface="Bookman Old Style" panose="02050604050505020204" pitchFamily="18" charset="0"/>
              </a:rPr>
              <a:t>густо змащене жиром</a:t>
            </a:r>
            <a:r>
              <a:rPr lang="uk-UA" sz="1800" i="1" dirty="0" smtClean="0">
                <a:latin typeface="Bookman Old Style" panose="02050604050505020204" pitchFamily="18" charset="0"/>
              </a:rPr>
              <a:t>,</a:t>
            </a:r>
            <a:r>
              <a:rPr lang="uk-UA" sz="1800" i="1" dirty="0">
                <a:latin typeface="Bookman Old Style" panose="02050604050505020204" pitchFamily="18" charset="0"/>
              </a:rPr>
              <a:t> не міцне,</a:t>
            </a:r>
            <a:r>
              <a:rPr lang="uk-UA" sz="1800" i="1" dirty="0" smtClean="0">
                <a:latin typeface="Bookman Old Style" panose="02050604050505020204" pitchFamily="18" charset="0"/>
              </a:rPr>
              <a:t> </a:t>
            </a:r>
            <a:r>
              <a:rPr lang="uk-UA" sz="1800" i="1" dirty="0">
                <a:latin typeface="Bookman Old Style" panose="02050604050505020204" pitchFamily="18" charset="0"/>
              </a:rPr>
              <a:t>січуться на кінцях </a:t>
            </a:r>
            <a:r>
              <a:rPr lang="uk-UA" sz="1800" i="1" dirty="0" err="1">
                <a:latin typeface="Bookman Old Style" panose="02050604050505020204" pitchFamily="18" charset="0"/>
              </a:rPr>
              <a:t>жирніє</a:t>
            </a:r>
            <a:r>
              <a:rPr lang="uk-UA" sz="1800" i="1" dirty="0">
                <a:latin typeface="Bookman Old Style" panose="02050604050505020204" pitchFamily="18" charset="0"/>
              </a:rPr>
              <a:t> через 5-7 днів, тьмяне, еластичне,  жирна лупа,  </a:t>
            </a:r>
            <a:r>
              <a:rPr lang="uk-UA" sz="1800" i="1" dirty="0" err="1">
                <a:latin typeface="Bookman Old Style" panose="02050604050505020204" pitchFamily="18" charset="0"/>
              </a:rPr>
              <a:t>жирніє</a:t>
            </a:r>
            <a:r>
              <a:rPr lang="uk-UA" sz="1800" i="1" dirty="0">
                <a:latin typeface="Bookman Old Style" panose="02050604050505020204" pitchFamily="18" charset="0"/>
              </a:rPr>
              <a:t> через 10-15 днів.</a:t>
            </a:r>
            <a:endParaRPr lang="ru-RU" sz="1800" i="1" dirty="0">
              <a:latin typeface="Bookman Old Style" panose="02050604050505020204" pitchFamily="18" charset="0"/>
            </a:endParaRPr>
          </a:p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51520" y="-88553"/>
            <a:ext cx="504056" cy="5552289"/>
          </a:xfrm>
          <a:prstGeom prst="rect">
            <a:avLst/>
          </a:prstGeom>
          <a:noFill/>
        </p:spPr>
        <p:txBody>
          <a:bodyPr vert="wordArtVert" wrap="none" lIns="91440" tIns="45720" rIns="91440" bIns="45720">
            <a:noAutofit/>
          </a:bodyPr>
          <a:lstStyle/>
          <a:p>
            <a:pPr algn="ctr"/>
            <a:r>
              <a:rPr lang="uk-UA" sz="2600" b="1" kern="500" spc="-990" dirty="0" smtClean="0">
                <a:ln w="1905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lumMod val="75000"/>
                  </a:schemeClr>
                </a:solidFill>
                <a:latin typeface="Bookman Old Style" panose="02050604050505020204" pitchFamily="18" charset="0"/>
              </a:rPr>
              <a:t>Трудове навчання</a:t>
            </a:r>
            <a:endParaRPr lang="ru-RU" sz="2600" b="1" kern="500" cap="none" spc="-990" dirty="0">
              <a:ln w="1905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lumMod val="75000"/>
                </a:schemeClr>
              </a:solidFill>
              <a:latin typeface="Bookman Old Style" panose="02050604050505020204" pitchFamily="18" charset="0"/>
            </a:endParaRPr>
          </a:p>
        </p:txBody>
      </p:sp>
      <p:sp>
        <p:nvSpPr>
          <p:cNvPr id="6" name="Овал 5"/>
          <p:cNvSpPr>
            <a:spLocks noChangeAspect="1"/>
          </p:cNvSpPr>
          <p:nvPr/>
        </p:nvSpPr>
        <p:spPr>
          <a:xfrm>
            <a:off x="-2668" y="5733246"/>
            <a:ext cx="974268" cy="97426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-103579" y="5733246"/>
            <a:ext cx="1214253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6</a:t>
            </a:r>
            <a:r>
              <a:rPr lang="ru-RU" sz="32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кл.</a:t>
            </a:r>
            <a:endParaRPr lang="ru-RU" sz="32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098505" y="332656"/>
            <a:ext cx="7909666" cy="150810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just"/>
            <a:r>
              <a:rPr lang="ru-RU" sz="3200" b="1" i="1" cap="none" spc="0" dirty="0" smtClean="0">
                <a:ln w="12700">
                  <a:solidFill>
                    <a:schemeClr val="accent4">
                      <a:lumMod val="50000"/>
                    </a:schemeClr>
                  </a:solidFill>
                  <a:prstDash val="solid"/>
                </a:ln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Практична робота</a:t>
            </a:r>
          </a:p>
          <a:p>
            <a:pPr algn="just"/>
            <a:r>
              <a:rPr lang="uk-UA" sz="2000" i="1" cap="none" spc="0" dirty="0" smtClean="0">
                <a:ln w="12700">
                  <a:solidFill>
                    <a:schemeClr val="accent4">
                      <a:lumMod val="50000"/>
                    </a:schemeClr>
                  </a:solidFill>
                  <a:prstDash val="solid"/>
                </a:ln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uk-UA" sz="2000" i="1" u="sng" cap="none" spc="0" dirty="0" smtClean="0">
                <a:ln w="12700">
                  <a:solidFill>
                    <a:schemeClr val="accent4">
                      <a:lumMod val="50000"/>
                    </a:schemeClr>
                  </a:solidFill>
                  <a:prstDash val="solid"/>
                </a:ln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Завдання 1.</a:t>
            </a:r>
            <a:r>
              <a:rPr lang="uk-UA" sz="2000" i="1" cap="none" spc="0" dirty="0" smtClean="0">
                <a:ln w="12700">
                  <a:solidFill>
                    <a:schemeClr val="accent4">
                      <a:lumMod val="50000"/>
                    </a:schemeClr>
                  </a:solidFill>
                  <a:prstDash val="solid"/>
                </a:ln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Вибрати із запропонованого переліку і внести в </a:t>
            </a:r>
          </a:p>
          <a:p>
            <a:pPr algn="just"/>
            <a:r>
              <a:rPr lang="uk-UA" sz="2000" i="1" cap="none" spc="0" dirty="0" smtClean="0">
                <a:ln w="12700">
                  <a:solidFill>
                    <a:schemeClr val="accent4">
                      <a:lumMod val="50000"/>
                    </a:schemeClr>
                  </a:solidFill>
                  <a:prstDash val="solid"/>
                </a:ln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колонку </a:t>
            </a:r>
            <a:r>
              <a:rPr lang="uk-UA" sz="2000" i="1" dirty="0" smtClean="0">
                <a:ln w="12700">
                  <a:solidFill>
                    <a:schemeClr val="accent4">
                      <a:lumMod val="50000"/>
                    </a:schemeClr>
                  </a:solidFill>
                  <a:prstDash val="solid"/>
                </a:ln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 назвою типу волосся ті поняття, які характеризують саме </a:t>
            </a:r>
          </a:p>
          <a:p>
            <a:pPr algn="just"/>
            <a:r>
              <a:rPr lang="uk-UA" sz="2000" i="1" dirty="0" smtClean="0">
                <a:ln w="12700">
                  <a:solidFill>
                    <a:schemeClr val="accent4">
                      <a:lumMod val="50000"/>
                    </a:schemeClr>
                  </a:solidFill>
                  <a:prstDash val="solid"/>
                </a:ln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цей тип </a:t>
            </a:r>
            <a:endParaRPr lang="ru-RU" sz="2000" i="1" cap="none" spc="0" dirty="0">
              <a:ln w="12700">
                <a:solidFill>
                  <a:schemeClr val="accent4">
                    <a:lumMod val="50000"/>
                  </a:schemeClr>
                </a:solidFill>
                <a:prstDash val="solid"/>
              </a:ln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87592522"/>
              </p:ext>
            </p:extLst>
          </p:nvPr>
        </p:nvGraphicFramePr>
        <p:xfrm>
          <a:off x="1834523" y="4005064"/>
          <a:ext cx="6437630" cy="2016224"/>
        </p:xfrm>
        <a:graphic>
          <a:graphicData uri="http://schemas.openxmlformats.org/drawingml/2006/table">
            <a:tbl>
              <a:tblPr firstRow="1" firstCol="1" bandRow="1">
                <a:tableStyleId>{10A1B5D5-9B99-4C35-A422-299274C87663}</a:tableStyleId>
              </a:tblPr>
              <a:tblGrid>
                <a:gridCol w="2145665"/>
                <a:gridCol w="2145665"/>
                <a:gridCol w="2146300"/>
              </a:tblGrid>
              <a:tr h="648072"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1800" dirty="0">
                          <a:effectLst/>
                        </a:rPr>
                        <a:t>Сухе волосся</a:t>
                      </a:r>
                      <a:endParaRPr lang="ru-RU" sz="1800" b="1" i="1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1800" dirty="0">
                          <a:effectLst/>
                        </a:rPr>
                        <a:t>Нормальне волосся</a:t>
                      </a:r>
                      <a:endParaRPr lang="ru-RU" sz="1800" b="1" i="1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1800" dirty="0">
                          <a:effectLst/>
                        </a:rPr>
                        <a:t>Жирне волосся</a:t>
                      </a:r>
                      <a:endParaRPr lang="ru-RU" sz="1800" b="1" i="1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68152">
                <a:tc>
                  <a:txBody>
                    <a:bodyPr/>
                    <a:lstStyle/>
                    <a:p>
                      <a:pPr marL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>
                          <a:effectLst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>
                          <a:effectLst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>
                          <a:effectLst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023804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10674" y="0"/>
            <a:ext cx="8033326" cy="6858000"/>
          </a:xfrm>
        </p:spPr>
        <p:style>
          <a:lnRef idx="0">
            <a:scrgbClr r="0" g="0" b="0"/>
          </a:lnRef>
          <a:fillRef idx="1002">
            <a:schemeClr val="lt1"/>
          </a:fillRef>
          <a:effectRef idx="0">
            <a:scrgbClr r="0" g="0" b="0"/>
          </a:effectRef>
          <a:fontRef idx="major"/>
        </p:style>
        <p:txBody>
          <a:bodyPr/>
          <a:lstStyle/>
          <a:p>
            <a:endParaRPr lang="uk-UA" dirty="0" smtClean="0"/>
          </a:p>
          <a:p>
            <a:endParaRPr lang="uk-UA" dirty="0"/>
          </a:p>
          <a:p>
            <a:endParaRPr lang="uk-UA" dirty="0" smtClean="0"/>
          </a:p>
          <a:p>
            <a:endParaRPr lang="uk-UA" dirty="0"/>
          </a:p>
          <a:p>
            <a:endParaRPr lang="uk-UA" dirty="0" smtClean="0"/>
          </a:p>
          <a:p>
            <a:endParaRPr lang="uk-UA" dirty="0"/>
          </a:p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51520" y="-88553"/>
            <a:ext cx="504056" cy="5552289"/>
          </a:xfrm>
          <a:prstGeom prst="rect">
            <a:avLst/>
          </a:prstGeom>
          <a:noFill/>
        </p:spPr>
        <p:txBody>
          <a:bodyPr vert="wordArtVert" wrap="none" lIns="91440" tIns="45720" rIns="91440" bIns="45720">
            <a:noAutofit/>
          </a:bodyPr>
          <a:lstStyle/>
          <a:p>
            <a:pPr algn="ctr"/>
            <a:r>
              <a:rPr lang="uk-UA" sz="2600" b="1" kern="500" spc="-990" dirty="0" smtClean="0">
                <a:ln w="1905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lumMod val="75000"/>
                  </a:schemeClr>
                </a:solidFill>
                <a:latin typeface="Bookman Old Style" panose="02050604050505020204" pitchFamily="18" charset="0"/>
              </a:rPr>
              <a:t>Трудове навчання</a:t>
            </a:r>
            <a:endParaRPr lang="ru-RU" sz="2600" b="1" kern="500" cap="none" spc="-990" dirty="0">
              <a:ln w="1905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lumMod val="75000"/>
                </a:schemeClr>
              </a:solidFill>
              <a:latin typeface="Bookman Old Style" panose="02050604050505020204" pitchFamily="18" charset="0"/>
            </a:endParaRPr>
          </a:p>
        </p:txBody>
      </p:sp>
      <p:sp>
        <p:nvSpPr>
          <p:cNvPr id="6" name="Овал 5"/>
          <p:cNvSpPr>
            <a:spLocks noChangeAspect="1"/>
          </p:cNvSpPr>
          <p:nvPr/>
        </p:nvSpPr>
        <p:spPr>
          <a:xfrm>
            <a:off x="-2668" y="5733246"/>
            <a:ext cx="974268" cy="97426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-103579" y="5733246"/>
            <a:ext cx="1214253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6</a:t>
            </a:r>
            <a:r>
              <a:rPr lang="ru-RU" sz="32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кл.</a:t>
            </a:r>
            <a:endParaRPr lang="ru-RU" sz="32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514908" y="404664"/>
            <a:ext cx="7076874" cy="150810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just"/>
            <a:r>
              <a:rPr lang="ru-RU" sz="3200" b="1" i="1" dirty="0" smtClean="0">
                <a:ln w="12700">
                  <a:solidFill>
                    <a:schemeClr val="accent4">
                      <a:lumMod val="50000"/>
                    </a:schemeClr>
                  </a:solidFill>
                  <a:prstDash val="solid"/>
                </a:ln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Практична </a:t>
            </a:r>
            <a:r>
              <a:rPr lang="ru-RU" sz="3200" b="1" i="1" dirty="0">
                <a:ln w="12700">
                  <a:solidFill>
                    <a:schemeClr val="accent4">
                      <a:lumMod val="50000"/>
                    </a:schemeClr>
                  </a:solidFill>
                  <a:prstDash val="solid"/>
                </a:ln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робота</a:t>
            </a:r>
          </a:p>
          <a:p>
            <a:pPr algn="just"/>
            <a:r>
              <a:rPr lang="uk-UA" sz="2000" i="1" cap="none" spc="0" dirty="0" smtClean="0">
                <a:ln w="12700">
                  <a:solidFill>
                    <a:schemeClr val="accent4">
                      <a:lumMod val="50000"/>
                    </a:schemeClr>
                  </a:solidFill>
                  <a:prstDash val="solid"/>
                </a:ln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uk-UA" sz="2000" i="1" u="sng" cap="none" spc="0" dirty="0" smtClean="0">
                <a:ln w="12700">
                  <a:solidFill>
                    <a:schemeClr val="accent4">
                      <a:lumMod val="50000"/>
                    </a:schemeClr>
                  </a:solidFill>
                  <a:prstDash val="solid"/>
                </a:ln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Завдання 2.</a:t>
            </a:r>
            <a:r>
              <a:rPr lang="uk-UA" sz="2000" i="1" cap="none" spc="0" dirty="0" smtClean="0">
                <a:ln w="12700">
                  <a:solidFill>
                    <a:schemeClr val="accent4">
                      <a:lumMod val="50000"/>
                    </a:schemeClr>
                  </a:solidFill>
                  <a:prstDash val="solid"/>
                </a:ln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Записати основні правила миття волосся </a:t>
            </a:r>
          </a:p>
          <a:p>
            <a:pPr algn="just"/>
            <a:r>
              <a:rPr lang="uk-UA" sz="2000" i="1" cap="none" spc="0" dirty="0" smtClean="0">
                <a:ln w="12700">
                  <a:solidFill>
                    <a:schemeClr val="accent4">
                      <a:lumMod val="50000"/>
                    </a:schemeClr>
                  </a:solidFill>
                  <a:prstDash val="solid"/>
                </a:ln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вказаного </a:t>
            </a:r>
            <a:r>
              <a:rPr lang="uk-UA" sz="2000" i="1" dirty="0" smtClean="0">
                <a:ln w="12700">
                  <a:solidFill>
                    <a:schemeClr val="accent4">
                      <a:lumMod val="50000"/>
                    </a:schemeClr>
                  </a:solidFill>
                  <a:prstDash val="solid"/>
                </a:ln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uk-UA" sz="2000" i="1" cap="none" spc="0" dirty="0" smtClean="0">
                <a:ln w="12700">
                  <a:solidFill>
                    <a:schemeClr val="accent4">
                      <a:lumMod val="50000"/>
                    </a:schemeClr>
                  </a:solidFill>
                  <a:prstDash val="solid"/>
                </a:ln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ипу та обрати із запропонованих миючих засобів </a:t>
            </a:r>
          </a:p>
          <a:p>
            <a:pPr algn="just"/>
            <a:r>
              <a:rPr lang="uk-UA" sz="2000" i="1" cap="none" spc="0" dirty="0" smtClean="0">
                <a:ln w="12700">
                  <a:solidFill>
                    <a:schemeClr val="accent4">
                      <a:lumMod val="50000"/>
                    </a:schemeClr>
                  </a:solidFill>
                  <a:prstDash val="solid"/>
                </a:ln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саме той, який підходить для цього.</a:t>
            </a:r>
            <a:endParaRPr lang="ru-RU" sz="2000" i="1" cap="none" spc="0" dirty="0">
              <a:ln w="12700">
                <a:solidFill>
                  <a:schemeClr val="accent4">
                    <a:lumMod val="50000"/>
                  </a:schemeClr>
                </a:solidFill>
                <a:prstDash val="solid"/>
              </a:ln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4907" y="2069879"/>
            <a:ext cx="1419225" cy="3200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872" y="3035021"/>
            <a:ext cx="1247775" cy="3143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2082455"/>
            <a:ext cx="1215148" cy="33812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465" t="4330" r="14338" b="2485"/>
          <a:stretch/>
        </p:blipFill>
        <p:spPr bwMode="auto">
          <a:xfrm>
            <a:off x="6948264" y="2456987"/>
            <a:ext cx="1296956" cy="37042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023804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164</TotalTime>
  <Words>175</Words>
  <Application>Microsoft Office PowerPoint</Application>
  <PresentationFormat>Экран (4:3)</PresentationFormat>
  <Paragraphs>119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Солнцестояние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cp:lastModifiedBy>User</cp:lastModifiedBy>
  <cp:revision>47</cp:revision>
  <dcterms:modified xsi:type="dcterms:W3CDTF">2014-03-24T13:05:40Z</dcterms:modified>
</cp:coreProperties>
</file>