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2FCF"/>
    <a:srgbClr val="00B0FF"/>
    <a:srgbClr val="A36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8F782DE-8C32-45A4-85CC-B539D6ABFB83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B1FFD0A-0119-4B02-A9CA-AC634CFCC2F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Виконали</a:t>
            </a:r>
            <a:r>
              <a:rPr lang="uk-UA" sz="1800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: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№5</a:t>
            </a:r>
          </a:p>
          <a:p>
            <a:pPr algn="just">
              <a:spcBef>
                <a:spcPts val="0"/>
              </a:spcBef>
            </a:pPr>
            <a:r>
              <a:rPr lang="uk-UA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</a:t>
            </a:r>
            <a:r>
              <a:rPr lang="uk-UA" sz="18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Ю.І.,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учитель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загальноосвітньої </a:t>
            </a:r>
          </a:p>
          <a:p>
            <a:pPr algn="just">
              <a:spcBef>
                <a:spcPts val="0"/>
              </a:spcBef>
            </a:pPr>
            <a:r>
              <a:rPr lang="uk-UA" sz="1600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		школи </a:t>
            </a:r>
            <a:r>
              <a:rPr lang="uk-UA" sz="16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І-ІІІ ступенів №25</a:t>
            </a:r>
          </a:p>
          <a:p>
            <a:pPr algn="just">
              <a:spcBef>
                <a:spcPts val="0"/>
              </a:spcBef>
            </a:pPr>
            <a:r>
              <a:rPr lang="uk-UA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dirty="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</a:t>
            </a:r>
            <a:r>
              <a:rPr lang="uk-UA" i="1" spc="5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			</a:t>
            </a:r>
            <a:r>
              <a:rPr lang="uk-UA" sz="1800" i="1" spc="50" smtClean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Бичок </a:t>
            </a:r>
            <a:r>
              <a:rPr lang="uk-UA" sz="1800" i="1" spc="50" dirty="0">
                <a:ln w="12700" cmpd="sng">
                  <a:noFill/>
                  <a:prstDash val="solid"/>
                </a:ln>
                <a:solidFill>
                  <a:srgbClr val="044EB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І.А</a:t>
            </a:r>
            <a:r>
              <a:rPr lang="uk-UA" sz="1800" spc="50" dirty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775" y="332656"/>
            <a:ext cx="800995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3200" b="1" i="1" u="sng" dirty="0" err="1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u="sng" dirty="0" err="1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озділ</a:t>
            </a:r>
            <a:r>
              <a:rPr lang="ru-RU" sz="3200" b="1" i="1" u="sng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Основи матеріалознавства</a:t>
            </a:r>
          </a:p>
          <a:p>
            <a:pPr algn="just"/>
            <a:endParaRPr lang="ru-RU" sz="3200" b="1" i="1" cap="none" spc="0" dirty="0" smtClean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u="sng" cap="none" spc="0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Види та призначення конструкційних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матеріалів.  Тонколистовий метал </a:t>
            </a:r>
          </a:p>
          <a:p>
            <a:pPr algn="just"/>
            <a:r>
              <a:rPr lang="uk-UA" sz="3200" i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та дріт.</a:t>
            </a:r>
            <a:endParaRPr lang="ru-RU" sz="3200" i="1" cap="none" spc="0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J:\методична розробка 6_ клас\малюнки\1356602043_27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8708"/>
            <a:ext cx="2304256" cy="254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endParaRPr lang="uk-UA" sz="2000" dirty="0" smtClean="0"/>
          </a:p>
          <a:p>
            <a:pPr lvl="0">
              <a:spcBef>
                <a:spcPts val="0"/>
              </a:spcBef>
            </a:pPr>
            <a:endParaRPr lang="uk-UA" sz="2000" dirty="0"/>
          </a:p>
          <a:p>
            <a:pPr lvl="0">
              <a:spcBef>
                <a:spcPts val="0"/>
              </a:spcBef>
            </a:pPr>
            <a:endParaRPr lang="uk-UA" sz="2000" dirty="0" smtClean="0"/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Ознайомся </a:t>
            </a:r>
            <a:r>
              <a:rPr lang="uk-UA" sz="1800" dirty="0">
                <a:latin typeface="Bookman Old Style" panose="02050604050505020204" pitchFamily="18" charset="0"/>
              </a:rPr>
              <a:t>зі зразками дроту.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Визнач </a:t>
            </a:r>
            <a:r>
              <a:rPr lang="uk-UA" sz="1800" dirty="0">
                <a:latin typeface="Bookman Old Style" panose="02050604050505020204" pitchFamily="18" charset="0"/>
              </a:rPr>
              <a:t>за кольором, попередньо зачистивши кожен зразок шліфувальним папером, який зразок виготовлено з алюмінію, міді, сталі.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До </a:t>
            </a:r>
            <a:r>
              <a:rPr lang="uk-UA" sz="1800" dirty="0">
                <a:latin typeface="Bookman Old Style" panose="02050604050505020204" pitchFamily="18" charset="0"/>
              </a:rPr>
              <a:t>вільного кінця, закріпленого в штативі зразка дроту, підвісь важок.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Порівняй, </a:t>
            </a:r>
            <a:r>
              <a:rPr lang="uk-UA" sz="1800" dirty="0">
                <a:latin typeface="Bookman Old Style" panose="02050604050505020204" pitchFamily="18" charset="0"/>
              </a:rPr>
              <a:t>як відхилиться кожен зразок від попереднього положення.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Встанови, </a:t>
            </a:r>
            <a:r>
              <a:rPr lang="uk-UA" sz="1800" dirty="0">
                <a:latin typeface="Bookman Old Style" panose="02050604050505020204" pitchFamily="18" charset="0"/>
              </a:rPr>
              <a:t>який із зразків має найбільшу пружність, а який найменшу.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Закріпи </a:t>
            </a:r>
            <a:r>
              <a:rPr lang="uk-UA" sz="1800" dirty="0">
                <a:latin typeface="Bookman Old Style" panose="02050604050505020204" pitchFamily="18" charset="0"/>
              </a:rPr>
              <a:t>кожен із зразків у лещатах і згинаючи їх постаратися  зламати, полічивши кількість </a:t>
            </a:r>
            <a:r>
              <a:rPr lang="uk-UA" sz="1800" dirty="0" smtClean="0">
                <a:latin typeface="Bookman Old Style" panose="02050604050505020204" pitchFamily="18" charset="0"/>
              </a:rPr>
              <a:t>згинів. Визнач який </a:t>
            </a:r>
            <a:r>
              <a:rPr lang="uk-UA" sz="1800" dirty="0">
                <a:latin typeface="Bookman Old Style" panose="02050604050505020204" pitchFamily="18" charset="0"/>
              </a:rPr>
              <a:t>із зразків має найбільшу міцність.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- Однакової </a:t>
            </a:r>
            <a:r>
              <a:rPr lang="uk-UA" sz="1800" dirty="0">
                <a:latin typeface="Bookman Old Style" panose="02050604050505020204" pitchFamily="18" charset="0"/>
              </a:rPr>
              <a:t>сили ударами </a:t>
            </a:r>
            <a:r>
              <a:rPr lang="uk-UA" sz="1800" dirty="0" smtClean="0">
                <a:latin typeface="Bookman Old Style" panose="02050604050505020204" pitchFamily="18" charset="0"/>
              </a:rPr>
              <a:t>розплющ </a:t>
            </a:r>
            <a:r>
              <a:rPr lang="uk-UA" sz="1800" dirty="0">
                <a:latin typeface="Bookman Old Style" panose="02050604050505020204" pitchFamily="18" charset="0"/>
              </a:rPr>
              <a:t>один з </a:t>
            </a:r>
            <a:endParaRPr lang="uk-UA" sz="1800" dirty="0" smtClean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кінців кожного </a:t>
            </a:r>
            <a:r>
              <a:rPr lang="uk-UA" sz="1800" dirty="0">
                <a:latin typeface="Bookman Old Style" panose="02050604050505020204" pitchFamily="18" charset="0"/>
              </a:rPr>
              <a:t>зразка до половини </a:t>
            </a:r>
            <a:endParaRPr lang="uk-UA" sz="1800" dirty="0" smtClean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початкового </a:t>
            </a:r>
            <a:r>
              <a:rPr lang="uk-UA" sz="1800" dirty="0">
                <a:latin typeface="Bookman Old Style" panose="02050604050505020204" pitchFamily="18" charset="0"/>
              </a:rPr>
              <a:t>діаметру.</a:t>
            </a:r>
            <a:endParaRPr lang="ru-RU" sz="1800" dirty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smtClean="0">
                <a:latin typeface="Bookman Old Style" panose="02050604050505020204" pitchFamily="18" charset="0"/>
              </a:rPr>
              <a:t>- Зробить </a:t>
            </a:r>
            <a:r>
              <a:rPr lang="uk-UA" sz="1800" dirty="0">
                <a:latin typeface="Bookman Old Style" panose="02050604050505020204" pitchFamily="18" charset="0"/>
              </a:rPr>
              <a:t>висновок який з металів </a:t>
            </a:r>
            <a:endParaRPr lang="uk-UA" sz="1800" dirty="0" smtClean="0">
              <a:latin typeface="Bookman Old Style" panose="020506040505050202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1800" dirty="0" smtClean="0">
                <a:latin typeface="Bookman Old Style" panose="02050604050505020204" pitchFamily="18" charset="0"/>
              </a:rPr>
              <a:t>самий пластичний</a:t>
            </a:r>
            <a:r>
              <a:rPr lang="uk-UA" sz="1800" dirty="0">
                <a:latin typeface="Bookman Old Style" panose="02050604050505020204" pitchFamily="18" charset="0"/>
              </a:rPr>
              <a:t>.</a:t>
            </a:r>
            <a:endParaRPr lang="ru-RU" sz="1800" dirty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88640"/>
            <a:ext cx="7565782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200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Лабораторно-практична робота</a:t>
            </a:r>
          </a:p>
          <a:p>
            <a:pPr algn="ctr"/>
            <a:r>
              <a:rPr lang="uk-UA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   Визначення видів та властивостей дроту.</a:t>
            </a:r>
            <a:endParaRPr lang="ru-RU" sz="2000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72FCF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75031"/>
            <a:ext cx="2032248" cy="217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1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01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uk-UA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Розгадай </a:t>
            </a:r>
            <a:r>
              <a:rPr lang="uk-UA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кросфорд</a:t>
            </a:r>
            <a:endParaRPr lang="uk-UA" sz="2800" b="1" i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горизонталі</a:t>
            </a:r>
            <a:endParaRPr lang="uk-UA" sz="1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Металева огорожа, сплетена з дроту.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Виріб з дроту, виготовлений у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вигляді спіралі.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Металевий стержень, яким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скріплюють     дерев’яні деталі.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Блискуча обгортка шоколадної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цукерки.</a:t>
            </a:r>
          </a:p>
          <a:p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вертикалі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Тонка стальна дротина, що застосовується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 музичних інструментах.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Дріт у ізоляції.</a:t>
            </a:r>
          </a:p>
          <a:p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З’єднані між собою дротяні кільця.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545620"/>
              </p:ext>
            </p:extLst>
          </p:nvPr>
        </p:nvGraphicFramePr>
        <p:xfrm>
          <a:off x="4716016" y="260648"/>
          <a:ext cx="4179040" cy="42484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  <a:gridCol w="417904"/>
                <a:gridCol w="417904"/>
                <a:gridCol w="417904"/>
                <a:gridCol w="417904"/>
                <a:gridCol w="417904"/>
                <a:gridCol w="417904"/>
                <a:gridCol w="417904"/>
                <a:gridCol w="417904"/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10346"/>
              </p:ext>
            </p:extLst>
          </p:nvPr>
        </p:nvGraphicFramePr>
        <p:xfrm>
          <a:off x="5580112" y="332656"/>
          <a:ext cx="2089520" cy="365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  <a:gridCol w="417904"/>
                <a:gridCol w="417904"/>
                <a:gridCol w="417904"/>
                <a:gridCol w="41790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uk-UA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4878"/>
              </p:ext>
            </p:extLst>
          </p:nvPr>
        </p:nvGraphicFramePr>
        <p:xfrm>
          <a:off x="4716016" y="1700808"/>
          <a:ext cx="2925328" cy="4720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  <a:gridCol w="417904"/>
                <a:gridCol w="417904"/>
                <a:gridCol w="417904"/>
                <a:gridCol w="417904"/>
                <a:gridCol w="417904"/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п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835590"/>
              </p:ext>
            </p:extLst>
          </p:nvPr>
        </p:nvGraphicFramePr>
        <p:xfrm>
          <a:off x="7236296" y="2636912"/>
          <a:ext cx="1671616" cy="4720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  <a:gridCol w="417904"/>
                <a:gridCol w="417904"/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ц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951354"/>
              </p:ext>
            </p:extLst>
          </p:nvPr>
        </p:nvGraphicFramePr>
        <p:xfrm>
          <a:off x="5580112" y="3573016"/>
          <a:ext cx="2507424" cy="4720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  <a:gridCol w="417904"/>
                <a:gridCol w="417904"/>
                <a:gridCol w="417904"/>
                <a:gridCol w="417904"/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603926"/>
              </p:ext>
            </p:extLst>
          </p:nvPr>
        </p:nvGraphicFramePr>
        <p:xfrm>
          <a:off x="5580112" y="260648"/>
          <a:ext cx="417904" cy="28323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836062"/>
              </p:ext>
            </p:extLst>
          </p:nvPr>
        </p:nvGraphicFramePr>
        <p:xfrm>
          <a:off x="4716016" y="1700808"/>
          <a:ext cx="417904" cy="28323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31471"/>
              </p:ext>
            </p:extLst>
          </p:nvPr>
        </p:nvGraphicFramePr>
        <p:xfrm>
          <a:off x="7236296" y="1196752"/>
          <a:ext cx="417904" cy="28323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904"/>
              </a:tblGrid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59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dirty="0" smtClean="0"/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0877" y="557934"/>
            <a:ext cx="770979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уроку.</a:t>
            </a:r>
          </a:p>
          <a:p>
            <a:pPr algn="just"/>
            <a:endParaRPr lang="ru-RU" sz="3200" b="1" i="1" u="sng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 з технологією 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в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иготовлення тонколистового 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м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еталу і дроту.</a:t>
            </a:r>
            <a:endParaRPr lang="uk-UA" sz="3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2. Навчитись розпізнавати види 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тонколистового металу</a:t>
            </a:r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3. Навчитись розпізнавати дріт</a:t>
            </a:r>
          </a:p>
          <a:p>
            <a:pPr algn="just"/>
            <a:r>
              <a:rPr lang="uk-UA" sz="32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за матеріалом з якого він</a:t>
            </a:r>
          </a:p>
          <a:p>
            <a:pPr algn="just"/>
            <a:r>
              <a:rPr lang="uk-UA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зроблений та його властивості .</a:t>
            </a:r>
            <a:endParaRPr lang="uk-UA" sz="32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endParaRPr lang="ru-RU" sz="40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59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J:\методична розробка 6_ клас\малюнки\im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36712"/>
            <a:ext cx="482453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6600" y="188640"/>
            <a:ext cx="41649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Прокатний</a:t>
            </a:r>
            <a:r>
              <a:rPr lang="ru-RU" sz="3200" b="1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 стан</a:t>
            </a:r>
            <a:endParaRPr lang="ru-RU" sz="3200" b="1" i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7260" y="5041802"/>
            <a:ext cx="443102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Проходження</a:t>
            </a:r>
            <a:r>
              <a:rPr lang="ru-RU" sz="28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i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зливка</a:t>
            </a:r>
            <a:endParaRPr lang="ru-RU" sz="2800" b="1" i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8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i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металу</a:t>
            </a:r>
            <a:r>
              <a:rPr lang="ru-RU" sz="2800" b="1" i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 через </a:t>
            </a:r>
            <a:r>
              <a:rPr lang="ru-RU" sz="2800" b="1" i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вальці</a:t>
            </a:r>
            <a:endParaRPr lang="ru-RU" sz="2800" b="1" i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7" name="Picture 3" descr="J:\методична розробка 6_ клас\малюнки\Laminage_schema_gen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385381"/>
            <a:ext cx="209550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59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88640"/>
            <a:ext cx="73869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2400" b="1" i="1" dirty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Листовий метал завтовшки </a:t>
            </a:r>
            <a:endParaRPr lang="uk-UA" sz="2400" b="1" i="1" dirty="0" smtClean="0">
              <a:ln>
                <a:solidFill>
                  <a:schemeClr val="tx1"/>
                </a:solidFill>
              </a:ln>
              <a:solidFill>
                <a:srgbClr val="A36D1D"/>
              </a:solidFill>
              <a:latin typeface="Bookman Old Style" panose="02050604050505020204" pitchFamily="18" charset="0"/>
            </a:endParaRPr>
          </a:p>
          <a:p>
            <a:r>
              <a:rPr lang="uk-UA" sz="2400" b="1" i="1" dirty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	</a:t>
            </a:r>
            <a:r>
              <a:rPr lang="uk-UA" sz="2400" b="1" i="1" dirty="0" smtClean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до </a:t>
            </a:r>
            <a:r>
              <a:rPr lang="uk-UA" sz="2400" b="1" i="1" dirty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2 мм називають тонколистовим</a:t>
            </a:r>
            <a:endParaRPr lang="ru-RU" sz="2400" b="1" i="1" cap="none" spc="0" dirty="0">
              <a:ln>
                <a:solidFill>
                  <a:schemeClr val="tx1"/>
                </a:solidFill>
              </a:ln>
              <a:solidFill>
                <a:srgbClr val="A36D1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1484785"/>
            <a:ext cx="2880320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chemeClr val="bg2">
                    <a:lumMod val="25000"/>
                  </a:schemeClr>
                </a:solidFill>
                <a:latin typeface="Bookman Old Style" panose="02050604050505020204" pitchFamily="18" charset="0"/>
              </a:rPr>
              <a:t>Види тонколистового металу</a:t>
            </a:r>
            <a:endParaRPr lang="ru-RU" b="1" i="1" dirty="0">
              <a:ln>
                <a:solidFill>
                  <a:srgbClr val="0070C0"/>
                </a:solidFill>
              </a:ln>
              <a:solidFill>
                <a:schemeClr val="bg2">
                  <a:lumMod val="2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3068960"/>
            <a:ext cx="2016224" cy="1152128"/>
          </a:xfrm>
          <a:prstGeom prst="round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5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Покрівельна </a:t>
            </a:r>
            <a:r>
              <a:rPr lang="uk-UA" sz="14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листова</a:t>
            </a:r>
            <a:r>
              <a:rPr lang="uk-UA" sz="15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сталь завтовшки від 0,25 </a:t>
            </a:r>
            <a:r>
              <a:rPr lang="uk-UA" sz="12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мм</a:t>
            </a:r>
            <a:r>
              <a:rPr lang="uk-UA" sz="15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до 2 </a:t>
            </a:r>
            <a:r>
              <a:rPr lang="uk-UA" sz="12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мм</a:t>
            </a:r>
            <a:r>
              <a:rPr lang="uk-UA" sz="1200" b="1" i="1" dirty="0" smtClean="0">
                <a:latin typeface="Bookman Old Style" panose="02050604050505020204" pitchFamily="18" charset="0"/>
              </a:rPr>
              <a:t>.</a:t>
            </a:r>
            <a:endParaRPr lang="ru-RU" sz="1200" b="1" i="1" dirty="0">
              <a:latin typeface="Bookman Old Style" panose="020506040505050202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95936" y="3057804"/>
            <a:ext cx="2016224" cy="11521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Жерсть </a:t>
            </a:r>
          </a:p>
          <a:p>
            <a:pPr algn="ctr"/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має товщину від </a:t>
            </a:r>
          </a:p>
          <a:p>
            <a:pPr algn="ctr"/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0,2 </a:t>
            </a:r>
            <a:r>
              <a:rPr lang="uk-UA" sz="12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мм </a:t>
            </a:r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до 0,5 </a:t>
            </a:r>
            <a:r>
              <a:rPr lang="uk-UA" sz="12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мм</a:t>
            </a:r>
            <a:r>
              <a:rPr lang="uk-UA" sz="1200" b="1" i="1" dirty="0" smtClean="0">
                <a:latin typeface="Bookman Old Style" panose="02050604050505020204" pitchFamily="18" charset="0"/>
              </a:rPr>
              <a:t> </a:t>
            </a:r>
            <a:endParaRPr lang="ru-RU" sz="1200" b="1" i="1" dirty="0">
              <a:latin typeface="Bookman Old Style" panose="020506040505050202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72200" y="3081266"/>
            <a:ext cx="2016224" cy="1152128"/>
          </a:xfrm>
          <a:prstGeom prst="round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400" b="1" i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Фольга </a:t>
            </a:r>
            <a:endParaRPr lang="uk-UA" sz="1400" b="1" i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uk-UA" sz="14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має товщину </a:t>
            </a:r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до </a:t>
            </a:r>
            <a:endParaRPr lang="uk-UA" sz="1400" b="1" i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uk-UA" sz="1400" b="1" i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0,1 </a:t>
            </a:r>
            <a:r>
              <a:rPr lang="uk-UA" sz="1400" b="1" i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мм </a:t>
            </a:r>
            <a:r>
              <a:rPr lang="uk-UA" sz="1400" b="1" i="1" dirty="0" smtClean="0">
                <a:latin typeface="Bookman Old Style" panose="02050604050505020204" pitchFamily="18" charset="0"/>
              </a:rPr>
              <a:t> </a:t>
            </a:r>
            <a:endParaRPr lang="ru-RU" sz="1400" b="1" i="1" dirty="0">
              <a:latin typeface="Bookman Old Style" panose="020506040505050202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 rot="2623508">
            <a:off x="3098331" y="2623261"/>
            <a:ext cx="360040" cy="36003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741707" y="2636912"/>
            <a:ext cx="360040" cy="36003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186100">
            <a:off x="6381739" y="2657246"/>
            <a:ext cx="360040" cy="36003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J:\методична розробка 6_ клас\малюнки\дахова сталь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775" y="4437112"/>
            <a:ext cx="2318121" cy="159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методична розробка 6_ клас\малюнки\жерсть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154" y="4437113"/>
            <a:ext cx="237361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методична розробка 6_ клас\малюнки\фольг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379" y="4437113"/>
            <a:ext cx="2400265" cy="15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59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332656"/>
            <a:ext cx="7565782" cy="10464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200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Лабораторно-практична робота</a:t>
            </a:r>
          </a:p>
          <a:p>
            <a:pPr algn="just"/>
            <a:r>
              <a:rPr lang="uk-UA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   Визначення видів тонколистового металу та його </a:t>
            </a:r>
          </a:p>
          <a:p>
            <a:pPr algn="just"/>
            <a:r>
              <a:rPr lang="uk-UA" sz="20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в</a:t>
            </a:r>
            <a:r>
              <a:rPr lang="uk-UA" sz="20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72FCF"/>
                </a:solidFill>
                <a:latin typeface="Bookman Old Style" panose="02050604050505020204" pitchFamily="18" charset="0"/>
              </a:rPr>
              <a:t>ластивостей.</a:t>
            </a:r>
            <a:endParaRPr lang="ru-RU" sz="2000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72FCF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316928"/>
              </p:ext>
            </p:extLst>
          </p:nvPr>
        </p:nvGraphicFramePr>
        <p:xfrm>
          <a:off x="1835696" y="3984725"/>
          <a:ext cx="6197600" cy="2245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10715"/>
                <a:gridCol w="1076325"/>
                <a:gridCol w="1076325"/>
                <a:gridCol w="1076325"/>
                <a:gridCol w="1057910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Зразок №1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Зразок№2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Зразок №3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Зразок №4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Товщина зразка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Зовнішній вигляд (колір)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металу (чорний, кольоровий)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тонколистової сталі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Галузі застосування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992215" y="1700808"/>
            <a:ext cx="81006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uk-UA" i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Отримавши зразки тонколистового металу, уважно </a:t>
            </a:r>
            <a:r>
              <a:rPr lang="uk-UA" i="1" cap="none" spc="0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оглянте</a:t>
            </a:r>
            <a:r>
              <a:rPr lang="uk-UA" i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їх . </a:t>
            </a:r>
          </a:p>
          <a:p>
            <a:pPr marL="285750" indent="-285750" algn="just">
              <a:buFontTx/>
              <a:buChar char="-"/>
            </a:pPr>
            <a:r>
              <a:rPr lang="uk-UA" i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Визначте вид металу.</a:t>
            </a:r>
          </a:p>
          <a:p>
            <a:pPr marL="285750" indent="-285750" algn="just">
              <a:buFontTx/>
              <a:buChar char="-"/>
            </a:pPr>
            <a:r>
              <a:rPr lang="uk-UA" i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Виміряйте товщину кожного зразка  і визначте який це вид тонколистового</a:t>
            </a:r>
          </a:p>
          <a:p>
            <a:pPr algn="just"/>
            <a:r>
              <a:rPr lang="uk-UA" i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металу (жерсть, покрівельна листова сталь, фольга).</a:t>
            </a:r>
          </a:p>
          <a:p>
            <a:pPr marL="285750" indent="-285750" algn="just">
              <a:buFontTx/>
              <a:buChar char="-"/>
            </a:pPr>
            <a:r>
              <a:rPr lang="uk-UA" i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де  застосовується кожен вид тонколистової сталі.</a:t>
            </a:r>
          </a:p>
          <a:p>
            <a:pPr marL="285750" indent="-285750" algn="just">
              <a:buFontTx/>
              <a:buChar char="-"/>
            </a:pPr>
            <a:r>
              <a:rPr lang="uk-UA" i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занеси в таблицю.</a:t>
            </a:r>
            <a:endParaRPr lang="ru-RU" i="1" cap="none" spc="0" dirty="0">
              <a:ln w="12700">
                <a:noFill/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59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6066" y="342506"/>
            <a:ext cx="79079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2400" b="1" i="1" u="sng" dirty="0" smtClean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Дріт</a:t>
            </a:r>
            <a:r>
              <a:rPr lang="uk-UA" sz="2400" b="1" i="1" dirty="0" smtClean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 – це металевий виріб у вигляді гнучкої </a:t>
            </a:r>
          </a:p>
          <a:p>
            <a:r>
              <a:rPr lang="uk-UA" sz="2400" b="1" i="1" dirty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м</a:t>
            </a:r>
            <a:r>
              <a:rPr lang="uk-UA" sz="2400" b="1" i="1" dirty="0" smtClean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еталевої нитки або прутка великої </a:t>
            </a:r>
          </a:p>
          <a:p>
            <a:r>
              <a:rPr lang="uk-UA" sz="2400" b="1" i="1" dirty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д</a:t>
            </a:r>
            <a:r>
              <a:rPr lang="uk-UA" sz="2400" b="1" i="1" dirty="0" smtClean="0">
                <a:ln>
                  <a:solidFill>
                    <a:schemeClr val="tx1"/>
                  </a:solidFill>
                </a:ln>
                <a:solidFill>
                  <a:srgbClr val="A36D1D"/>
                </a:solidFill>
                <a:latin typeface="Bookman Old Style" panose="02050604050505020204" pitchFamily="18" charset="0"/>
              </a:rPr>
              <a:t>овжини і малого діаметру.</a:t>
            </a:r>
          </a:p>
          <a:p>
            <a:endParaRPr lang="ru-RU" sz="2400" b="1" i="1" cap="none" spc="0" dirty="0">
              <a:ln>
                <a:solidFill>
                  <a:schemeClr val="tx1"/>
                </a:solidFill>
              </a:ln>
              <a:solidFill>
                <a:srgbClr val="A36D1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8" name="Рисунок 7" descr="C:\Users\Crus\AppData\Local\Microsoft\Windows\Temporary Internet Files\Content.Word\provolk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3199035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691" y="1268760"/>
            <a:ext cx="1797174" cy="260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1"/>
          <a:stretch/>
        </p:blipFill>
        <p:spPr bwMode="auto">
          <a:xfrm>
            <a:off x="1979711" y="1789056"/>
            <a:ext cx="3210321" cy="257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336006" y="4728581"/>
            <a:ext cx="37433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Його виготовляють </a:t>
            </a:r>
          </a:p>
          <a:p>
            <a:r>
              <a:rPr lang="uk-UA" sz="2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uk-UA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   волочінням, або  </a:t>
            </a:r>
          </a:p>
          <a:p>
            <a:r>
              <a:rPr lang="uk-UA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         </a:t>
            </a:r>
            <a:r>
              <a:rPr lang="uk-UA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п</a:t>
            </a:r>
            <a:r>
              <a:rPr lang="uk-UA" sz="2400" i="1" cap="none" spc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рокатуванням.</a:t>
            </a:r>
            <a:endParaRPr lang="ru-RU" sz="2400" i="1" cap="none" spc="0" dirty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8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uk-UA" b="1" i="1" dirty="0" smtClean="0">
              <a:latin typeface="Bookman Old Style" panose="02050604050505020204" pitchFamily="18" charset="0"/>
            </a:endParaRPr>
          </a:p>
          <a:p>
            <a:r>
              <a:rPr lang="uk-UA" b="1" i="1" dirty="0">
                <a:latin typeface="Bookman Old Style" panose="02050604050505020204" pitchFamily="18" charset="0"/>
              </a:rPr>
              <a:t>	</a:t>
            </a:r>
            <a:r>
              <a:rPr lang="uk-UA" b="1" i="1" dirty="0" smtClean="0">
                <a:latin typeface="Bookman Old Style" panose="02050604050505020204" pitchFamily="18" charset="0"/>
              </a:rPr>
              <a:t>Волочіння </a:t>
            </a:r>
            <a:r>
              <a:rPr lang="uk-UA" dirty="0">
                <a:latin typeface="Bookman Old Style" panose="02050604050505020204" pitchFamily="18" charset="0"/>
              </a:rPr>
              <a:t>– </a:t>
            </a:r>
            <a:r>
              <a:rPr lang="uk-UA" i="1" dirty="0">
                <a:latin typeface="Bookman Old Style" panose="02050604050505020204" pitchFamily="18" charset="0"/>
              </a:rPr>
              <a:t>це спосіб обробки металів тиском, коли нагріту заготовку протягують крізь </a:t>
            </a:r>
            <a:r>
              <a:rPr lang="uk-UA" i="1" dirty="0" smtClean="0">
                <a:latin typeface="Bookman Old Style" panose="02050604050505020204" pitchFamily="18" charset="0"/>
              </a:rPr>
              <a:t>отвір.</a:t>
            </a:r>
            <a:endParaRPr lang="ru-RU" i="1" dirty="0"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D:\тато\методична розробка 6 клас\300px-Bar_drawing.sv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10514"/>
            <a:ext cx="2763763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33974"/>
            <a:ext cx="242887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362"/>
            <a:ext cx="3672408" cy="241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8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674" y="0"/>
            <a:ext cx="8033326" cy="6858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-88553"/>
            <a:ext cx="504056" cy="5552289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noAutofit/>
          </a:bodyPr>
          <a:lstStyle/>
          <a:p>
            <a:pPr algn="ctr"/>
            <a:r>
              <a:rPr lang="uk-UA" sz="2600" b="1" kern="500" spc="-990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Трудове навчання</a:t>
            </a:r>
            <a:endParaRPr lang="ru-RU" sz="2600" b="1" kern="500" cap="none" spc="-990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-2668" y="5733246"/>
            <a:ext cx="974268" cy="974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3579" y="5733246"/>
            <a:ext cx="12142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426773"/>
            <a:ext cx="734481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600" b="1" i="1" dirty="0" smtClean="0">
                <a:latin typeface="Bookman Old Style" panose="02050604050505020204" pitchFamily="18" charset="0"/>
              </a:rPr>
              <a:t>	Прокатування </a:t>
            </a:r>
            <a:r>
              <a:rPr lang="uk-UA" sz="2600" i="1" dirty="0">
                <a:latin typeface="Bookman Old Style" panose="02050604050505020204" pitchFamily="18" charset="0"/>
              </a:rPr>
              <a:t>– це спосіб обробки металів обтискуванням між валками, що обертаються</a:t>
            </a:r>
            <a:r>
              <a:rPr lang="uk-UA" i="1" dirty="0">
                <a:latin typeface="Bookman Old Style" panose="02050604050505020204" pitchFamily="18" charset="0"/>
              </a:rPr>
              <a:t>.</a:t>
            </a:r>
            <a:endParaRPr lang="ru-RU" i="1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 descr="D:\тато\методична розробка 6 клас\прокатка дроту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737" y="1772816"/>
            <a:ext cx="2952328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344913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640" y="3812995"/>
            <a:ext cx="3419425" cy="269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8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334</TotalTime>
  <Words>465</Words>
  <Application>Microsoft Office PowerPoint</Application>
  <PresentationFormat>Экран (4:3)</PresentationFormat>
  <Paragraphs>270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65</cp:revision>
  <dcterms:created xsi:type="dcterms:W3CDTF">2014-03-20T09:07:49Z</dcterms:created>
  <dcterms:modified xsi:type="dcterms:W3CDTF">2014-03-24T10:56:03Z</dcterms:modified>
</cp:coreProperties>
</file>