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</a:pP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Виконали</a:t>
            </a:r>
            <a:r>
              <a:rPr lang="uk-UA" sz="1800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: </a:t>
            </a:r>
          </a:p>
          <a:p>
            <a:pPr algn="just">
              <a:spcBef>
                <a:spcPts val="0"/>
              </a:spcBef>
            </a:pPr>
            <a:r>
              <a:rPr lang="uk-UA" sz="16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учитель </a:t>
            </a:r>
            <a:r>
              <a:rPr lang="uk-UA" sz="16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загальноосвітньої </a:t>
            </a:r>
          </a:p>
          <a:p>
            <a:pPr algn="just">
              <a:spcBef>
                <a:spcPts val="0"/>
              </a:spcBef>
            </a:pPr>
            <a:r>
              <a:rPr lang="uk-UA" sz="16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школи </a:t>
            </a:r>
            <a:r>
              <a:rPr lang="uk-UA" sz="16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І-ІІІ ступенів №5</a:t>
            </a:r>
          </a:p>
          <a:p>
            <a:pPr algn="just">
              <a:spcBef>
                <a:spcPts val="0"/>
              </a:spcBef>
            </a:pPr>
            <a:r>
              <a:rPr lang="uk-UA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</a:t>
            </a:r>
            <a:r>
              <a:rPr lang="uk-UA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</a:t>
            </a: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Бичок </a:t>
            </a:r>
            <a:r>
              <a:rPr lang="uk-UA" sz="18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Ю.І.,</a:t>
            </a:r>
          </a:p>
          <a:p>
            <a:pPr algn="just">
              <a:spcBef>
                <a:spcPts val="0"/>
              </a:spcBef>
            </a:pPr>
            <a:r>
              <a:rPr lang="uk-UA" sz="16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учитель </a:t>
            </a:r>
            <a:r>
              <a:rPr lang="uk-UA" sz="16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загальноосвітньої </a:t>
            </a:r>
          </a:p>
          <a:p>
            <a:pPr algn="just">
              <a:spcBef>
                <a:spcPts val="0"/>
              </a:spcBef>
            </a:pPr>
            <a:r>
              <a:rPr lang="uk-UA" sz="16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школи </a:t>
            </a:r>
            <a:r>
              <a:rPr lang="uk-UA" sz="16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І-ІІІ ступенів №25</a:t>
            </a:r>
          </a:p>
          <a:p>
            <a:pPr algn="just">
              <a:spcBef>
                <a:spcPts val="0"/>
              </a:spcBef>
            </a:pPr>
            <a:r>
              <a:rPr lang="uk-UA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</a:t>
            </a:r>
            <a:r>
              <a:rPr lang="uk-UA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</a:t>
            </a: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Бичок </a:t>
            </a:r>
            <a:r>
              <a:rPr lang="uk-UA" sz="18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І.А</a:t>
            </a:r>
            <a:r>
              <a:rPr lang="uk-UA" sz="1800" spc="50" dirty="0">
                <a:ln w="12700" cmpd="sng">
                  <a:noFill/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.</a:t>
            </a:r>
          </a:p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52383" y="332656"/>
            <a:ext cx="7736733" cy="27238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ru-RU" sz="3200" b="1" i="1" u="sng" dirty="0" err="1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200" b="1" i="1" u="sng" dirty="0" err="1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озділ</a:t>
            </a:r>
            <a:r>
              <a:rPr lang="ru-RU" sz="3200" b="1" i="1" u="sng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Технологія виготовлення виробів</a:t>
            </a:r>
          </a:p>
          <a:p>
            <a:pPr algn="just"/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тонколистового металу та дроту</a:t>
            </a:r>
          </a:p>
          <a:p>
            <a:pPr algn="just"/>
            <a:endParaRPr lang="ru-RU" sz="1100" b="1" i="1" cap="none" spc="0" dirty="0" smtClean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b="1" i="1" u="sng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уроку.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uk-UA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Процес	розмічання заготовки на </a:t>
            </a:r>
          </a:p>
          <a:p>
            <a:pPr algn="just"/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тонколистовому металі.</a:t>
            </a:r>
            <a:endParaRPr lang="ru-RU" sz="3200" i="1" cap="none" spc="0" dirty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284984"/>
            <a:ext cx="2952750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6608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07704" y="4046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971600" y="980727"/>
            <a:ext cx="8146782" cy="47243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b="1" dirty="0" smtClean="0"/>
              <a:t> </a:t>
            </a:r>
            <a:r>
              <a:rPr lang="uk-UA" sz="2400" b="1" i="1" u="sng" dirty="0" smtClean="0">
                <a:latin typeface="Bookman Old Style" pitchFamily="18" charset="0"/>
              </a:rPr>
              <a:t>Практична </a:t>
            </a:r>
            <a:r>
              <a:rPr lang="uk-UA" sz="2400" b="1" i="1" u="sng" dirty="0">
                <a:latin typeface="Bookman Old Style" pitchFamily="18" charset="0"/>
              </a:rPr>
              <a:t>робота </a:t>
            </a:r>
            <a:endParaRPr lang="ru-RU" sz="2400" i="1" u="sng" dirty="0">
              <a:latin typeface="Bookman Old Style" pitchFamily="18" charset="0"/>
            </a:endParaRPr>
          </a:p>
          <a:p>
            <a:pPr algn="ctr"/>
            <a:r>
              <a:rPr lang="uk-UA" sz="2400" b="1" i="1" dirty="0" smtClean="0">
                <a:solidFill>
                  <a:srgbClr val="0070C0"/>
                </a:solidFill>
                <a:latin typeface="Bookman Old Style" pitchFamily="18" charset="0"/>
              </a:rPr>
              <a:t>Розмітка </a:t>
            </a:r>
            <a:r>
              <a:rPr lang="uk-UA" sz="2400" b="1" i="1" dirty="0">
                <a:solidFill>
                  <a:srgbClr val="0070C0"/>
                </a:solidFill>
                <a:latin typeface="Bookman Old Style" pitchFamily="18" charset="0"/>
              </a:rPr>
              <a:t>заготовки для совочка </a:t>
            </a:r>
            <a:endParaRPr lang="uk-UA" sz="2400" b="1" i="1" dirty="0" smtClean="0">
              <a:solidFill>
                <a:srgbClr val="0070C0"/>
              </a:solidFill>
              <a:latin typeface="Bookman Old Style" pitchFamily="18" charset="0"/>
            </a:endParaRPr>
          </a:p>
          <a:p>
            <a:pPr algn="ctr"/>
            <a:r>
              <a:rPr lang="uk-UA" sz="2400" b="1" i="1" dirty="0" smtClean="0">
                <a:solidFill>
                  <a:srgbClr val="0070C0"/>
                </a:solidFill>
                <a:latin typeface="Bookman Old Style" pitchFamily="18" charset="0"/>
              </a:rPr>
              <a:t>за </a:t>
            </a:r>
            <a:r>
              <a:rPr lang="uk-UA" sz="2400" b="1" i="1" dirty="0">
                <a:solidFill>
                  <a:srgbClr val="0070C0"/>
                </a:solidFill>
                <a:latin typeface="Bookman Old Style" pitchFamily="18" charset="0"/>
              </a:rPr>
              <a:t>шаблоном</a:t>
            </a:r>
            <a:r>
              <a:rPr lang="uk-UA" sz="2400" b="1" i="1" dirty="0">
                <a:latin typeface="Bookman Old Style" pitchFamily="18" charset="0"/>
              </a:rPr>
              <a:t>.</a:t>
            </a:r>
            <a:endParaRPr lang="ru-RU" sz="2400" b="1" i="1" dirty="0">
              <a:latin typeface="Bookman Old Style" pitchFamily="18" charset="0"/>
            </a:endParaRPr>
          </a:p>
          <a:p>
            <a:endParaRPr lang="uk-UA" sz="2400" dirty="0" smtClean="0">
              <a:latin typeface="Bookman Old Style" pitchFamily="18" charset="0"/>
            </a:endParaRPr>
          </a:p>
          <a:p>
            <a:endParaRPr lang="ru-RU" sz="2400" dirty="0" smtClean="0">
              <a:latin typeface="Bookman Old Style" pitchFamily="18" charset="0"/>
            </a:endParaRPr>
          </a:p>
          <a:p>
            <a:r>
              <a:rPr lang="uk-UA" sz="2400" dirty="0" smtClean="0">
                <a:latin typeface="Bookman Old Style" pitchFamily="18" charset="0"/>
              </a:rPr>
              <a:t>	</a:t>
            </a:r>
            <a:r>
              <a:rPr lang="uk-UA" sz="2400" b="1" i="1" u="sng" dirty="0" smtClean="0">
                <a:latin typeface="Bookman Old Style" pitchFamily="18" charset="0"/>
              </a:rPr>
              <a:t>Завдання </a:t>
            </a:r>
            <a:r>
              <a:rPr lang="uk-UA" sz="2400" b="1" i="1" u="sng" dirty="0">
                <a:latin typeface="Bookman Old Style" pitchFamily="18" charset="0"/>
              </a:rPr>
              <a:t>.</a:t>
            </a:r>
            <a:endParaRPr lang="ru-RU" sz="2400" b="1" i="1" u="sng" dirty="0">
              <a:latin typeface="Bookman Old Style" pitchFamily="18" charset="0"/>
            </a:endParaRPr>
          </a:p>
          <a:p>
            <a:r>
              <a:rPr lang="uk-UA" sz="2400" dirty="0">
                <a:latin typeface="Bookman Old Style" pitchFamily="18" charset="0"/>
              </a:rPr>
              <a:t> </a:t>
            </a:r>
            <a:r>
              <a:rPr lang="uk-UA" sz="2400" dirty="0" smtClean="0">
                <a:latin typeface="Bookman Old Style" pitchFamily="18" charset="0"/>
              </a:rPr>
              <a:t>    </a:t>
            </a:r>
            <a:r>
              <a:rPr lang="uk-UA" sz="2300" i="1" dirty="0" smtClean="0">
                <a:solidFill>
                  <a:srgbClr val="0070C0"/>
                </a:solidFill>
                <a:latin typeface="Bookman Old Style" pitchFamily="18" charset="0"/>
              </a:rPr>
              <a:t>Розмітити </a:t>
            </a:r>
            <a:r>
              <a:rPr lang="uk-UA" sz="2300" i="1" dirty="0">
                <a:solidFill>
                  <a:srgbClr val="0070C0"/>
                </a:solidFill>
                <a:latin typeface="Bookman Old Style" pitchFamily="18" charset="0"/>
              </a:rPr>
              <a:t>на листовому металі заготовку для </a:t>
            </a:r>
            <a:endParaRPr lang="uk-UA" sz="2300" i="1" dirty="0" smtClean="0">
              <a:solidFill>
                <a:srgbClr val="0070C0"/>
              </a:solidFill>
              <a:latin typeface="Bookman Old Style" pitchFamily="18" charset="0"/>
            </a:endParaRPr>
          </a:p>
          <a:p>
            <a:r>
              <a:rPr lang="uk-UA" sz="2300" i="1" dirty="0" smtClean="0">
                <a:solidFill>
                  <a:srgbClr val="0070C0"/>
                </a:solidFill>
                <a:latin typeface="Bookman Old Style" pitchFamily="18" charset="0"/>
              </a:rPr>
              <a:t>виготовлення </a:t>
            </a:r>
            <a:r>
              <a:rPr lang="uk-UA" sz="2300" i="1" dirty="0">
                <a:solidFill>
                  <a:srgbClr val="0070C0"/>
                </a:solidFill>
                <a:latin typeface="Bookman Old Style" pitchFamily="18" charset="0"/>
              </a:rPr>
              <a:t>совка і ручки.</a:t>
            </a:r>
            <a:endParaRPr lang="ru-RU" sz="2300" i="1" dirty="0">
              <a:solidFill>
                <a:srgbClr val="0070C0"/>
              </a:solidFill>
              <a:latin typeface="Bookman Old Style" pitchFamily="18" charset="0"/>
            </a:endParaRPr>
          </a:p>
          <a:p>
            <a:pPr lvl="0"/>
            <a:r>
              <a:rPr lang="uk-UA" sz="2300" i="1" dirty="0" smtClean="0">
                <a:solidFill>
                  <a:srgbClr val="0070C0"/>
                </a:solidFill>
                <a:latin typeface="Bookman Old Style" pitchFamily="18" charset="0"/>
              </a:rPr>
              <a:t>	- риски </a:t>
            </a:r>
            <a:r>
              <a:rPr lang="uk-UA" sz="2300" i="1" dirty="0">
                <a:solidFill>
                  <a:srgbClr val="0070C0"/>
                </a:solidFill>
                <a:latin typeface="Bookman Old Style" pitchFamily="18" charset="0"/>
              </a:rPr>
              <a:t>наносити чітко;</a:t>
            </a:r>
            <a:endParaRPr lang="ru-RU" sz="2300" i="1" dirty="0">
              <a:solidFill>
                <a:srgbClr val="0070C0"/>
              </a:solidFill>
              <a:latin typeface="Bookman Old Style" pitchFamily="18" charset="0"/>
            </a:endParaRPr>
          </a:p>
          <a:p>
            <a:pPr lvl="0"/>
            <a:r>
              <a:rPr lang="uk-UA" sz="2300" i="1" dirty="0" smtClean="0">
                <a:solidFill>
                  <a:srgbClr val="0070C0"/>
                </a:solidFill>
                <a:latin typeface="Bookman Old Style" pitchFamily="18" charset="0"/>
              </a:rPr>
              <a:t>	- за </a:t>
            </a:r>
            <a:r>
              <a:rPr lang="uk-UA" sz="2300" i="1" dirty="0">
                <a:solidFill>
                  <a:srgbClr val="0070C0"/>
                </a:solidFill>
                <a:latin typeface="Bookman Old Style" pitchFamily="18" charset="0"/>
              </a:rPr>
              <a:t>допомогою лінійки нанести лінії згинів;</a:t>
            </a:r>
            <a:endParaRPr lang="ru-RU" sz="2300" i="1" dirty="0">
              <a:solidFill>
                <a:srgbClr val="0070C0"/>
              </a:solidFill>
              <a:latin typeface="Bookman Old Style" pitchFamily="18" charset="0"/>
            </a:endParaRPr>
          </a:p>
          <a:p>
            <a:pPr lvl="0"/>
            <a:r>
              <a:rPr lang="uk-UA" sz="2300" i="1" dirty="0" smtClean="0">
                <a:solidFill>
                  <a:srgbClr val="0070C0"/>
                </a:solidFill>
                <a:latin typeface="Bookman Old Style" pitchFamily="18" charset="0"/>
              </a:rPr>
              <a:t>	- чітко </a:t>
            </a:r>
            <a:r>
              <a:rPr lang="uk-UA" sz="2300" i="1" dirty="0">
                <a:solidFill>
                  <a:srgbClr val="0070C0"/>
                </a:solidFill>
                <a:latin typeface="Bookman Old Style" pitchFamily="18" charset="0"/>
              </a:rPr>
              <a:t>і точно за допомогою кернера нанести </a:t>
            </a:r>
            <a:endParaRPr lang="uk-UA" sz="2300" i="1" dirty="0" smtClean="0">
              <a:solidFill>
                <a:srgbClr val="0070C0"/>
              </a:solidFill>
              <a:latin typeface="Bookman Old Style" pitchFamily="18" charset="0"/>
            </a:endParaRPr>
          </a:p>
          <a:p>
            <a:pPr lvl="0"/>
            <a:r>
              <a:rPr lang="uk-UA" sz="2300" i="1" dirty="0" smtClean="0">
                <a:solidFill>
                  <a:srgbClr val="0070C0"/>
                </a:solidFill>
                <a:latin typeface="Bookman Old Style" pitchFamily="18" charset="0"/>
              </a:rPr>
              <a:t>	центри </a:t>
            </a:r>
            <a:r>
              <a:rPr lang="uk-UA" sz="2300" i="1" dirty="0">
                <a:solidFill>
                  <a:srgbClr val="0070C0"/>
                </a:solidFill>
                <a:latin typeface="Bookman Old Style" pitchFamily="18" charset="0"/>
              </a:rPr>
              <a:t>майбутніх отворів.</a:t>
            </a:r>
            <a:endParaRPr lang="ru-RU" sz="2300" i="1" dirty="0">
              <a:solidFill>
                <a:srgbClr val="0070C0"/>
              </a:solidFill>
              <a:latin typeface="Bookman Old Style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707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uk-UA" sz="3600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  Гра «Снігова куля»</a:t>
            </a:r>
          </a:p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9632" y="1268760"/>
            <a:ext cx="7766870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b="1" i="1" dirty="0" err="1" smtClean="0">
                <a:latin typeface="Bookman Old Style" panose="02050604050505020204" pitchFamily="18" charset="0"/>
              </a:rPr>
              <a:t>Кресленик</a:t>
            </a:r>
            <a:r>
              <a:rPr lang="ru-RU" b="1" i="1" dirty="0" smtClean="0">
                <a:latin typeface="Bookman Old Style" panose="02050604050505020204" pitchFamily="18" charset="0"/>
              </a:rPr>
              <a:t> </a:t>
            </a:r>
            <a:r>
              <a:rPr lang="ru-RU" i="1" dirty="0">
                <a:latin typeface="Bookman Old Style" panose="02050604050505020204" pitchFamily="18" charset="0"/>
              </a:rPr>
              <a:t>— </a:t>
            </a:r>
            <a:r>
              <a:rPr lang="ru-RU" i="1" dirty="0" err="1">
                <a:latin typeface="Bookman Old Style" panose="02050604050505020204" pitchFamily="18" charset="0"/>
              </a:rPr>
              <a:t>графічний</a:t>
            </a:r>
            <a:r>
              <a:rPr lang="ru-RU" i="1" dirty="0">
                <a:latin typeface="Bookman Old Style" panose="020506040505050202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</a:rPr>
              <a:t>конструкторський</a:t>
            </a:r>
            <a:r>
              <a:rPr lang="ru-RU" i="1" dirty="0">
                <a:latin typeface="Bookman Old Style" panose="02050604050505020204" pitchFamily="18" charset="0"/>
              </a:rPr>
              <a:t> документ, </a:t>
            </a:r>
            <a:r>
              <a:rPr lang="ru-RU" i="1" dirty="0" err="1">
                <a:latin typeface="Bookman Old Style" panose="02050604050505020204" pitchFamily="18" charset="0"/>
              </a:rPr>
              <a:t>що</a:t>
            </a:r>
            <a:r>
              <a:rPr lang="ru-RU" i="1" dirty="0">
                <a:latin typeface="Bookman Old Style" panose="02050604050505020204" pitchFamily="18" charset="0"/>
              </a:rPr>
              <a:t> </a:t>
            </a:r>
            <a:r>
              <a:rPr lang="ru-RU" i="1" dirty="0" smtClean="0">
                <a:latin typeface="Bookman Old Style" panose="02050604050505020204" pitchFamily="18" charset="0"/>
              </a:rPr>
              <a:t>…</a:t>
            </a:r>
          </a:p>
          <a:p>
            <a:pPr lvl="0"/>
            <a:r>
              <a:rPr lang="uk-UA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зображує виріб, визначає його конструкцію та містить дані, </a:t>
            </a:r>
            <a:endParaRPr lang="uk-UA" i="1" dirty="0" smtClean="0">
              <a:solidFill>
                <a:srgbClr val="7030A0"/>
              </a:solidFill>
              <a:latin typeface="Bookman Old Style" panose="02050604050505020204" pitchFamily="18" charset="0"/>
            </a:endParaRPr>
          </a:p>
          <a:p>
            <a:pPr lvl="0"/>
            <a:r>
              <a:rPr lang="uk-UA" i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згідно </a:t>
            </a:r>
            <a:r>
              <a:rPr lang="uk-UA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з якими виготовляють та контролюють цей виріб.</a:t>
            </a:r>
            <a:endParaRPr lang="ru-RU" dirty="0">
              <a:solidFill>
                <a:srgbClr val="7030A0"/>
              </a:solidFill>
              <a:latin typeface="Bookman Old Style" panose="020506040505050202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b="1" i="1" dirty="0" err="1" smtClean="0">
                <a:latin typeface="Bookman Old Style" panose="02050604050505020204" pitchFamily="18" charset="0"/>
              </a:rPr>
              <a:t>Суцільна</a:t>
            </a:r>
            <a:r>
              <a:rPr lang="ru-RU" b="1" i="1" dirty="0" smtClean="0">
                <a:latin typeface="Bookman Old Style" panose="02050604050505020204" pitchFamily="18" charset="0"/>
              </a:rPr>
              <a:t> </a:t>
            </a:r>
            <a:r>
              <a:rPr lang="ru-RU" b="1" i="1" dirty="0">
                <a:latin typeface="Bookman Old Style" panose="02050604050505020204" pitchFamily="18" charset="0"/>
              </a:rPr>
              <a:t>тонка </a:t>
            </a:r>
            <a:r>
              <a:rPr lang="ru-RU" b="1" i="1" dirty="0" err="1">
                <a:latin typeface="Bookman Old Style" panose="02050604050505020204" pitchFamily="18" charset="0"/>
              </a:rPr>
              <a:t>лінія</a:t>
            </a:r>
            <a:r>
              <a:rPr lang="ru-RU" b="1" i="1" dirty="0">
                <a:latin typeface="Bookman Old Style" panose="020506040505050202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</a:rPr>
              <a:t>використовується</a:t>
            </a:r>
            <a:r>
              <a:rPr lang="ru-RU" i="1" dirty="0">
                <a:latin typeface="Bookman Old Style" panose="02050604050505020204" pitchFamily="18" charset="0"/>
              </a:rPr>
              <a:t> для </a:t>
            </a:r>
            <a:r>
              <a:rPr lang="ru-RU" dirty="0" smtClean="0"/>
              <a:t>…</a:t>
            </a:r>
          </a:p>
          <a:p>
            <a:r>
              <a:rPr lang="ru-RU" i="1" dirty="0" err="1">
                <a:solidFill>
                  <a:srgbClr val="7030A0"/>
                </a:solidFill>
                <a:latin typeface="Bookman Old Style" panose="02050604050505020204" pitchFamily="18" charset="0"/>
              </a:rPr>
              <a:t>проведення</a:t>
            </a:r>
            <a:r>
              <a:rPr lang="ru-RU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 </a:t>
            </a:r>
            <a:r>
              <a:rPr lang="ru-RU" i="1" dirty="0" err="1">
                <a:solidFill>
                  <a:srgbClr val="7030A0"/>
                </a:solidFill>
                <a:latin typeface="Bookman Old Style" panose="02050604050505020204" pitchFamily="18" charset="0"/>
              </a:rPr>
              <a:t>виносних</a:t>
            </a:r>
            <a:r>
              <a:rPr lang="ru-RU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 і </a:t>
            </a:r>
            <a:r>
              <a:rPr lang="ru-RU" i="1" dirty="0" err="1">
                <a:solidFill>
                  <a:srgbClr val="7030A0"/>
                </a:solidFill>
                <a:latin typeface="Bookman Old Style" panose="02050604050505020204" pitchFamily="18" charset="0"/>
              </a:rPr>
              <a:t>розмірних</a:t>
            </a:r>
            <a:r>
              <a:rPr lang="ru-RU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 </a:t>
            </a:r>
            <a:r>
              <a:rPr lang="ru-RU" i="1" dirty="0" err="1">
                <a:solidFill>
                  <a:srgbClr val="7030A0"/>
                </a:solidFill>
                <a:latin typeface="Bookman Old Style" panose="02050604050505020204" pitchFamily="18" charset="0"/>
              </a:rPr>
              <a:t>ліній</a:t>
            </a:r>
            <a:r>
              <a:rPr lang="ru-RU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.</a:t>
            </a:r>
            <a:endParaRPr lang="ru-RU" dirty="0" smtClean="0">
              <a:solidFill>
                <a:srgbClr val="7030A0"/>
              </a:solidFill>
              <a:latin typeface="Bookman Old Style" panose="020506040505050202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b="1" i="1" dirty="0" err="1">
                <a:latin typeface="Bookman Old Style" panose="02050604050505020204" pitchFamily="18" charset="0"/>
              </a:rPr>
              <a:t>Штрихова</a:t>
            </a:r>
            <a:r>
              <a:rPr lang="ru-RU" b="1" i="1" dirty="0">
                <a:latin typeface="Bookman Old Style" panose="02050604050505020204" pitchFamily="18" charset="0"/>
              </a:rPr>
              <a:t> </a:t>
            </a:r>
            <a:r>
              <a:rPr lang="ru-RU" b="1" i="1" dirty="0" err="1">
                <a:latin typeface="Bookman Old Style" panose="02050604050505020204" pitchFamily="18" charset="0"/>
              </a:rPr>
              <a:t>лінія</a:t>
            </a:r>
            <a:r>
              <a:rPr lang="ru-RU" b="1" i="1" dirty="0">
                <a:latin typeface="Bookman Old Style" panose="020506040505050202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</a:rPr>
              <a:t>застосовується</a:t>
            </a:r>
            <a:r>
              <a:rPr lang="ru-RU" i="1" dirty="0">
                <a:latin typeface="Bookman Old Style" panose="02050604050505020204" pitchFamily="18" charset="0"/>
              </a:rPr>
              <a:t> для </a:t>
            </a:r>
            <a:r>
              <a:rPr lang="ru-RU" i="1" dirty="0" smtClean="0">
                <a:latin typeface="Bookman Old Style" panose="02050604050505020204" pitchFamily="18" charset="0"/>
              </a:rPr>
              <a:t>…</a:t>
            </a:r>
          </a:p>
          <a:p>
            <a:r>
              <a:rPr lang="ru-RU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показу на </a:t>
            </a:r>
            <a:r>
              <a:rPr lang="ru-RU" i="1" dirty="0" err="1">
                <a:solidFill>
                  <a:srgbClr val="7030A0"/>
                </a:solidFill>
                <a:latin typeface="Bookman Old Style" panose="02050604050505020204" pitchFamily="18" charset="0"/>
              </a:rPr>
              <a:t>зображеннях</a:t>
            </a:r>
            <a:r>
              <a:rPr lang="ru-RU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 </a:t>
            </a:r>
            <a:r>
              <a:rPr lang="ru-RU" i="1" dirty="0" err="1">
                <a:solidFill>
                  <a:srgbClr val="7030A0"/>
                </a:solidFill>
                <a:latin typeface="Bookman Old Style" panose="02050604050505020204" pitchFamily="18" charset="0"/>
              </a:rPr>
              <a:t>невидимих</a:t>
            </a:r>
            <a:r>
              <a:rPr lang="ru-RU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 </a:t>
            </a:r>
            <a:r>
              <a:rPr lang="ru-RU" i="1" dirty="0" err="1">
                <a:solidFill>
                  <a:srgbClr val="7030A0"/>
                </a:solidFill>
                <a:latin typeface="Bookman Old Style" panose="02050604050505020204" pitchFamily="18" charset="0"/>
              </a:rPr>
              <a:t>контурів</a:t>
            </a:r>
            <a:r>
              <a:rPr lang="ru-RU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 </a:t>
            </a:r>
            <a:r>
              <a:rPr lang="ru-RU" i="1" dirty="0" err="1">
                <a:solidFill>
                  <a:srgbClr val="7030A0"/>
                </a:solidFill>
                <a:latin typeface="Bookman Old Style" panose="02050604050505020204" pitchFamily="18" charset="0"/>
              </a:rPr>
              <a:t>предметів</a:t>
            </a:r>
            <a:r>
              <a:rPr lang="ru-RU" i="1" dirty="0">
                <a:latin typeface="Bookman Old Style" panose="02050604050505020204" pitchFamily="18" charset="0"/>
              </a:rPr>
              <a:t>.</a:t>
            </a:r>
            <a:endParaRPr lang="ru-RU" i="1" dirty="0" smtClean="0">
              <a:latin typeface="Bookman Old Style" panose="020506040505050202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b="1" i="1" dirty="0" err="1">
                <a:latin typeface="Bookman Old Style" panose="02050604050505020204" pitchFamily="18" charset="0"/>
              </a:rPr>
              <a:t>Розміри</a:t>
            </a:r>
            <a:r>
              <a:rPr lang="ru-RU" i="1" dirty="0">
                <a:latin typeface="Bookman Old Style" panose="02050604050505020204" pitchFamily="18" charset="0"/>
              </a:rPr>
              <a:t> на </a:t>
            </a:r>
            <a:r>
              <a:rPr lang="ru-RU" i="1" dirty="0" err="1">
                <a:latin typeface="Bookman Old Style" panose="02050604050505020204" pitchFamily="18" charset="0"/>
              </a:rPr>
              <a:t>креслениках</a:t>
            </a:r>
            <a:r>
              <a:rPr lang="ru-RU" i="1" dirty="0">
                <a:latin typeface="Bookman Old Style" panose="020506040505050202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</a:rPr>
              <a:t>позначають</a:t>
            </a:r>
            <a:r>
              <a:rPr lang="ru-RU" i="1" dirty="0">
                <a:latin typeface="Bookman Old Style" panose="02050604050505020204" pitchFamily="18" charset="0"/>
              </a:rPr>
              <a:t> </a:t>
            </a:r>
            <a:r>
              <a:rPr lang="ru-RU" i="1" dirty="0" smtClean="0">
                <a:latin typeface="Bookman Old Style" panose="02050604050505020204" pitchFamily="18" charset="0"/>
              </a:rPr>
              <a:t>…</a:t>
            </a:r>
          </a:p>
          <a:p>
            <a:pPr lvl="0"/>
            <a:r>
              <a:rPr lang="uk-UA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розмірними числами на розмірних лініях.</a:t>
            </a:r>
            <a:endParaRPr lang="ru-RU" dirty="0">
              <a:solidFill>
                <a:srgbClr val="7030A0"/>
              </a:solidFill>
              <a:latin typeface="Bookman Old Style" panose="020506040505050202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b="1" i="1" dirty="0" err="1" smtClean="0">
                <a:latin typeface="Bookman Old Style" panose="02050604050505020204" pitchFamily="18" charset="0"/>
              </a:rPr>
              <a:t>Лінійні</a:t>
            </a:r>
            <a:r>
              <a:rPr lang="ru-RU" b="1" i="1" dirty="0" smtClean="0">
                <a:latin typeface="Bookman Old Style" panose="02050604050505020204" pitchFamily="18" charset="0"/>
              </a:rPr>
              <a:t> </a:t>
            </a:r>
            <a:r>
              <a:rPr lang="ru-RU" b="1" i="1" dirty="0" err="1">
                <a:latin typeface="Bookman Old Style" panose="02050604050505020204" pitchFamily="18" charset="0"/>
              </a:rPr>
              <a:t>розміри</a:t>
            </a:r>
            <a:r>
              <a:rPr lang="ru-RU" i="1" dirty="0">
                <a:latin typeface="Bookman Old Style" panose="02050604050505020204" pitchFamily="18" charset="0"/>
              </a:rPr>
              <a:t>, </a:t>
            </a:r>
            <a:r>
              <a:rPr lang="ru-RU" i="1" dirty="0" err="1">
                <a:latin typeface="Bookman Old Style" panose="02050604050505020204" pitchFamily="18" charset="0"/>
              </a:rPr>
              <a:t>які</a:t>
            </a:r>
            <a:r>
              <a:rPr lang="ru-RU" i="1" dirty="0">
                <a:latin typeface="Bookman Old Style" panose="020506040505050202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</a:rPr>
              <a:t>позначають</a:t>
            </a:r>
            <a:r>
              <a:rPr lang="ru-RU" i="1" dirty="0">
                <a:latin typeface="Bookman Old Style" panose="020506040505050202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</a:rPr>
              <a:t>величини</a:t>
            </a:r>
            <a:r>
              <a:rPr lang="ru-RU" i="1" dirty="0">
                <a:latin typeface="Bookman Old Style" panose="020506040505050202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</a:rPr>
              <a:t>прямолінійних</a:t>
            </a:r>
            <a:r>
              <a:rPr lang="ru-RU" i="1" dirty="0">
                <a:latin typeface="Bookman Old Style" panose="02050604050505020204" pitchFamily="18" charset="0"/>
              </a:rPr>
              <a:t> </a:t>
            </a:r>
            <a:endParaRPr lang="ru-RU" i="1" dirty="0" smtClean="0">
              <a:latin typeface="Bookman Old Style" panose="02050604050505020204" pitchFamily="18" charset="0"/>
            </a:endParaRPr>
          </a:p>
          <a:p>
            <a:r>
              <a:rPr lang="ru-RU" i="1" dirty="0" err="1">
                <a:latin typeface="Bookman Old Style" panose="02050604050505020204" pitchFamily="18" charset="0"/>
              </a:rPr>
              <a:t>е</a:t>
            </a:r>
            <a:r>
              <a:rPr lang="ru-RU" i="1" dirty="0" err="1" smtClean="0">
                <a:latin typeface="Bookman Old Style" panose="02050604050505020204" pitchFamily="18" charset="0"/>
              </a:rPr>
              <a:t>лементів</a:t>
            </a:r>
            <a:r>
              <a:rPr lang="ru-RU" i="1" dirty="0" smtClean="0">
                <a:latin typeface="Bookman Old Style" panose="02050604050505020204" pitchFamily="18" charset="0"/>
              </a:rPr>
              <a:t> предмета (</a:t>
            </a:r>
            <a:r>
              <a:rPr lang="ru-RU" i="1" dirty="0" err="1">
                <a:latin typeface="Bookman Old Style" panose="02050604050505020204" pitchFamily="18" charset="0"/>
              </a:rPr>
              <a:t>довжину</a:t>
            </a:r>
            <a:r>
              <a:rPr lang="ru-RU" i="1" dirty="0">
                <a:latin typeface="Bookman Old Style" panose="02050604050505020204" pitchFamily="18" charset="0"/>
              </a:rPr>
              <a:t>, ширину, </a:t>
            </a:r>
            <a:r>
              <a:rPr lang="ru-RU" i="1" dirty="0" err="1">
                <a:latin typeface="Bookman Old Style" panose="02050604050505020204" pitchFamily="18" charset="0"/>
              </a:rPr>
              <a:t>товщину</a:t>
            </a:r>
            <a:r>
              <a:rPr lang="ru-RU" i="1" dirty="0">
                <a:latin typeface="Bookman Old Style" panose="02050604050505020204" pitchFamily="18" charset="0"/>
              </a:rPr>
              <a:t>), </a:t>
            </a:r>
            <a:r>
              <a:rPr lang="ru-RU" i="1" dirty="0" err="1">
                <a:latin typeface="Bookman Old Style" panose="02050604050505020204" pitchFamily="18" charset="0"/>
              </a:rPr>
              <a:t>подають</a:t>
            </a:r>
            <a:r>
              <a:rPr lang="ru-RU" i="1" dirty="0" smtClean="0">
                <a:latin typeface="Bookman Old Style" panose="02050604050505020204" pitchFamily="18" charset="0"/>
              </a:rPr>
              <a:t>…</a:t>
            </a:r>
          </a:p>
          <a:p>
            <a:pPr lvl="0"/>
            <a:r>
              <a:rPr lang="uk-UA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у міліметрах</a:t>
            </a:r>
            <a:r>
              <a:rPr lang="uk-UA" dirty="0">
                <a:solidFill>
                  <a:srgbClr val="7030A0"/>
                </a:solidFill>
                <a:latin typeface="Bookman Old Style" panose="02050604050505020204" pitchFamily="18" charset="0"/>
              </a:rPr>
              <a:t>, </a:t>
            </a:r>
            <a:r>
              <a:rPr lang="uk-UA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але позначення одиниці </a:t>
            </a:r>
            <a:endParaRPr lang="uk-UA" i="1" dirty="0" smtClean="0">
              <a:solidFill>
                <a:srgbClr val="7030A0"/>
              </a:solidFill>
              <a:latin typeface="Bookman Old Style" panose="02050604050505020204" pitchFamily="18" charset="0"/>
            </a:endParaRPr>
          </a:p>
          <a:p>
            <a:pPr lvl="0"/>
            <a:r>
              <a:rPr lang="uk-UA" i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вимірювання </a:t>
            </a:r>
            <a:r>
              <a:rPr lang="uk-UA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не вказують.</a:t>
            </a:r>
            <a:endParaRPr lang="ru-RU" dirty="0">
              <a:solidFill>
                <a:srgbClr val="7030A0"/>
              </a:solidFill>
              <a:latin typeface="Bookman Old Style" panose="020506040505050202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b="1" i="1" dirty="0" smtClean="0">
                <a:latin typeface="Bookman Old Style" panose="02050604050505020204" pitchFamily="18" charset="0"/>
              </a:rPr>
              <a:t>Масштаб</a:t>
            </a:r>
            <a:r>
              <a:rPr lang="ru-RU" i="1" dirty="0" smtClean="0">
                <a:latin typeface="Bookman Old Style" panose="020506040505050202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</a:rPr>
              <a:t>визначають</a:t>
            </a:r>
            <a:r>
              <a:rPr lang="ru-RU" i="1" dirty="0">
                <a:latin typeface="Bookman Old Style" panose="020506040505050202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</a:rPr>
              <a:t>відношенням</a:t>
            </a:r>
            <a:r>
              <a:rPr lang="ru-RU" i="1" dirty="0">
                <a:latin typeface="Bookman Old Style" panose="020506040505050202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</a:rPr>
              <a:t>розміру</a:t>
            </a:r>
            <a:r>
              <a:rPr lang="ru-RU" i="1" dirty="0">
                <a:latin typeface="Bookman Old Style" panose="02050604050505020204" pitchFamily="18" charset="0"/>
              </a:rPr>
              <a:t> </a:t>
            </a:r>
            <a:r>
              <a:rPr lang="ru-RU" i="1" dirty="0" smtClean="0">
                <a:latin typeface="Bookman Old Style" panose="02050604050505020204" pitchFamily="18" charset="0"/>
              </a:rPr>
              <a:t>…</a:t>
            </a:r>
          </a:p>
          <a:p>
            <a:r>
              <a:rPr lang="uk-UA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зображення предмета до його натурального </a:t>
            </a:r>
            <a:endParaRPr lang="uk-UA" i="1" dirty="0" smtClean="0">
              <a:solidFill>
                <a:srgbClr val="7030A0"/>
              </a:solidFill>
              <a:latin typeface="Bookman Old Style" panose="02050604050505020204" pitchFamily="18" charset="0"/>
            </a:endParaRPr>
          </a:p>
          <a:p>
            <a:r>
              <a:rPr lang="uk-UA" i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розміру.</a:t>
            </a:r>
            <a:endParaRPr lang="ru-RU" i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354072"/>
            <a:ext cx="163830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6608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7529" y="1412776"/>
            <a:ext cx="7853611" cy="36625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b="1" i="1" u="sng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 уроку.</a:t>
            </a:r>
          </a:p>
          <a:p>
            <a:pPr algn="just"/>
            <a:endParaRPr lang="ru-RU" sz="3200" b="1" i="1" u="sng" cap="none" spc="0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Ознайомитись з інструментами</a:t>
            </a:r>
          </a:p>
          <a:p>
            <a:pPr algn="just"/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для розмітки </a:t>
            </a:r>
            <a:r>
              <a:rPr lang="uk-UA" sz="32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тонколисьового</a:t>
            </a:r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металу.</a:t>
            </a:r>
            <a:endParaRPr lang="uk-UA" sz="3200" b="1" i="1" dirty="0">
              <a:ln w="12700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3200" b="1" i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2. Навчитись розмічати деталі </a:t>
            </a:r>
          </a:p>
          <a:p>
            <a:pPr algn="just"/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за шаблоном та кресленням.</a:t>
            </a:r>
            <a:endParaRPr lang="ru-RU" sz="4000" b="1" i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57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93237" y="285616"/>
            <a:ext cx="823815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uk-UA" dirty="0" smtClean="0">
                <a:latin typeface="Bookman Old Style" panose="02050604050505020204" pitchFamily="18" charset="0"/>
              </a:rPr>
              <a:t>     </a:t>
            </a:r>
            <a:r>
              <a:rPr lang="uk-UA" sz="2000" dirty="0" smtClean="0">
                <a:latin typeface="Bookman Old Style" panose="02050604050505020204" pitchFamily="18" charset="0"/>
              </a:rPr>
              <a:t>Перед </a:t>
            </a:r>
            <a:r>
              <a:rPr lang="uk-UA" sz="2000" dirty="0">
                <a:latin typeface="Bookman Old Style" panose="02050604050505020204" pitchFamily="18" charset="0"/>
              </a:rPr>
              <a:t>розмічанням заготовку ретельно готують – </a:t>
            </a:r>
            <a:endParaRPr lang="uk-UA" sz="2000" dirty="0" smtClean="0">
              <a:latin typeface="Bookman Old Style" panose="02050604050505020204" pitchFamily="18" charset="0"/>
            </a:endParaRPr>
          </a:p>
          <a:p>
            <a:pPr algn="just"/>
            <a:r>
              <a:rPr lang="uk-UA" sz="2000" dirty="0" smtClean="0">
                <a:latin typeface="Bookman Old Style" panose="02050604050505020204" pitchFamily="18" charset="0"/>
              </a:rPr>
              <a:t>очищають </a:t>
            </a:r>
            <a:r>
              <a:rPr lang="uk-UA" sz="2000" dirty="0">
                <a:latin typeface="Bookman Old Style" panose="02050604050505020204" pitchFamily="18" charset="0"/>
              </a:rPr>
              <a:t>від іржі та бруду, випрямляють та вирівнюють </a:t>
            </a:r>
            <a:endParaRPr lang="uk-UA" sz="2000" dirty="0" smtClean="0">
              <a:latin typeface="Bookman Old Style" panose="02050604050505020204" pitchFamily="18" charset="0"/>
            </a:endParaRPr>
          </a:p>
          <a:p>
            <a:pPr algn="just"/>
            <a:r>
              <a:rPr lang="uk-UA" sz="2000" dirty="0" smtClean="0">
                <a:latin typeface="Bookman Old Style" panose="02050604050505020204" pitchFamily="18" charset="0"/>
              </a:rPr>
              <a:t>якщо </a:t>
            </a:r>
            <a:r>
              <a:rPr lang="uk-UA" sz="2000" dirty="0">
                <a:latin typeface="Bookman Old Style" panose="02050604050505020204" pitchFamily="18" charset="0"/>
              </a:rPr>
              <a:t>вона має нерівності.</a:t>
            </a:r>
            <a:endParaRPr lang="ru-RU" sz="2000" dirty="0">
              <a:latin typeface="Bookman Old Style" panose="02050604050505020204" pitchFamily="18" charset="0"/>
            </a:endParaRPr>
          </a:p>
          <a:p>
            <a:pPr algn="just"/>
            <a:r>
              <a:rPr lang="uk-UA" sz="2000" dirty="0">
                <a:latin typeface="Bookman Old Style" panose="02050604050505020204" pitchFamily="18" charset="0"/>
              </a:rPr>
              <a:t>	</a:t>
            </a:r>
            <a:r>
              <a:rPr lang="uk-UA" sz="2000" b="1" dirty="0">
                <a:latin typeface="Bookman Old Style" panose="02050604050505020204" pitchFamily="18" charset="0"/>
              </a:rPr>
              <a:t>Правлення</a:t>
            </a:r>
            <a:r>
              <a:rPr lang="uk-UA" sz="2000" dirty="0">
                <a:latin typeface="Bookman Old Style" panose="02050604050505020204" pitchFamily="18" charset="0"/>
              </a:rPr>
              <a:t> – це технологічна операція вирівнювання </a:t>
            </a:r>
            <a:endParaRPr lang="uk-UA" sz="2000" dirty="0" smtClean="0">
              <a:latin typeface="Bookman Old Style" panose="02050604050505020204" pitchFamily="18" charset="0"/>
            </a:endParaRPr>
          </a:p>
          <a:p>
            <a:pPr algn="just"/>
            <a:r>
              <a:rPr lang="uk-UA" sz="2000" dirty="0" smtClean="0">
                <a:latin typeface="Bookman Old Style" panose="02050604050505020204" pitchFamily="18" charset="0"/>
              </a:rPr>
              <a:t>вм’ятин</a:t>
            </a:r>
            <a:r>
              <a:rPr lang="uk-UA" sz="2000" dirty="0">
                <a:latin typeface="Bookman Old Style" panose="02050604050505020204" pitchFamily="18" charset="0"/>
              </a:rPr>
              <a:t>, викривлень, </a:t>
            </a:r>
            <a:r>
              <a:rPr lang="uk-UA" sz="2000" dirty="0" err="1">
                <a:latin typeface="Bookman Old Style" panose="02050604050505020204" pitchFamily="18" charset="0"/>
              </a:rPr>
              <a:t>скручень</a:t>
            </a:r>
            <a:r>
              <a:rPr lang="uk-UA" sz="2000" dirty="0">
                <a:latin typeface="Bookman Old Style" panose="02050604050505020204" pitchFamily="18" charset="0"/>
              </a:rPr>
              <a:t> та інших нерівностей</a:t>
            </a:r>
            <a:r>
              <a:rPr lang="uk-UA" sz="2000" dirty="0" smtClean="0">
                <a:latin typeface="Bookman Old Style" panose="02050604050505020204" pitchFamily="18" charset="0"/>
              </a:rPr>
              <a:t>.</a:t>
            </a:r>
            <a:endParaRPr lang="ru-RU" sz="2000" dirty="0">
              <a:latin typeface="Bookman Old Style" panose="02050604050505020204" pitchFamily="18" charset="0"/>
            </a:endParaRPr>
          </a:p>
        </p:txBody>
      </p:sp>
      <p:pic>
        <p:nvPicPr>
          <p:cNvPr id="2050" name="Рисунок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311" y="2330031"/>
            <a:ext cx="3312368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69426" y="2505670"/>
            <a:ext cx="47371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i="1" dirty="0" smtClean="0">
                <a:latin typeface="Bookman Old Style" panose="02050604050505020204" pitchFamily="18" charset="0"/>
              </a:rPr>
              <a:t>  Фольгу</a:t>
            </a:r>
            <a:r>
              <a:rPr lang="uk-UA" i="1" dirty="0">
                <a:latin typeface="Bookman Old Style" panose="02050604050505020204" pitchFamily="18" charset="0"/>
              </a:rPr>
              <a:t>, а також жерсть завтовшки </a:t>
            </a:r>
            <a:endParaRPr lang="uk-UA" i="1" dirty="0" smtClean="0">
              <a:latin typeface="Bookman Old Style" panose="02050604050505020204" pitchFamily="18" charset="0"/>
            </a:endParaRPr>
          </a:p>
          <a:p>
            <a:r>
              <a:rPr lang="uk-UA" i="1" dirty="0" smtClean="0">
                <a:latin typeface="Bookman Old Style" panose="02050604050505020204" pitchFamily="18" charset="0"/>
              </a:rPr>
              <a:t>до </a:t>
            </a:r>
            <a:r>
              <a:rPr lang="uk-UA" i="1" dirty="0">
                <a:latin typeface="Bookman Old Style" panose="02050604050505020204" pitchFamily="18" charset="0"/>
              </a:rPr>
              <a:t>0,2 мм правлять дерев’яним </a:t>
            </a:r>
            <a:endParaRPr lang="uk-UA" i="1" dirty="0" smtClean="0">
              <a:latin typeface="Bookman Old Style" panose="02050604050505020204" pitchFamily="18" charset="0"/>
            </a:endParaRPr>
          </a:p>
          <a:p>
            <a:r>
              <a:rPr lang="uk-UA" i="1" dirty="0" smtClean="0">
                <a:latin typeface="Bookman Old Style" panose="02050604050505020204" pitchFamily="18" charset="0"/>
              </a:rPr>
              <a:t>бруском.</a:t>
            </a:r>
            <a:endParaRPr lang="ru-RU" i="1" dirty="0">
              <a:latin typeface="Bookman Old Style" panose="02050604050505020204" pitchFamily="18" charset="0"/>
            </a:endParaRPr>
          </a:p>
        </p:txBody>
      </p:sp>
      <p:pic>
        <p:nvPicPr>
          <p:cNvPr id="2051" name="Рисунок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033012"/>
            <a:ext cx="3005536" cy="2160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259632" y="4699010"/>
            <a:ext cx="480772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i="1" dirty="0" smtClean="0">
                <a:latin typeface="Bookman Old Style" panose="02050604050505020204" pitchFamily="18" charset="0"/>
              </a:rPr>
              <a:t>    Більш </a:t>
            </a:r>
            <a:r>
              <a:rPr lang="uk-UA" i="1" dirty="0">
                <a:latin typeface="Bookman Old Style" panose="02050604050505020204" pitchFamily="18" charset="0"/>
              </a:rPr>
              <a:t>товщий листовий метал</a:t>
            </a:r>
            <a:r>
              <a:rPr lang="uk-UA" i="1" dirty="0" smtClean="0">
                <a:latin typeface="Bookman Old Style" panose="02050604050505020204" pitchFamily="18" charset="0"/>
              </a:rPr>
              <a:t>,</a:t>
            </a:r>
          </a:p>
          <a:p>
            <a:r>
              <a:rPr lang="uk-UA" i="1" dirty="0" smtClean="0">
                <a:latin typeface="Bookman Old Style" panose="02050604050505020204" pitchFamily="18" charset="0"/>
              </a:rPr>
              <a:t> </a:t>
            </a:r>
            <a:r>
              <a:rPr lang="uk-UA" i="1" dirty="0">
                <a:latin typeface="Bookman Old Style" panose="02050604050505020204" pitchFamily="18" charset="0"/>
              </a:rPr>
              <a:t>товщиною понад 0,2 мм, правлять </a:t>
            </a:r>
            <a:endParaRPr lang="uk-UA" i="1" dirty="0" smtClean="0">
              <a:latin typeface="Bookman Old Style" panose="02050604050505020204" pitchFamily="18" charset="0"/>
            </a:endParaRPr>
          </a:p>
          <a:p>
            <a:r>
              <a:rPr lang="uk-UA" i="1" dirty="0" smtClean="0">
                <a:latin typeface="Bookman Old Style" panose="02050604050505020204" pitchFamily="18" charset="0"/>
              </a:rPr>
              <a:t>за </a:t>
            </a:r>
            <a:r>
              <a:rPr lang="uk-UA" i="1" dirty="0">
                <a:latin typeface="Bookman Old Style" panose="02050604050505020204" pitchFamily="18" charset="0"/>
              </a:rPr>
              <a:t>допомогою дерев’яного (киянки) </a:t>
            </a:r>
            <a:endParaRPr lang="uk-UA" i="1" dirty="0" smtClean="0">
              <a:latin typeface="Bookman Old Style" panose="02050604050505020204" pitchFamily="18" charset="0"/>
            </a:endParaRPr>
          </a:p>
          <a:p>
            <a:r>
              <a:rPr lang="uk-UA" i="1" dirty="0" smtClean="0">
                <a:latin typeface="Bookman Old Style" panose="02050604050505020204" pitchFamily="18" charset="0"/>
              </a:rPr>
              <a:t>або </a:t>
            </a:r>
            <a:r>
              <a:rPr lang="uk-UA" i="1" dirty="0">
                <a:latin typeface="Bookman Old Style" panose="02050604050505020204" pitchFamily="18" charset="0"/>
              </a:rPr>
              <a:t>гумового молотка, оскільки </a:t>
            </a:r>
            <a:endParaRPr lang="uk-UA" i="1" dirty="0" smtClean="0">
              <a:latin typeface="Bookman Old Style" panose="02050604050505020204" pitchFamily="18" charset="0"/>
            </a:endParaRPr>
          </a:p>
          <a:p>
            <a:r>
              <a:rPr lang="uk-UA" i="1" dirty="0" smtClean="0">
                <a:latin typeface="Bookman Old Style" panose="02050604050505020204" pitchFamily="18" charset="0"/>
              </a:rPr>
              <a:t>вони </a:t>
            </a:r>
            <a:r>
              <a:rPr lang="uk-UA" i="1" dirty="0">
                <a:latin typeface="Bookman Old Style" panose="02050604050505020204" pitchFamily="18" charset="0"/>
              </a:rPr>
              <a:t>м’якші за метал і не утворюють </a:t>
            </a:r>
            <a:endParaRPr lang="uk-UA" i="1" dirty="0" smtClean="0">
              <a:latin typeface="Bookman Old Style" panose="02050604050505020204" pitchFamily="18" charset="0"/>
            </a:endParaRPr>
          </a:p>
          <a:p>
            <a:r>
              <a:rPr lang="uk-UA" i="1" dirty="0" smtClean="0">
                <a:latin typeface="Bookman Old Style" panose="02050604050505020204" pitchFamily="18" charset="0"/>
              </a:rPr>
              <a:t>нових </a:t>
            </a:r>
            <a:r>
              <a:rPr lang="uk-UA" i="1" dirty="0">
                <a:latin typeface="Bookman Old Style" panose="02050604050505020204" pitchFamily="18" charset="0"/>
              </a:rPr>
              <a:t>нерівностей..</a:t>
            </a:r>
            <a:endParaRPr lang="ru-RU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57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25752" y="629693"/>
            <a:ext cx="824456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Bookman Old Style" panose="02050604050505020204" pitchFamily="18" charset="0"/>
              </a:rPr>
              <a:t>    </a:t>
            </a:r>
            <a:r>
              <a:rPr lang="uk-UA" sz="2000" dirty="0" smtClean="0">
                <a:latin typeface="Bookman Old Style" panose="02050604050505020204" pitchFamily="18" charset="0"/>
              </a:rPr>
              <a:t>Для </a:t>
            </a:r>
            <a:r>
              <a:rPr lang="uk-UA" sz="2000" dirty="0">
                <a:latin typeface="Bookman Old Style" panose="02050604050505020204" pitchFamily="18" charset="0"/>
              </a:rPr>
              <a:t>виправлення опуклостей діють в наступному порядку. </a:t>
            </a:r>
            <a:endParaRPr lang="uk-UA" sz="2000" dirty="0" smtClean="0">
              <a:latin typeface="Bookman Old Style" panose="02050604050505020204" pitchFamily="18" charset="0"/>
            </a:endParaRPr>
          </a:p>
          <a:p>
            <a:r>
              <a:rPr lang="uk-UA" sz="2000" dirty="0" smtClean="0">
                <a:latin typeface="Bookman Old Style" panose="02050604050505020204" pitchFamily="18" charset="0"/>
              </a:rPr>
              <a:t>    Лист </a:t>
            </a:r>
            <a:r>
              <a:rPr lang="uk-UA" sz="2000" dirty="0">
                <a:latin typeface="Bookman Old Style" panose="02050604050505020204" pitchFamily="18" charset="0"/>
              </a:rPr>
              <a:t>металу кладуть на </a:t>
            </a:r>
            <a:r>
              <a:rPr lang="uk-UA" sz="2000" b="1" i="1" dirty="0">
                <a:latin typeface="Bookman Old Style" panose="02050604050505020204" pitchFamily="18" charset="0"/>
              </a:rPr>
              <a:t>правильну плиту </a:t>
            </a:r>
            <a:r>
              <a:rPr lang="uk-UA" sz="2000" dirty="0">
                <a:latin typeface="Bookman Old Style" panose="02050604050505020204" pitchFamily="18" charset="0"/>
              </a:rPr>
              <a:t>опуклістю </a:t>
            </a:r>
            <a:endParaRPr lang="uk-UA" sz="2000" dirty="0" smtClean="0">
              <a:latin typeface="Bookman Old Style" panose="02050604050505020204" pitchFamily="18" charset="0"/>
            </a:endParaRPr>
          </a:p>
          <a:p>
            <a:r>
              <a:rPr lang="uk-UA" sz="2000" dirty="0" smtClean="0">
                <a:latin typeface="Bookman Old Style" panose="02050604050505020204" pitchFamily="18" charset="0"/>
              </a:rPr>
              <a:t>догори</a:t>
            </a:r>
            <a:r>
              <a:rPr lang="uk-UA" sz="2000" dirty="0">
                <a:latin typeface="Bookman Old Style" panose="02050604050505020204" pitchFamily="18" charset="0"/>
              </a:rPr>
              <a:t>, </a:t>
            </a:r>
            <a:r>
              <a:rPr lang="uk-UA" sz="2000" dirty="0" smtClean="0">
                <a:latin typeface="Bookman Old Style" panose="02050604050505020204" pitchFamily="18" charset="0"/>
              </a:rPr>
              <a:t>при </a:t>
            </a:r>
            <a:r>
              <a:rPr lang="uk-UA" sz="2000" dirty="0">
                <a:latin typeface="Bookman Old Style" panose="02050604050505020204" pitchFamily="18" charset="0"/>
              </a:rPr>
              <a:t>цьому краї листа торкатимуться плити. Потім </a:t>
            </a:r>
            <a:endParaRPr lang="uk-UA" sz="2000" dirty="0" smtClean="0">
              <a:latin typeface="Bookman Old Style" panose="02050604050505020204" pitchFamily="18" charset="0"/>
            </a:endParaRPr>
          </a:p>
          <a:p>
            <a:r>
              <a:rPr lang="uk-UA" sz="2000" dirty="0" smtClean="0">
                <a:latin typeface="Bookman Old Style" panose="02050604050505020204" pitchFamily="18" charset="0"/>
              </a:rPr>
              <a:t>Притискують лист </a:t>
            </a:r>
            <a:r>
              <a:rPr lang="uk-UA" sz="2000" dirty="0">
                <a:latin typeface="Bookman Old Style" panose="02050604050505020204" pitchFamily="18" charset="0"/>
              </a:rPr>
              <a:t>рукою і починають вдаряти киянкою </a:t>
            </a:r>
            <a:r>
              <a:rPr lang="uk-UA" sz="2000" dirty="0" smtClean="0">
                <a:latin typeface="Bookman Old Style" panose="02050604050505020204" pitchFamily="18" charset="0"/>
              </a:rPr>
              <a:t>від</a:t>
            </a:r>
          </a:p>
          <a:p>
            <a:r>
              <a:rPr lang="uk-UA" sz="2000" dirty="0" smtClean="0">
                <a:latin typeface="Bookman Old Style" panose="02050604050505020204" pitchFamily="18" charset="0"/>
              </a:rPr>
              <a:t>країв </a:t>
            </a:r>
            <a:r>
              <a:rPr lang="uk-UA" sz="2000" dirty="0">
                <a:latin typeface="Bookman Old Style" panose="02050604050505020204" pitchFamily="18" charset="0"/>
              </a:rPr>
              <a:t>листа до </a:t>
            </a:r>
            <a:r>
              <a:rPr lang="uk-UA" sz="2000" dirty="0" smtClean="0">
                <a:latin typeface="Bookman Old Style" panose="02050604050505020204" pitchFamily="18" charset="0"/>
              </a:rPr>
              <a:t>випуклості</a:t>
            </a:r>
            <a:r>
              <a:rPr lang="uk-UA" sz="2000" dirty="0">
                <a:latin typeface="Bookman Old Style" panose="02050604050505020204" pitchFamily="18" charset="0"/>
              </a:rPr>
              <a:t>. Під ударами молотка рівна </a:t>
            </a:r>
            <a:endParaRPr lang="uk-UA" sz="2000" dirty="0" smtClean="0">
              <a:latin typeface="Bookman Old Style" panose="02050604050505020204" pitchFamily="18" charset="0"/>
            </a:endParaRPr>
          </a:p>
          <a:p>
            <a:r>
              <a:rPr lang="uk-UA" sz="2000" dirty="0" smtClean="0">
                <a:latin typeface="Bookman Old Style" panose="02050604050505020204" pitchFamily="18" charset="0"/>
              </a:rPr>
              <a:t>частина листа </a:t>
            </a:r>
            <a:r>
              <a:rPr lang="uk-UA" sz="2000" dirty="0">
                <a:latin typeface="Bookman Old Style" panose="02050604050505020204" pitchFamily="18" charset="0"/>
              </a:rPr>
              <a:t>поступово </a:t>
            </a:r>
            <a:r>
              <a:rPr lang="uk-UA" sz="2000" dirty="0" smtClean="0">
                <a:latin typeface="Bookman Old Style" panose="02050604050505020204" pitchFamily="18" charset="0"/>
              </a:rPr>
              <a:t>витягуватиметься</a:t>
            </a:r>
            <a:r>
              <a:rPr lang="uk-UA" sz="2000" dirty="0">
                <a:latin typeface="Bookman Old Style" panose="02050604050505020204" pitchFamily="18" charset="0"/>
              </a:rPr>
              <a:t>, а випуклість </a:t>
            </a:r>
            <a:endParaRPr lang="uk-UA" sz="2000" dirty="0" smtClean="0">
              <a:latin typeface="Bookman Old Style" panose="02050604050505020204" pitchFamily="18" charset="0"/>
            </a:endParaRPr>
          </a:p>
          <a:p>
            <a:r>
              <a:rPr lang="uk-UA" sz="2000" dirty="0" smtClean="0">
                <a:latin typeface="Bookman Old Style" panose="02050604050505020204" pitchFamily="18" charset="0"/>
              </a:rPr>
              <a:t>випрямлятиметься.</a:t>
            </a:r>
          </a:p>
          <a:p>
            <a:r>
              <a:rPr lang="uk-UA" sz="2000" dirty="0" smtClean="0">
                <a:latin typeface="Bookman Old Style" panose="02050604050505020204" pitchFamily="18" charset="0"/>
              </a:rPr>
              <a:t>    Вм’ятину </a:t>
            </a:r>
            <a:r>
              <a:rPr lang="uk-UA" sz="2000" dirty="0">
                <a:latin typeface="Bookman Old Style" panose="02050604050505020204" pitchFamily="18" charset="0"/>
              </a:rPr>
              <a:t>виправляють, наносячи удари від її центра </a:t>
            </a:r>
            <a:r>
              <a:rPr lang="uk-UA" sz="2000" dirty="0" smtClean="0">
                <a:latin typeface="Bookman Old Style" panose="02050604050505020204" pitchFamily="18" charset="0"/>
              </a:rPr>
              <a:t>до</a:t>
            </a:r>
          </a:p>
          <a:p>
            <a:r>
              <a:rPr lang="uk-UA" sz="2000" dirty="0" smtClean="0">
                <a:latin typeface="Bookman Old Style" panose="02050604050505020204" pitchFamily="18" charset="0"/>
              </a:rPr>
              <a:t> </a:t>
            </a:r>
            <a:r>
              <a:rPr lang="uk-UA" sz="2000" dirty="0">
                <a:latin typeface="Bookman Old Style" panose="02050604050505020204" pitchFamily="18" charset="0"/>
              </a:rPr>
              <a:t>країв</a:t>
            </a:r>
            <a:r>
              <a:rPr lang="uk-UA" sz="2000" dirty="0" smtClean="0">
                <a:latin typeface="Bookman Old Style" panose="02050604050505020204" pitchFamily="18" charset="0"/>
              </a:rPr>
              <a:t>.</a:t>
            </a:r>
            <a:endParaRPr lang="ru-RU" sz="2000" dirty="0">
              <a:latin typeface="Bookman Old Style" panose="020506040505050202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429000"/>
            <a:ext cx="6408712" cy="2910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157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098" name="Рисунок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692696"/>
            <a:ext cx="4767747" cy="3647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23928" y="4625251"/>
            <a:ext cx="505939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Bookman Old Style" panose="02050604050505020204" pitchFamily="18" charset="0"/>
              </a:rPr>
              <a:t>    </a:t>
            </a:r>
            <a:r>
              <a:rPr lang="uk-UA" sz="2400" dirty="0" smtClean="0">
                <a:latin typeface="Bookman Old Style" panose="02050604050505020204" pitchFamily="18" charset="0"/>
              </a:rPr>
              <a:t>Для </a:t>
            </a:r>
            <a:r>
              <a:rPr lang="uk-UA" sz="2400" dirty="0">
                <a:latin typeface="Bookman Old Style" panose="02050604050505020204" pitchFamily="18" charset="0"/>
              </a:rPr>
              <a:t>розмітки складних </a:t>
            </a:r>
            <a:endParaRPr lang="uk-UA" sz="2400" dirty="0" smtClean="0">
              <a:latin typeface="Bookman Old Style" panose="02050604050505020204" pitchFamily="18" charset="0"/>
            </a:endParaRPr>
          </a:p>
          <a:p>
            <a:r>
              <a:rPr lang="uk-UA" sz="2400" dirty="0" smtClean="0">
                <a:latin typeface="Bookman Old Style" panose="02050604050505020204" pitchFamily="18" charset="0"/>
              </a:rPr>
              <a:t>деталей </a:t>
            </a:r>
            <a:r>
              <a:rPr lang="uk-UA" sz="2400" dirty="0">
                <a:latin typeface="Bookman Old Style" panose="02050604050505020204" pitchFamily="18" charset="0"/>
              </a:rPr>
              <a:t>та виготовлення </a:t>
            </a:r>
            <a:endParaRPr lang="uk-UA" sz="2400" dirty="0" smtClean="0">
              <a:latin typeface="Bookman Old Style" panose="02050604050505020204" pitchFamily="18" charset="0"/>
            </a:endParaRPr>
          </a:p>
          <a:p>
            <a:r>
              <a:rPr lang="uk-UA" sz="2400" dirty="0" smtClean="0">
                <a:latin typeface="Bookman Old Style" panose="02050604050505020204" pitchFamily="18" charset="0"/>
              </a:rPr>
              <a:t>великої </a:t>
            </a:r>
            <a:r>
              <a:rPr lang="uk-UA" sz="2400" dirty="0">
                <a:latin typeface="Bookman Old Style" panose="02050604050505020204" pitchFamily="18" charset="0"/>
              </a:rPr>
              <a:t>кількості </a:t>
            </a:r>
            <a:r>
              <a:rPr lang="uk-UA" sz="2400" dirty="0" smtClean="0">
                <a:latin typeface="Bookman Old Style" panose="02050604050505020204" pitchFamily="18" charset="0"/>
              </a:rPr>
              <a:t>однакових</a:t>
            </a:r>
          </a:p>
          <a:p>
            <a:r>
              <a:rPr lang="uk-UA" sz="2400" dirty="0" smtClean="0">
                <a:latin typeface="Bookman Old Style" panose="02050604050505020204" pitchFamily="18" charset="0"/>
              </a:rPr>
              <a:t>деталей </a:t>
            </a:r>
            <a:r>
              <a:rPr lang="uk-UA" sz="2400" dirty="0">
                <a:latin typeface="Bookman Old Style" panose="02050604050505020204" pitchFamily="18" charset="0"/>
              </a:rPr>
              <a:t>застосовують </a:t>
            </a:r>
            <a:r>
              <a:rPr lang="uk-UA" sz="2400" b="1" i="1" dirty="0">
                <a:latin typeface="Bookman Old Style" panose="02050604050505020204" pitchFamily="18" charset="0"/>
              </a:rPr>
              <a:t>шаблон</a:t>
            </a:r>
            <a:r>
              <a:rPr lang="uk-UA" b="1" dirty="0">
                <a:latin typeface="Bookman Old Style" panose="02050604050505020204" pitchFamily="18" charset="0"/>
              </a:rPr>
              <a:t>.</a:t>
            </a:r>
            <a:endParaRPr lang="ru-RU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57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-88553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122" name="Рисунок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110506" y="1107691"/>
            <a:ext cx="2776771" cy="959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28744" y="1844824"/>
            <a:ext cx="42434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i="1" dirty="0" smtClean="0">
                <a:latin typeface="Bookman Old Style" panose="02050604050505020204" pitchFamily="18" charset="0"/>
              </a:rPr>
              <a:t>    Рисувалка</a:t>
            </a:r>
            <a:r>
              <a:rPr lang="uk-UA" sz="2000" dirty="0" smtClean="0">
                <a:latin typeface="Bookman Old Style" panose="02050604050505020204" pitchFamily="18" charset="0"/>
              </a:rPr>
              <a:t> </a:t>
            </a:r>
            <a:r>
              <a:rPr lang="uk-UA" sz="2000" dirty="0">
                <a:latin typeface="Bookman Old Style" panose="02050604050505020204" pitchFamily="18" charset="0"/>
              </a:rPr>
              <a:t>призначена </a:t>
            </a:r>
            <a:r>
              <a:rPr lang="uk-UA" sz="2000" dirty="0" smtClean="0">
                <a:latin typeface="Bookman Old Style" panose="02050604050505020204" pitchFamily="18" charset="0"/>
              </a:rPr>
              <a:t>для</a:t>
            </a:r>
          </a:p>
          <a:p>
            <a:r>
              <a:rPr lang="uk-UA" sz="2000" dirty="0" smtClean="0">
                <a:latin typeface="Bookman Old Style" panose="02050604050505020204" pitchFamily="18" charset="0"/>
              </a:rPr>
              <a:t> </a:t>
            </a:r>
            <a:r>
              <a:rPr lang="uk-UA" sz="2000" dirty="0">
                <a:latin typeface="Bookman Old Style" panose="02050604050505020204" pitchFamily="18" charset="0"/>
              </a:rPr>
              <a:t>виконання розміточних </a:t>
            </a:r>
            <a:r>
              <a:rPr lang="uk-UA" sz="2000" dirty="0" smtClean="0">
                <a:latin typeface="Bookman Old Style" panose="02050604050505020204" pitchFamily="18" charset="0"/>
              </a:rPr>
              <a:t>ліній. </a:t>
            </a:r>
            <a:endParaRPr lang="ru-RU" sz="2000" dirty="0">
              <a:latin typeface="Bookman Old Style" panose="02050604050505020204" pitchFamily="18" charset="0"/>
            </a:endParaRPr>
          </a:p>
        </p:txBody>
      </p:sp>
      <p:pic>
        <p:nvPicPr>
          <p:cNvPr id="5123" name="Рисунок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07"/>
          <a:stretch>
            <a:fillRect/>
          </a:stretch>
        </p:blipFill>
        <p:spPr bwMode="auto">
          <a:xfrm rot="5400000">
            <a:off x="599442" y="4965912"/>
            <a:ext cx="2277799" cy="1103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23728" y="4653136"/>
            <a:ext cx="41168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i="1" dirty="0" smtClean="0">
                <a:latin typeface="Bookman Old Style" panose="02050604050505020204" pitchFamily="18" charset="0"/>
              </a:rPr>
              <a:t>Кернер</a:t>
            </a:r>
            <a:r>
              <a:rPr lang="uk-UA" sz="2000" dirty="0" smtClean="0">
                <a:latin typeface="Bookman Old Style" panose="02050604050505020204" pitchFamily="18" charset="0"/>
              </a:rPr>
              <a:t> - інструмент </a:t>
            </a:r>
            <a:r>
              <a:rPr lang="uk-UA" sz="2000" dirty="0">
                <a:latin typeface="Bookman Old Style" panose="02050604050505020204" pitchFamily="18" charset="0"/>
              </a:rPr>
              <a:t>для </a:t>
            </a:r>
            <a:endParaRPr lang="uk-UA" sz="2000" dirty="0" smtClean="0">
              <a:latin typeface="Bookman Old Style" panose="02050604050505020204" pitchFamily="18" charset="0"/>
            </a:endParaRPr>
          </a:p>
          <a:p>
            <a:r>
              <a:rPr lang="uk-UA" sz="2000" dirty="0" smtClean="0">
                <a:latin typeface="Bookman Old Style" panose="02050604050505020204" pitchFamily="18" charset="0"/>
              </a:rPr>
              <a:t>нанесення </a:t>
            </a:r>
            <a:r>
              <a:rPr lang="uk-UA" sz="2000" dirty="0">
                <a:latin typeface="Bookman Old Style" panose="02050604050505020204" pitchFamily="18" charset="0"/>
              </a:rPr>
              <a:t>заглиблень (кернів</a:t>
            </a:r>
            <a:r>
              <a:rPr lang="uk-UA" sz="2000" dirty="0" smtClean="0">
                <a:latin typeface="Bookman Old Style" panose="02050604050505020204" pitchFamily="18" charset="0"/>
              </a:rPr>
              <a:t>)</a:t>
            </a:r>
          </a:p>
          <a:p>
            <a:r>
              <a:rPr lang="uk-UA" sz="2000" dirty="0" smtClean="0">
                <a:latin typeface="Bookman Old Style" panose="02050604050505020204" pitchFamily="18" charset="0"/>
              </a:rPr>
              <a:t> </a:t>
            </a:r>
            <a:r>
              <a:rPr lang="uk-UA" sz="2000" dirty="0">
                <a:latin typeface="Bookman Old Style" panose="02050604050505020204" pitchFamily="18" charset="0"/>
              </a:rPr>
              <a:t>на розміточних лініях. </a:t>
            </a:r>
            <a:endParaRPr lang="uk-UA" sz="2000" dirty="0" smtClean="0">
              <a:latin typeface="Bookman Old Style" panose="02050604050505020204" pitchFamily="18" charset="0"/>
            </a:endParaRPr>
          </a:p>
        </p:txBody>
      </p:sp>
      <p:pic>
        <p:nvPicPr>
          <p:cNvPr id="5124" name="Рисунок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852936"/>
            <a:ext cx="2652832" cy="1229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09119" y="2852936"/>
            <a:ext cx="461697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dirty="0">
                <a:latin typeface="Bookman Old Style" panose="02050604050505020204" pitchFamily="18" charset="0"/>
              </a:rPr>
              <a:t>Циркуль</a:t>
            </a:r>
            <a:r>
              <a:rPr lang="uk-UA" dirty="0">
                <a:latin typeface="Bookman Old Style" panose="02050604050505020204" pitchFamily="18" charset="0"/>
              </a:rPr>
              <a:t> застосовують для </a:t>
            </a:r>
            <a:endParaRPr lang="uk-UA" dirty="0" smtClean="0">
              <a:latin typeface="Bookman Old Style" panose="02050604050505020204" pitchFamily="18" charset="0"/>
            </a:endParaRPr>
          </a:p>
          <a:p>
            <a:r>
              <a:rPr lang="uk-UA" dirty="0" smtClean="0">
                <a:latin typeface="Bookman Old Style" panose="02050604050505020204" pitchFamily="18" charset="0"/>
              </a:rPr>
              <a:t>розмічання кіл, дуг</a:t>
            </a:r>
            <a:r>
              <a:rPr lang="uk-UA" dirty="0">
                <a:latin typeface="Bookman Old Style" panose="02050604050505020204" pitchFamily="18" charset="0"/>
              </a:rPr>
              <a:t>, поділу </a:t>
            </a:r>
            <a:endParaRPr lang="uk-UA" dirty="0" smtClean="0">
              <a:latin typeface="Bookman Old Style" panose="02050604050505020204" pitchFamily="18" charset="0"/>
            </a:endParaRPr>
          </a:p>
          <a:p>
            <a:r>
              <a:rPr lang="uk-UA" dirty="0" smtClean="0">
                <a:latin typeface="Bookman Old Style" panose="02050604050505020204" pitchFamily="18" charset="0"/>
              </a:rPr>
              <a:t>відрізків </a:t>
            </a:r>
            <a:r>
              <a:rPr lang="uk-UA" dirty="0">
                <a:latin typeface="Bookman Old Style" panose="02050604050505020204" pitchFamily="18" charset="0"/>
              </a:rPr>
              <a:t>кіл, а також </a:t>
            </a:r>
            <a:endParaRPr lang="uk-UA" dirty="0" smtClean="0">
              <a:latin typeface="Bookman Old Style" panose="02050604050505020204" pitchFamily="18" charset="0"/>
            </a:endParaRPr>
          </a:p>
          <a:p>
            <a:r>
              <a:rPr lang="uk-UA" dirty="0" smtClean="0">
                <a:latin typeface="Bookman Old Style" panose="02050604050505020204" pitchFamily="18" charset="0"/>
              </a:rPr>
              <a:t>перенесення </a:t>
            </a:r>
            <a:r>
              <a:rPr lang="uk-UA" dirty="0">
                <a:latin typeface="Bookman Old Style" panose="02050604050505020204" pitchFamily="18" charset="0"/>
              </a:rPr>
              <a:t>розмірів з </a:t>
            </a:r>
            <a:endParaRPr lang="uk-UA" dirty="0" smtClean="0">
              <a:latin typeface="Bookman Old Style" panose="02050604050505020204" pitchFamily="18" charset="0"/>
            </a:endParaRPr>
          </a:p>
          <a:p>
            <a:r>
              <a:rPr lang="uk-UA" dirty="0" smtClean="0">
                <a:latin typeface="Bookman Old Style" panose="02050604050505020204" pitchFamily="18" charset="0"/>
              </a:rPr>
              <a:t>вимірювальних  лінійок </a:t>
            </a:r>
            <a:r>
              <a:rPr lang="uk-UA" dirty="0">
                <a:latin typeface="Bookman Old Style" panose="02050604050505020204" pitchFamily="18" charset="0"/>
              </a:rPr>
              <a:t>на </a:t>
            </a:r>
            <a:r>
              <a:rPr lang="uk-UA" dirty="0" smtClean="0">
                <a:latin typeface="Bookman Old Style" panose="02050604050505020204" pitchFamily="18" charset="0"/>
              </a:rPr>
              <a:t>заготовку.</a:t>
            </a: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128" y="4347656"/>
            <a:ext cx="2028389" cy="1385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755744" y="5871745"/>
            <a:ext cx="52229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dirty="0">
                <a:latin typeface="Bookman Old Style" panose="02050604050505020204" pitchFamily="18" charset="0"/>
              </a:rPr>
              <a:t>Слюсарний кутник</a:t>
            </a:r>
            <a:r>
              <a:rPr lang="uk-UA" dirty="0">
                <a:latin typeface="Bookman Old Style" panose="02050604050505020204" pitchFamily="18" charset="0"/>
              </a:rPr>
              <a:t> використовують </a:t>
            </a:r>
            <a:endParaRPr lang="uk-UA" dirty="0" smtClean="0">
              <a:latin typeface="Bookman Old Style" panose="02050604050505020204" pitchFamily="18" charset="0"/>
            </a:endParaRPr>
          </a:p>
          <a:p>
            <a:r>
              <a:rPr lang="uk-UA" dirty="0" smtClean="0">
                <a:latin typeface="Bookman Old Style" panose="02050604050505020204" pitchFamily="18" charset="0"/>
              </a:rPr>
              <a:t>для </a:t>
            </a:r>
            <a:r>
              <a:rPr lang="uk-UA" dirty="0">
                <a:latin typeface="Bookman Old Style" panose="02050604050505020204" pitchFamily="18" charset="0"/>
              </a:rPr>
              <a:t>розмічання та контролю прямих кутів</a:t>
            </a:r>
            <a:r>
              <a:rPr lang="uk-UA" dirty="0" smtClean="0">
                <a:latin typeface="Bookman Old Style" panose="02050604050505020204" pitchFamily="18" charset="0"/>
              </a:rPr>
              <a:t>.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00452" y="919871"/>
            <a:ext cx="5256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Bookman Old Style" panose="02050604050505020204" pitchFamily="18" charset="0"/>
              </a:rPr>
              <a:t>   Для </a:t>
            </a:r>
            <a:r>
              <a:rPr lang="uk-UA" dirty="0">
                <a:latin typeface="Bookman Old Style" panose="02050604050505020204" pitchFamily="18" charset="0"/>
              </a:rPr>
              <a:t>вимірювання розмірів, розмічання прямих ліній використовують </a:t>
            </a:r>
            <a:r>
              <a:rPr lang="uk-UA" b="1" i="1" dirty="0">
                <a:latin typeface="Bookman Old Style" panose="02050604050505020204" pitchFamily="18" charset="0"/>
              </a:rPr>
              <a:t>слюсарну лінійку</a:t>
            </a:r>
            <a:r>
              <a:rPr lang="uk-UA" dirty="0">
                <a:latin typeface="Bookman Old Style" panose="02050604050505020204" pitchFamily="18" charset="0"/>
              </a:rPr>
              <a:t> з міліметровими поділками.</a:t>
            </a: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9061"/>
            <a:ext cx="4292062" cy="781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157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24651" y="385308"/>
            <a:ext cx="72811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>
                <a:latin typeface="Bookman Old Style" pitchFamily="18" charset="0"/>
              </a:rPr>
              <a:t>    Розмітку </a:t>
            </a:r>
            <a:r>
              <a:rPr lang="uk-UA" sz="2000" dirty="0">
                <a:latin typeface="Bookman Old Style" pitchFamily="18" charset="0"/>
              </a:rPr>
              <a:t>за кресленням розпочинають з </a:t>
            </a:r>
            <a:r>
              <a:rPr lang="uk-UA" sz="2000" dirty="0" smtClean="0">
                <a:latin typeface="Bookman Old Style" pitchFamily="18" charset="0"/>
              </a:rPr>
              <a:t>нанесення </a:t>
            </a:r>
          </a:p>
          <a:p>
            <a:r>
              <a:rPr lang="uk-UA" sz="2000" dirty="0" smtClean="0">
                <a:latin typeface="Bookman Old Style" pitchFamily="18" charset="0"/>
              </a:rPr>
              <a:t>базової </a:t>
            </a:r>
            <a:r>
              <a:rPr lang="uk-UA" sz="2000" dirty="0">
                <a:latin typeface="Bookman Old Style" pitchFamily="18" charset="0"/>
              </a:rPr>
              <a:t>лінії</a:t>
            </a:r>
            <a:r>
              <a:rPr lang="uk-UA" sz="2000" dirty="0" smtClean="0">
                <a:latin typeface="Bookman Old Style" pitchFamily="18" charset="0"/>
              </a:rPr>
              <a:t>.</a:t>
            </a:r>
          </a:p>
          <a:p>
            <a:r>
              <a:rPr lang="uk-UA" sz="2000" dirty="0" smtClean="0">
                <a:latin typeface="Bookman Old Style" pitchFamily="18" charset="0"/>
              </a:rPr>
              <a:t>    Нанесення </a:t>
            </a:r>
            <a:r>
              <a:rPr lang="uk-UA" sz="2000" dirty="0">
                <a:latin typeface="Bookman Old Style" pitchFamily="18" charset="0"/>
              </a:rPr>
              <a:t>ліній рисувалкою робиться один раз</a:t>
            </a:r>
            <a:r>
              <a:rPr lang="uk-UA" sz="2000" dirty="0" smtClean="0">
                <a:latin typeface="Bookman Old Style" pitchFamily="18" charset="0"/>
              </a:rPr>
              <a:t>.</a:t>
            </a:r>
            <a:endParaRPr lang="ru-RU" sz="2000" dirty="0">
              <a:latin typeface="Bookman Old Style" pitchFamily="18" charset="0"/>
            </a:endParaRPr>
          </a:p>
        </p:txBody>
      </p:sp>
      <p:pic>
        <p:nvPicPr>
          <p:cNvPr id="8" name="Рисунок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9547" y="2065194"/>
            <a:ext cx="4671368" cy="365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157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-9128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75656" y="188640"/>
            <a:ext cx="43107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accent4">
                    <a:lumMod val="75000"/>
                  </a:schemeClr>
                </a:solidFill>
                <a:latin typeface="Bookman Old Style" pitchFamily="18" charset="0"/>
              </a:rPr>
              <a:t>Гра «хрестики –</a:t>
            </a:r>
            <a:r>
              <a:rPr lang="uk-UA" sz="2400" b="1" i="1" dirty="0" err="1" smtClean="0">
                <a:solidFill>
                  <a:schemeClr val="accent4">
                    <a:lumMod val="75000"/>
                  </a:schemeClr>
                </a:solidFill>
                <a:latin typeface="Bookman Old Style" pitchFamily="18" charset="0"/>
              </a:rPr>
              <a:t>нолики</a:t>
            </a:r>
            <a:r>
              <a:rPr lang="uk-UA" sz="2400" b="1" i="1" dirty="0" smtClean="0">
                <a:solidFill>
                  <a:schemeClr val="accent4">
                    <a:lumMod val="75000"/>
                  </a:schemeClr>
                </a:solidFill>
                <a:latin typeface="Bookman Old Style" pitchFamily="18" charset="0"/>
              </a:rPr>
              <a:t>»</a:t>
            </a:r>
            <a:endParaRPr lang="ru-RU" sz="2400" b="1" i="1" dirty="0">
              <a:solidFill>
                <a:schemeClr val="accent4">
                  <a:lumMod val="75000"/>
                </a:schemeClr>
              </a:solidFill>
              <a:latin typeface="Bookman Old Style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010658"/>
              </p:ext>
            </p:extLst>
          </p:nvPr>
        </p:nvGraphicFramePr>
        <p:xfrm>
          <a:off x="2123728" y="810000"/>
          <a:ext cx="5724000" cy="57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08000"/>
                <a:gridCol w="1908000"/>
                <a:gridCol w="1908000"/>
              </a:tblGrid>
              <a:tr h="1908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908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908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028" y="1340768"/>
            <a:ext cx="1343025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Рисунок 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86016">
            <a:off x="4541576" y="1188367"/>
            <a:ext cx="8382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Рисунок 3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380788">
            <a:off x="6734398" y="922215"/>
            <a:ext cx="476250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Рисунок 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380788">
            <a:off x="2721415" y="2954238"/>
            <a:ext cx="476250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Рисунок 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888" y="3086000"/>
            <a:ext cx="1171575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Рисунок 3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99756">
            <a:off x="6885959" y="2983253"/>
            <a:ext cx="317500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Рисунок 3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8540" y="5105720"/>
            <a:ext cx="762000" cy="1185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Рисунок 3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234" y="5219700"/>
            <a:ext cx="1333500" cy="81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Рисунок 3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752896">
            <a:off x="6668471" y="5068093"/>
            <a:ext cx="752475" cy="1122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1691680" y="3645024"/>
            <a:ext cx="684076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707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148</TotalTime>
  <Words>440</Words>
  <Application>Microsoft Office PowerPoint</Application>
  <PresentationFormat>Экран (4:3)</PresentationFormat>
  <Paragraphs>122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Crus</dc:creator>
  <cp:lastModifiedBy>Crus</cp:lastModifiedBy>
  <cp:revision>27</cp:revision>
  <dcterms:modified xsi:type="dcterms:W3CDTF">2014-04-06T07:53:36Z</dcterms:modified>
</cp:coreProperties>
</file>