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1" autoAdjust="0"/>
    <p:restoredTop sz="94671" autoAdjust="0"/>
  </p:normalViewPr>
  <p:slideViewPr>
    <p:cSldViewPr>
      <p:cViewPr>
        <p:scale>
          <a:sx n="68" d="100"/>
          <a:sy n="68" d="100"/>
        </p:scale>
        <p:origin x="-97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Виконали</a:t>
            </a:r>
            <a:r>
              <a:rPr lang="uk-UA" sz="1800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: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учитель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загальноосвітньої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школи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І-ІІІ ступенів №5</a:t>
            </a:r>
          </a:p>
          <a:p>
            <a:pPr algn="just">
              <a:spcBef>
                <a:spcPts val="0"/>
              </a:spcBef>
            </a:pPr>
            <a:r>
              <a:rPr lang="uk-UA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</a:t>
            </a:r>
            <a:r>
              <a:rPr lang="uk-UA" sz="18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Ю.І.,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учитель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загальноосвітньої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школи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І-ІІІ ступенів №25</a:t>
            </a:r>
          </a:p>
          <a:p>
            <a:pPr algn="just">
              <a:spcBef>
                <a:spcPts val="0"/>
              </a:spcBef>
            </a:pPr>
            <a:r>
              <a:rPr lang="uk-UA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</a:t>
            </a:r>
            <a:r>
              <a:rPr lang="uk-UA" sz="18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І.А</a:t>
            </a:r>
            <a:r>
              <a:rPr lang="uk-UA" sz="1800" spc="50" dirty="0">
                <a:ln w="12700" cmpd="sng">
                  <a:noFill/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.</a:t>
            </a: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98653" y="332656"/>
            <a:ext cx="7844199" cy="27238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u="sng" dirty="0" err="1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i="1" u="sng" dirty="0" err="1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озділ</a:t>
            </a:r>
            <a:r>
              <a:rPr lang="ru-RU" sz="3200" b="1" i="1" u="sng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Технологія виготовлення виробів</a:t>
            </a:r>
          </a:p>
          <a:p>
            <a:pPr algn="just"/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тонколистового металу та дроту</a:t>
            </a:r>
          </a:p>
          <a:p>
            <a:pPr algn="just"/>
            <a:endParaRPr lang="ru-RU" sz="1100" b="1" i="1" cap="none" spc="0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уроку.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 різання та обпилювання</a:t>
            </a:r>
          </a:p>
          <a:p>
            <a:pPr algn="just"/>
            <a:r>
              <a:rPr lang="uk-UA" sz="3200" i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еталей із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тонколистового металу.</a:t>
            </a:r>
            <a:endParaRPr lang="ru-RU" sz="32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56992"/>
            <a:ext cx="28575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924" y="4810537"/>
            <a:ext cx="2468003" cy="1846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194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fontScale="40000" lnSpcReduction="20000"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uk-UA" sz="31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endParaRPr lang="uk-UA" sz="3100" b="1" dirty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endParaRPr lang="uk-UA" sz="31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r>
              <a:rPr lang="uk-UA" sz="7000" b="1" dirty="0" smtClean="0">
                <a:solidFill>
                  <a:srgbClr val="FF0000"/>
                </a:solidFill>
                <a:latin typeface="Bookman Old Style" pitchFamily="18" charset="0"/>
              </a:rPr>
              <a:t>Правила </a:t>
            </a:r>
            <a:r>
              <a:rPr lang="uk-UA" sz="7000" b="1" dirty="0">
                <a:solidFill>
                  <a:srgbClr val="FF0000"/>
                </a:solidFill>
                <a:latin typeface="Bookman Old Style" pitchFamily="18" charset="0"/>
              </a:rPr>
              <a:t>безпечної праці:</a:t>
            </a:r>
            <a:endParaRPr lang="ru-RU" sz="7000" dirty="0">
              <a:solidFill>
                <a:srgbClr val="FF0000"/>
              </a:solidFill>
              <a:latin typeface="Bookman Old Style" pitchFamily="18" charset="0"/>
            </a:endParaRPr>
          </a:p>
          <a:p>
            <a:pPr lvl="0">
              <a:lnSpc>
                <a:spcPct val="120000"/>
              </a:lnSpc>
            </a:pPr>
            <a:r>
              <a:rPr lang="uk-UA" sz="3100" i="1" dirty="0">
                <a:latin typeface="Bookman Old Style" pitchFamily="18" charset="0"/>
              </a:rPr>
              <a:t> </a:t>
            </a:r>
            <a:r>
              <a:rPr lang="uk-UA" sz="3100" i="1" dirty="0" smtClean="0">
                <a:latin typeface="Bookman Old Style" pitchFamily="18" charset="0"/>
              </a:rPr>
              <a:t>  </a:t>
            </a:r>
            <a:r>
              <a:rPr lang="uk-UA" sz="6000" i="1" dirty="0" smtClean="0">
                <a:latin typeface="Bookman Old Style" pitchFamily="18" charset="0"/>
              </a:rPr>
              <a:t>1. Оберігати </a:t>
            </a:r>
            <a:r>
              <a:rPr lang="uk-UA" sz="6000" i="1" dirty="0">
                <a:latin typeface="Bookman Old Style" pitchFamily="18" charset="0"/>
              </a:rPr>
              <a:t>руки від порізів задирками. Працювати в рукавицях.</a:t>
            </a:r>
            <a:endParaRPr lang="ru-RU" sz="6000" i="1" dirty="0">
              <a:latin typeface="Bookman Old Style" pitchFamily="18" charset="0"/>
            </a:endParaRPr>
          </a:p>
          <a:p>
            <a:pPr lvl="0">
              <a:lnSpc>
                <a:spcPct val="120000"/>
              </a:lnSpc>
            </a:pPr>
            <a:r>
              <a:rPr lang="uk-UA" sz="6000" i="1" dirty="0" smtClean="0">
                <a:latin typeface="Bookman Old Style" pitchFamily="18" charset="0"/>
              </a:rPr>
              <a:t>  2. Не </a:t>
            </a:r>
            <a:r>
              <a:rPr lang="uk-UA" sz="6000" i="1" dirty="0">
                <a:latin typeface="Bookman Old Style" pitchFamily="18" charset="0"/>
              </a:rPr>
              <a:t>тримати пальці рук на лінії різання.</a:t>
            </a:r>
            <a:endParaRPr lang="ru-RU" sz="6000" i="1" dirty="0">
              <a:latin typeface="Bookman Old Style" pitchFamily="18" charset="0"/>
            </a:endParaRPr>
          </a:p>
          <a:p>
            <a:pPr lvl="0">
              <a:lnSpc>
                <a:spcPct val="120000"/>
              </a:lnSpc>
            </a:pPr>
            <a:r>
              <a:rPr lang="uk-UA" sz="6000" i="1" dirty="0" smtClean="0">
                <a:latin typeface="Bookman Old Style" pitchFamily="18" charset="0"/>
              </a:rPr>
              <a:t>  3. Ручки </a:t>
            </a:r>
            <a:r>
              <a:rPr lang="uk-UA" sz="6000" i="1" dirty="0" err="1">
                <a:latin typeface="Bookman Old Style" pitchFamily="18" charset="0"/>
              </a:rPr>
              <a:t>ножиць</a:t>
            </a:r>
            <a:r>
              <a:rPr lang="uk-UA" sz="6000" i="1" dirty="0">
                <a:latin typeface="Bookman Old Style" pitchFamily="18" charset="0"/>
              </a:rPr>
              <a:t> міцно тримати руками або закріплювати в лещатах.</a:t>
            </a:r>
            <a:endParaRPr lang="ru-RU" sz="6000" i="1" dirty="0">
              <a:latin typeface="Bookman Old Style" pitchFamily="18" charset="0"/>
            </a:endParaRPr>
          </a:p>
          <a:p>
            <a:pPr lvl="0">
              <a:lnSpc>
                <a:spcPct val="120000"/>
              </a:lnSpc>
            </a:pPr>
            <a:r>
              <a:rPr lang="uk-UA" sz="6000" i="1" dirty="0" smtClean="0">
                <a:latin typeface="Bookman Old Style" pitchFamily="18" charset="0"/>
              </a:rPr>
              <a:t>  4. Не </a:t>
            </a:r>
            <a:r>
              <a:rPr lang="uk-UA" sz="6000" i="1" dirty="0">
                <a:latin typeface="Bookman Old Style" pitchFamily="18" charset="0"/>
              </a:rPr>
              <a:t>перевіряти точність різання (рівність поверхні) пальцями.</a:t>
            </a:r>
            <a:endParaRPr lang="ru-RU" sz="6000" i="1" dirty="0">
              <a:latin typeface="Bookman Old Style" pitchFamily="18" charset="0"/>
            </a:endParaRPr>
          </a:p>
          <a:p>
            <a:pPr lvl="0">
              <a:lnSpc>
                <a:spcPct val="120000"/>
              </a:lnSpc>
            </a:pPr>
            <a:r>
              <a:rPr lang="uk-UA" sz="6000" i="1" dirty="0" smtClean="0">
                <a:latin typeface="Bookman Old Style" pitchFamily="18" charset="0"/>
              </a:rPr>
              <a:t>  5. Не </a:t>
            </a:r>
            <a:r>
              <a:rPr lang="uk-UA" sz="6000" i="1" dirty="0">
                <a:latin typeface="Bookman Old Style" pitchFamily="18" charset="0"/>
              </a:rPr>
              <a:t>змітати відходи рукою. Використовувати для цього </a:t>
            </a:r>
            <a:r>
              <a:rPr lang="uk-UA" sz="6000" i="1" dirty="0" err="1">
                <a:latin typeface="Bookman Old Style" pitchFamily="18" charset="0"/>
              </a:rPr>
              <a:t>щітку-змітку</a:t>
            </a:r>
            <a:r>
              <a:rPr lang="uk-UA" sz="6000" i="1" dirty="0">
                <a:latin typeface="Bookman Old Style" pitchFamily="18" charset="0"/>
              </a:rPr>
              <a:t>.</a:t>
            </a:r>
            <a:endParaRPr lang="ru-RU" sz="6000" i="1" dirty="0">
              <a:latin typeface="Bookman Old Style" pitchFamily="18" charset="0"/>
            </a:endParaRPr>
          </a:p>
          <a:p>
            <a:pPr lvl="0">
              <a:lnSpc>
                <a:spcPct val="120000"/>
              </a:lnSpc>
            </a:pPr>
            <a:r>
              <a:rPr lang="uk-UA" sz="6000" i="1" dirty="0" smtClean="0">
                <a:latin typeface="Bookman Old Style" pitchFamily="18" charset="0"/>
              </a:rPr>
              <a:t>  6. Під </a:t>
            </a:r>
            <a:r>
              <a:rPr lang="uk-UA" sz="6000" i="1" dirty="0">
                <a:latin typeface="Bookman Old Style" pitchFamily="18" charset="0"/>
              </a:rPr>
              <a:t>час зберігання ножиці розміщувати різальною частиною від себе, а при передачі – різальною частиною до себе</a:t>
            </a:r>
            <a:r>
              <a:rPr lang="uk-UA" sz="6000" i="1" dirty="0" smtClean="0">
                <a:latin typeface="Bookman Old Style" pitchFamily="18" charset="0"/>
              </a:rPr>
              <a:t>.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053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lnSpcReduction="10000"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uk-UA" b="1" i="1" dirty="0">
              <a:solidFill>
                <a:srgbClr val="0070C0"/>
              </a:solidFill>
              <a:latin typeface="Bookman Old Style" pitchFamily="18" charset="0"/>
            </a:endParaRPr>
          </a:p>
          <a:p>
            <a:pPr algn="ctr"/>
            <a:r>
              <a:rPr lang="uk-UA" b="1" i="1" dirty="0" smtClean="0">
                <a:solidFill>
                  <a:srgbClr val="0070C0"/>
                </a:solidFill>
                <a:latin typeface="Bookman Old Style" pitchFamily="18" charset="0"/>
              </a:rPr>
              <a:t>Завершіть </a:t>
            </a:r>
            <a:r>
              <a:rPr lang="uk-UA" b="1" i="1" dirty="0">
                <a:solidFill>
                  <a:srgbClr val="0070C0"/>
                </a:solidFill>
                <a:latin typeface="Bookman Old Style" pitchFamily="18" charset="0"/>
              </a:rPr>
              <a:t>речення:</a:t>
            </a:r>
            <a:endParaRPr lang="ru-RU" b="1" i="1" dirty="0">
              <a:solidFill>
                <a:srgbClr val="0070C0"/>
              </a:solidFill>
              <a:latin typeface="Bookman Old Style" pitchFamily="18" charset="0"/>
            </a:endParaRPr>
          </a:p>
          <a:p>
            <a:pPr lvl="0"/>
            <a:r>
              <a:rPr lang="uk-UA" sz="2400" dirty="0" smtClean="0">
                <a:latin typeface="Bookman Old Style" pitchFamily="18" charset="0"/>
              </a:rPr>
              <a:t> </a:t>
            </a:r>
          </a:p>
          <a:p>
            <a:pPr lvl="0"/>
            <a:r>
              <a:rPr lang="uk-UA" sz="2400" dirty="0" smtClean="0">
                <a:latin typeface="Bookman Old Style" pitchFamily="18" charset="0"/>
              </a:rPr>
              <a:t>  Поділ </a:t>
            </a:r>
            <a:r>
              <a:rPr lang="uk-UA" sz="2400" dirty="0">
                <a:latin typeface="Bookman Old Style" pitchFamily="18" charset="0"/>
              </a:rPr>
              <a:t>листового металу на частини </a:t>
            </a:r>
            <a:r>
              <a:rPr lang="uk-UA" sz="2400" dirty="0" smtClean="0">
                <a:latin typeface="Bookman Old Style" pitchFamily="18" charset="0"/>
              </a:rPr>
              <a:t>називається……</a:t>
            </a:r>
          </a:p>
          <a:p>
            <a:pPr lvl="0"/>
            <a:r>
              <a:rPr lang="uk-UA" sz="2400" i="1" dirty="0">
                <a:latin typeface="Bookman Old Style" pitchFamily="18" charset="0"/>
              </a:rPr>
              <a:t>	</a:t>
            </a:r>
            <a:r>
              <a:rPr lang="uk-UA" sz="2400" i="1" dirty="0" smtClean="0">
                <a:latin typeface="Bookman Old Style" pitchFamily="18" charset="0"/>
              </a:rPr>
              <a:t>					  (</a:t>
            </a:r>
            <a:r>
              <a:rPr lang="uk-UA" sz="2400" i="1" dirty="0">
                <a:latin typeface="Bookman Old Style" pitchFamily="18" charset="0"/>
              </a:rPr>
              <a:t>різанням);</a:t>
            </a:r>
            <a:endParaRPr lang="ru-RU" sz="2400" dirty="0">
              <a:latin typeface="Bookman Old Style" pitchFamily="18" charset="0"/>
            </a:endParaRPr>
          </a:p>
          <a:p>
            <a:pPr lvl="0"/>
            <a:r>
              <a:rPr lang="uk-UA" sz="2400" dirty="0">
                <a:latin typeface="Bookman Old Style" pitchFamily="18" charset="0"/>
              </a:rPr>
              <a:t> </a:t>
            </a:r>
            <a:r>
              <a:rPr lang="uk-UA" sz="2400" dirty="0" smtClean="0">
                <a:latin typeface="Bookman Old Style" pitchFamily="18" charset="0"/>
              </a:rPr>
              <a:t> Ножиці </a:t>
            </a:r>
            <a:r>
              <a:rPr lang="uk-UA" sz="2400" dirty="0">
                <a:latin typeface="Bookman Old Style" pitchFamily="18" charset="0"/>
              </a:rPr>
              <a:t>зі скосом різальних кромок з правого боку називаються </a:t>
            </a:r>
            <a:r>
              <a:rPr lang="uk-UA" sz="2400" dirty="0" smtClean="0">
                <a:latin typeface="Bookman Old Style" pitchFamily="18" charset="0"/>
              </a:rPr>
              <a:t>……………….</a:t>
            </a:r>
            <a:endParaRPr lang="ru-RU" sz="2400" dirty="0">
              <a:latin typeface="Bookman Old Style" pitchFamily="18" charset="0"/>
            </a:endParaRPr>
          </a:p>
          <a:p>
            <a:r>
              <a:rPr lang="uk-UA" sz="2400" i="1" dirty="0" smtClean="0">
                <a:latin typeface="Bookman Old Style" pitchFamily="18" charset="0"/>
              </a:rPr>
              <a:t>						(</a:t>
            </a:r>
            <a:r>
              <a:rPr lang="uk-UA" sz="2400" i="1" dirty="0">
                <a:latin typeface="Bookman Old Style" pitchFamily="18" charset="0"/>
              </a:rPr>
              <a:t>ліві ножиці);</a:t>
            </a:r>
            <a:endParaRPr lang="ru-RU" sz="2400" dirty="0">
              <a:latin typeface="Bookman Old Style" pitchFamily="18" charset="0"/>
            </a:endParaRPr>
          </a:p>
          <a:p>
            <a:pPr lvl="0"/>
            <a:r>
              <a:rPr lang="uk-UA" sz="2400" dirty="0" smtClean="0">
                <a:latin typeface="Bookman Old Style" pitchFamily="18" charset="0"/>
              </a:rPr>
              <a:t>  При </a:t>
            </a:r>
            <a:r>
              <a:rPr lang="uk-UA" sz="2400" dirty="0">
                <a:latin typeface="Bookman Old Style" pitchFamily="18" charset="0"/>
              </a:rPr>
              <a:t>розрізуванні листового металу менше зусиль прикладається при різанні ………………….. </a:t>
            </a:r>
            <a:endParaRPr lang="uk-UA" sz="2400" dirty="0" smtClean="0">
              <a:latin typeface="Bookman Old Style" pitchFamily="18" charset="0"/>
            </a:endParaRPr>
          </a:p>
          <a:p>
            <a:pPr lvl="0"/>
            <a:r>
              <a:rPr lang="uk-UA" sz="2400" dirty="0" smtClean="0">
                <a:latin typeface="Bookman Old Style" pitchFamily="18" charset="0"/>
              </a:rPr>
              <a:t>				</a:t>
            </a:r>
            <a:r>
              <a:rPr lang="uk-UA" sz="2400" i="1" dirty="0" smtClean="0">
                <a:latin typeface="Bookman Old Style" pitchFamily="18" charset="0"/>
              </a:rPr>
              <a:t>(</a:t>
            </a:r>
            <a:r>
              <a:rPr lang="uk-UA" sz="2400" i="1" dirty="0">
                <a:latin typeface="Bookman Old Style" pitchFamily="18" charset="0"/>
              </a:rPr>
              <a:t>важільними ножицями);</a:t>
            </a:r>
            <a:endParaRPr lang="ru-RU" sz="2400" dirty="0">
              <a:latin typeface="Bookman Old Style" pitchFamily="18" charset="0"/>
            </a:endParaRPr>
          </a:p>
          <a:p>
            <a:pPr lvl="0"/>
            <a:r>
              <a:rPr lang="uk-UA" sz="2400" dirty="0" smtClean="0">
                <a:latin typeface="Bookman Old Style" pitchFamily="18" charset="0"/>
              </a:rPr>
              <a:t>  Легше </a:t>
            </a:r>
            <a:r>
              <a:rPr lang="uk-UA" sz="2400" dirty="0">
                <a:latin typeface="Bookman Old Style" pitchFamily="18" charset="0"/>
              </a:rPr>
              <a:t>вирізати деталь по криволінійному </a:t>
            </a:r>
            <a:r>
              <a:rPr lang="uk-UA" sz="2400" dirty="0" smtClean="0">
                <a:latin typeface="Bookman Old Style" pitchFamily="18" charset="0"/>
              </a:rPr>
              <a:t>контуру</a:t>
            </a:r>
          </a:p>
          <a:p>
            <a:pPr lvl="0"/>
            <a:r>
              <a:rPr lang="uk-UA" sz="2400" dirty="0" smtClean="0">
                <a:latin typeface="Bookman Old Style" pitchFamily="18" charset="0"/>
              </a:rPr>
              <a:t> </a:t>
            </a:r>
            <a:r>
              <a:rPr lang="uk-UA" sz="2400" dirty="0">
                <a:latin typeface="Bookman Old Style" pitchFamily="18" charset="0"/>
              </a:rPr>
              <a:t>………………… ножицями. </a:t>
            </a:r>
            <a:endParaRPr lang="uk-UA" sz="2400" dirty="0" smtClean="0">
              <a:latin typeface="Bookman Old Style" pitchFamily="18" charset="0"/>
            </a:endParaRPr>
          </a:p>
          <a:p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	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9286" y="5733256"/>
            <a:ext cx="2434602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uk-UA" sz="2400" i="1" dirty="0">
                <a:latin typeface="Bookman Old Style" pitchFamily="18" charset="0"/>
              </a:rPr>
              <a:t>(слюсарними</a:t>
            </a:r>
            <a:r>
              <a:rPr lang="uk-UA" sz="2400" i="1" dirty="0" smtClean="0">
                <a:latin typeface="Bookman Old Style" pitchFamily="18" charset="0"/>
              </a:rPr>
              <a:t>)</a:t>
            </a:r>
            <a:endParaRPr lang="uk-UA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96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i="1" dirty="0" smtClean="0">
                <a:solidFill>
                  <a:srgbClr val="7030A0"/>
                </a:solidFill>
                <a:latin typeface="Bookman Old Style" pitchFamily="18" charset="0"/>
              </a:rPr>
              <a:t>	Напилок</a:t>
            </a:r>
            <a:r>
              <a:rPr lang="uk-UA" dirty="0" smtClean="0">
                <a:latin typeface="Bookman Old Style" pitchFamily="18" charset="0"/>
              </a:rPr>
              <a:t> </a:t>
            </a:r>
            <a:r>
              <a:rPr lang="uk-UA" dirty="0">
                <a:latin typeface="Bookman Old Style" pitchFamily="18" charset="0"/>
              </a:rPr>
              <a:t>- це ріжучий інструмент, виготовлений зі спеціальної інструментальної сталі.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6" r="10692"/>
          <a:stretch/>
        </p:blipFill>
        <p:spPr bwMode="auto">
          <a:xfrm rot="20529840">
            <a:off x="1555628" y="2801762"/>
            <a:ext cx="7047956" cy="209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96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r>
              <a:rPr lang="uk-UA" dirty="0" smtClean="0">
                <a:latin typeface="Bookman Old Style" pitchFamily="18" charset="0"/>
              </a:rPr>
              <a:t>	На </a:t>
            </a:r>
            <a:r>
              <a:rPr lang="uk-UA" dirty="0">
                <a:latin typeface="Bookman Old Style" pitchFamily="18" charset="0"/>
              </a:rPr>
              <a:t>робочій частині напилка є </a:t>
            </a:r>
            <a:r>
              <a:rPr lang="uk-UA" b="1" i="1" dirty="0">
                <a:solidFill>
                  <a:srgbClr val="7030A0"/>
                </a:solidFill>
                <a:latin typeface="Bookman Old Style" pitchFamily="18" charset="0"/>
              </a:rPr>
              <a:t>насічка</a:t>
            </a:r>
            <a:r>
              <a:rPr lang="uk-UA" dirty="0">
                <a:latin typeface="Bookman Old Style" pitchFamily="18" charset="0"/>
              </a:rPr>
              <a:t> у вигляді маленьких зубчиків клиноподібної форми. 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96752"/>
            <a:ext cx="7362090" cy="255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96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uk-UA" dirty="0" smtClean="0">
                <a:latin typeface="Bookman Old Style" pitchFamily="18" charset="0"/>
              </a:rPr>
              <a:t>	</a:t>
            </a:r>
          </a:p>
          <a:p>
            <a:r>
              <a:rPr lang="uk-UA" sz="2200" dirty="0">
                <a:latin typeface="Bookman Old Style" pitchFamily="18" charset="0"/>
              </a:rPr>
              <a:t>	</a:t>
            </a:r>
            <a:r>
              <a:rPr lang="uk-UA" sz="2200" dirty="0" smtClean="0">
                <a:latin typeface="Bookman Old Style" pitchFamily="18" charset="0"/>
              </a:rPr>
              <a:t>За </a:t>
            </a:r>
            <a:r>
              <a:rPr lang="uk-UA" sz="2200" dirty="0">
                <a:latin typeface="Bookman Old Style" pitchFamily="18" charset="0"/>
              </a:rPr>
              <a:t>кількістю насічок на 1 см довжини напилки розділяють на </a:t>
            </a:r>
            <a:r>
              <a:rPr lang="uk-UA" sz="2200" i="1" dirty="0">
                <a:latin typeface="Bookman Old Style" pitchFamily="18" charset="0"/>
              </a:rPr>
              <a:t>рашпілі, личкувальні та бархатні.</a:t>
            </a:r>
            <a:r>
              <a:rPr lang="uk-UA" sz="2200" dirty="0">
                <a:latin typeface="Bookman Old Style" pitchFamily="18" charset="0"/>
              </a:rPr>
              <a:t> </a:t>
            </a:r>
            <a:endParaRPr lang="uk-UA" sz="2200" dirty="0" smtClean="0">
              <a:latin typeface="Bookman Old Style" pitchFamily="18" charset="0"/>
            </a:endParaRPr>
          </a:p>
          <a:p>
            <a:endParaRPr lang="uk-UA" dirty="0">
              <a:latin typeface="Bookman Old Style" pitchFamily="18" charset="0"/>
            </a:endParaRPr>
          </a:p>
          <a:p>
            <a:r>
              <a:rPr lang="uk-UA" sz="2400" dirty="0" smtClean="0">
                <a:latin typeface="Bookman Old Style" pitchFamily="18" charset="0"/>
              </a:rPr>
              <a:t>	</a:t>
            </a:r>
          </a:p>
          <a:p>
            <a:endParaRPr lang="uk-UA" sz="2400" dirty="0">
              <a:latin typeface="Bookman Old Style" pitchFamily="18" charset="0"/>
            </a:endParaRPr>
          </a:p>
          <a:p>
            <a:endParaRPr lang="uk-UA" sz="2400" dirty="0" smtClean="0">
              <a:latin typeface="Bookman Old Style" pitchFamily="18" charset="0"/>
            </a:endParaRPr>
          </a:p>
          <a:p>
            <a:r>
              <a:rPr lang="uk-UA" sz="2400" dirty="0" smtClean="0">
                <a:latin typeface="Bookman Old Style" pitchFamily="18" charset="0"/>
              </a:rPr>
              <a:t>	</a:t>
            </a:r>
          </a:p>
          <a:p>
            <a:r>
              <a:rPr lang="uk-UA" sz="2400" dirty="0">
                <a:latin typeface="Bookman Old Style" pitchFamily="18" charset="0"/>
              </a:rPr>
              <a:t>	</a:t>
            </a:r>
            <a:r>
              <a:rPr lang="uk-UA" sz="2200" i="1" dirty="0" smtClean="0">
                <a:latin typeface="Bookman Old Style" pitchFamily="18" charset="0"/>
              </a:rPr>
              <a:t>Рашпілі</a:t>
            </a:r>
            <a:r>
              <a:rPr lang="uk-UA" sz="2200" dirty="0" smtClean="0">
                <a:latin typeface="Bookman Old Style" pitchFamily="18" charset="0"/>
              </a:rPr>
              <a:t> </a:t>
            </a:r>
            <a:r>
              <a:rPr lang="uk-UA" sz="2200" dirty="0">
                <a:latin typeface="Bookman Old Style" pitchFamily="18" charset="0"/>
              </a:rPr>
              <a:t>мають крупну насічку і тому знімають  порівняно товстий шар металу. Їх використовують для грубої обробки. </a:t>
            </a:r>
            <a:endParaRPr lang="uk-UA" sz="2200" dirty="0" smtClean="0">
              <a:latin typeface="Bookman Old Style" pitchFamily="18" charset="0"/>
            </a:endParaRPr>
          </a:p>
          <a:p>
            <a:r>
              <a:rPr lang="uk-UA" sz="2200" dirty="0">
                <a:latin typeface="Bookman Old Style" pitchFamily="18" charset="0"/>
              </a:rPr>
              <a:t>	</a:t>
            </a:r>
            <a:r>
              <a:rPr lang="uk-UA" sz="2200" i="1" dirty="0" smtClean="0">
                <a:latin typeface="Bookman Old Style" pitchFamily="18" charset="0"/>
              </a:rPr>
              <a:t>Личкувальні</a:t>
            </a:r>
            <a:r>
              <a:rPr lang="uk-UA" sz="2200" dirty="0" smtClean="0">
                <a:latin typeface="Bookman Old Style" pitchFamily="18" charset="0"/>
              </a:rPr>
              <a:t> </a:t>
            </a:r>
            <a:r>
              <a:rPr lang="uk-UA" sz="2200" dirty="0">
                <a:latin typeface="Bookman Old Style" pitchFamily="18" charset="0"/>
              </a:rPr>
              <a:t>напилки мають дрібну насічку і використовують їх для чистової обробки виробу. </a:t>
            </a:r>
            <a:endParaRPr lang="uk-UA" sz="2200" dirty="0" smtClean="0">
              <a:latin typeface="Bookman Old Style" pitchFamily="18" charset="0"/>
            </a:endParaRPr>
          </a:p>
          <a:p>
            <a:r>
              <a:rPr lang="uk-UA" sz="2200" dirty="0" smtClean="0">
                <a:latin typeface="Bookman Old Style" pitchFamily="18" charset="0"/>
              </a:rPr>
              <a:t>	Для </a:t>
            </a:r>
            <a:r>
              <a:rPr lang="uk-UA" sz="2200" dirty="0">
                <a:latin typeface="Bookman Old Style" pitchFamily="18" charset="0"/>
              </a:rPr>
              <a:t>отримання найчистішої поверхні, а також для підгонки деталей користуються </a:t>
            </a:r>
            <a:r>
              <a:rPr lang="uk-UA" sz="2200" i="1" dirty="0">
                <a:latin typeface="Bookman Old Style" pitchFamily="18" charset="0"/>
              </a:rPr>
              <a:t>бархатними </a:t>
            </a:r>
            <a:r>
              <a:rPr lang="uk-UA" sz="2200" dirty="0">
                <a:latin typeface="Bookman Old Style" pitchFamily="18" charset="0"/>
              </a:rPr>
              <a:t>напилками, так як вони мають найдрібнішу насічку</a:t>
            </a:r>
            <a:r>
              <a:rPr lang="uk-UA" sz="2200" dirty="0" smtClean="0">
                <a:latin typeface="Bookman Old Style" pitchFamily="18" charset="0"/>
              </a:rPr>
              <a:t>.</a:t>
            </a:r>
            <a:endParaRPr lang="uk-UA" sz="2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31283"/>
            <a:ext cx="6048672" cy="2197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96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uk-UA" dirty="0">
                <a:latin typeface="Bookman Old Style" pitchFamily="18" charset="0"/>
              </a:rPr>
              <a:t>Обробку дрібних деталей виконують невеликими за розмірами напилками, які називають </a:t>
            </a:r>
            <a:r>
              <a:rPr lang="uk-UA" b="1" i="1" dirty="0">
                <a:solidFill>
                  <a:srgbClr val="7030A0"/>
                </a:solidFill>
                <a:latin typeface="Bookman Old Style" pitchFamily="18" charset="0"/>
              </a:rPr>
              <a:t>надфілями.</a:t>
            </a:r>
            <a:endParaRPr lang="ru-RU" b="1" dirty="0">
              <a:solidFill>
                <a:srgbClr val="7030A0"/>
              </a:solidFill>
              <a:latin typeface="Bookman Old Style" pitchFamily="18" charset="0"/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9" name="Рисунок 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48880"/>
            <a:ext cx="3973958" cy="397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96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uk-UA" dirty="0" smtClean="0"/>
              <a:t>	</a:t>
            </a:r>
          </a:p>
          <a:p>
            <a:r>
              <a:rPr lang="uk-UA" dirty="0">
                <a:latin typeface="Bookman Old Style" pitchFamily="18" charset="0"/>
              </a:rPr>
              <a:t>	</a:t>
            </a:r>
            <a:r>
              <a:rPr lang="uk-UA" dirty="0" smtClean="0">
                <a:latin typeface="Bookman Old Style" pitchFamily="18" charset="0"/>
              </a:rPr>
              <a:t>Для </a:t>
            </a:r>
            <a:r>
              <a:rPr lang="uk-UA" dirty="0">
                <a:latin typeface="Bookman Old Style" pitchFamily="18" charset="0"/>
              </a:rPr>
              <a:t>обпилювання різних поверхонь застосовують напилки різних форм поперечного розрізу: </a:t>
            </a:r>
            <a:r>
              <a:rPr lang="uk-UA" i="1" dirty="0">
                <a:solidFill>
                  <a:srgbClr val="7030A0"/>
                </a:solidFill>
                <a:latin typeface="Bookman Old Style" pitchFamily="18" charset="0"/>
              </a:rPr>
              <a:t>плоскі, трикутні, квадратні,напівкруглі, </a:t>
            </a:r>
            <a:r>
              <a:rPr lang="uk-UA" i="1" dirty="0" smtClean="0">
                <a:solidFill>
                  <a:srgbClr val="7030A0"/>
                </a:solidFill>
                <a:latin typeface="Bookman Old Style" pitchFamily="18" charset="0"/>
              </a:rPr>
              <a:t>круглі</a:t>
            </a:r>
            <a:r>
              <a:rPr lang="uk-UA" i="1" dirty="0">
                <a:solidFill>
                  <a:srgbClr val="7030A0"/>
                </a:solidFill>
                <a:latin typeface="Bookman Old Style" pitchFamily="18" charset="0"/>
              </a:rPr>
              <a:t>, ромбічні.</a:t>
            </a:r>
            <a:endParaRPr lang="uk-UA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564904"/>
            <a:ext cx="635227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96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dirty="0" smtClean="0">
                <a:latin typeface="Bookman Old Style" pitchFamily="18" charset="0"/>
              </a:rPr>
              <a:t>	Працюючи </a:t>
            </a:r>
            <a:r>
              <a:rPr lang="uk-UA" dirty="0">
                <a:latin typeface="Bookman Old Style" pitchFamily="18" charset="0"/>
              </a:rPr>
              <a:t>напилком стають впівоберта до лещат. Ноги ставлять на ширину ступні. Правою рукою утримують напилок за ручку, а долоню лівої кладуть на ніс напилка</a:t>
            </a:r>
            <a:r>
              <a:rPr lang="uk-UA" dirty="0" smtClean="0">
                <a:latin typeface="Bookman Old Style" pitchFamily="18" charset="0"/>
              </a:rPr>
              <a:t>.</a:t>
            </a:r>
          </a:p>
          <a:p>
            <a:pPr algn="just">
              <a:spcBef>
                <a:spcPts val="0"/>
              </a:spcBef>
            </a:pPr>
            <a:endParaRPr lang="uk-UA" dirty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endParaRPr lang="uk-UA" dirty="0" smtClean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endParaRPr lang="uk-UA" dirty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endParaRPr lang="uk-UA" dirty="0" smtClean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endParaRPr lang="uk-UA" dirty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endParaRPr lang="uk-UA" dirty="0" smtClean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endParaRPr lang="uk-UA" dirty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endParaRPr lang="uk-UA" dirty="0" smtClean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dirty="0" smtClean="0">
                <a:latin typeface="Bookman Old Style" pitchFamily="18" charset="0"/>
              </a:rPr>
              <a:t> 	Напилок </a:t>
            </a:r>
            <a:r>
              <a:rPr lang="uk-UA" dirty="0">
                <a:latin typeface="Bookman Old Style" pitchFamily="18" charset="0"/>
              </a:rPr>
              <a:t>рухають по поверхні від себе і до себе плавно по всій довжині, натискуючи на нього тільки при рухові від себе.</a:t>
            </a:r>
            <a:endParaRPr lang="ru-RU" dirty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362" name="Рисунок 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04862"/>
            <a:ext cx="5328592" cy="294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96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dirty="0">
                <a:latin typeface="Bookman Old Style" pitchFamily="18" charset="0"/>
              </a:rPr>
              <a:t> </a:t>
            </a:r>
            <a:r>
              <a:rPr lang="uk-UA" dirty="0" smtClean="0">
                <a:latin typeface="Bookman Old Style" pitchFamily="18" charset="0"/>
              </a:rPr>
              <a:t>	Натиск </a:t>
            </a:r>
            <a:r>
              <a:rPr lang="uk-UA" dirty="0">
                <a:latin typeface="Bookman Old Style" pitchFamily="18" charset="0"/>
              </a:rPr>
              <a:t>на напилок при рухові від себе необхідно міняти. На початку руху натиск більший на ніс напилка (лівою рукою), всередині – натиск на ручку і ніс напилка однаковий, в кінці натиск збільшують на ручку (правою рукою).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386" name="Рисунок 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068960"/>
            <a:ext cx="663104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60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	</a:t>
            </a:r>
          </a:p>
          <a:p>
            <a:pPr algn="just">
              <a:spcBef>
                <a:spcPts val="0"/>
              </a:spcBef>
            </a:pPr>
            <a:r>
              <a:rPr lang="uk-UA" sz="2200" dirty="0">
                <a:latin typeface="Bookman Old Style" pitchFamily="18" charset="0"/>
              </a:rPr>
              <a:t>	</a:t>
            </a:r>
            <a:endParaRPr lang="uk-UA" sz="2200" dirty="0" smtClean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endParaRPr lang="uk-UA" sz="2200" dirty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	Щоб </a:t>
            </a:r>
            <a:r>
              <a:rPr lang="uk-UA" sz="2200" dirty="0">
                <a:latin typeface="Bookman Old Style" pitchFamily="18" charset="0"/>
              </a:rPr>
              <a:t>досягти хорошої </a:t>
            </a:r>
            <a:endParaRPr lang="uk-UA" sz="2200" dirty="0" smtClean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якості </a:t>
            </a:r>
            <a:r>
              <a:rPr lang="uk-UA" sz="2200" dirty="0">
                <a:latin typeface="Bookman Old Style" pitchFamily="18" charset="0"/>
              </a:rPr>
              <a:t>обпилювання, напилок </a:t>
            </a:r>
            <a:endParaRPr lang="uk-UA" sz="2200" dirty="0" smtClean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рухають </a:t>
            </a:r>
            <a:r>
              <a:rPr lang="uk-UA" sz="2200" dirty="0">
                <a:latin typeface="Bookman Old Style" pitchFamily="18" charset="0"/>
              </a:rPr>
              <a:t>по діагоналі до </a:t>
            </a:r>
            <a:endParaRPr lang="uk-UA" sz="2200" dirty="0" smtClean="0"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деталі </a:t>
            </a:r>
            <a:r>
              <a:rPr lang="uk-UA" sz="2200" dirty="0">
                <a:latin typeface="Bookman Old Style" pitchFamily="18" charset="0"/>
              </a:rPr>
              <a:t>з частою зміною </a:t>
            </a:r>
            <a:r>
              <a:rPr lang="uk-UA" sz="2200" dirty="0" smtClean="0">
                <a:latin typeface="Bookman Old Style" pitchFamily="18" charset="0"/>
              </a:rPr>
              <a:t>напрямку</a:t>
            </a:r>
          </a:p>
          <a:p>
            <a:pPr algn="just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руху,змінюючи </a:t>
            </a:r>
            <a:r>
              <a:rPr lang="uk-UA" sz="2200" dirty="0">
                <a:latin typeface="Bookman Old Style" pitchFamily="18" charset="0"/>
              </a:rPr>
              <a:t>своє </a:t>
            </a:r>
            <a:r>
              <a:rPr lang="uk-UA" sz="2200" dirty="0" smtClean="0">
                <a:latin typeface="Bookman Old Style" pitchFamily="18" charset="0"/>
              </a:rPr>
              <a:t>положення</a:t>
            </a:r>
          </a:p>
          <a:p>
            <a:pPr algn="just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або </a:t>
            </a:r>
            <a:r>
              <a:rPr lang="uk-UA" sz="2200" dirty="0">
                <a:latin typeface="Bookman Old Style" pitchFamily="18" charset="0"/>
              </a:rPr>
              <a:t>повертаючи лещата</a:t>
            </a:r>
            <a:r>
              <a:rPr lang="uk-UA" sz="2200" dirty="0" smtClean="0">
                <a:latin typeface="Bookman Old Style" pitchFamily="18" charset="0"/>
              </a:rPr>
              <a:t>.</a:t>
            </a:r>
          </a:p>
          <a:p>
            <a:pPr algn="just">
              <a:spcBef>
                <a:spcPts val="0"/>
              </a:spcBef>
            </a:pPr>
            <a:endParaRPr lang="uk-UA" sz="2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endParaRPr lang="uk-UA" sz="2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  <a:p>
            <a:pPr algn="r">
              <a:spcBef>
                <a:spcPts val="0"/>
              </a:spcBef>
            </a:pPr>
            <a:r>
              <a:rPr lang="uk-UA" sz="2400" dirty="0" smtClean="0"/>
              <a:t>				</a:t>
            </a:r>
          </a:p>
          <a:p>
            <a:pPr algn="r">
              <a:spcBef>
                <a:spcPts val="0"/>
              </a:spcBef>
            </a:pPr>
            <a:endParaRPr lang="uk-UA" sz="2400" dirty="0">
              <a:latin typeface="Bookman Old Style" pitchFamily="18" charset="0"/>
            </a:endParaRPr>
          </a:p>
          <a:p>
            <a:pPr algn="r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 </a:t>
            </a:r>
            <a:r>
              <a:rPr lang="uk-UA" sz="2200" dirty="0">
                <a:latin typeface="Bookman Old Style" pitchFamily="18" charset="0"/>
              </a:rPr>
              <a:t>Для виготовлення </a:t>
            </a:r>
            <a:r>
              <a:rPr lang="uk-UA" sz="2200" dirty="0" smtClean="0">
                <a:latin typeface="Bookman Old Style" pitchFamily="18" charset="0"/>
              </a:rPr>
              <a:t>округлих</a:t>
            </a:r>
          </a:p>
          <a:p>
            <a:pPr algn="r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 </a:t>
            </a:r>
            <a:r>
              <a:rPr lang="uk-UA" sz="2200" dirty="0">
                <a:latin typeface="Bookman Old Style" pitchFamily="18" charset="0"/>
              </a:rPr>
              <a:t>деталей обробку </a:t>
            </a:r>
            <a:r>
              <a:rPr lang="uk-UA" sz="2200" dirty="0" smtClean="0">
                <a:latin typeface="Bookman Old Style" pitchFamily="18" charset="0"/>
              </a:rPr>
              <a:t>заготовки </a:t>
            </a:r>
          </a:p>
          <a:p>
            <a:pPr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				    розпочинають</a:t>
            </a:r>
          </a:p>
          <a:p>
            <a:pPr>
              <a:spcBef>
                <a:spcPts val="0"/>
              </a:spcBef>
            </a:pPr>
            <a:r>
              <a:rPr lang="uk-UA" sz="2200" dirty="0">
                <a:latin typeface="Bookman Old Style" pitchFamily="18" charset="0"/>
              </a:rPr>
              <a:t>	</a:t>
            </a:r>
            <a:r>
              <a:rPr lang="uk-UA" sz="2200" dirty="0" smtClean="0">
                <a:latin typeface="Bookman Old Style" pitchFamily="18" charset="0"/>
              </a:rPr>
              <a:t>			    з </a:t>
            </a:r>
            <a:r>
              <a:rPr lang="uk-UA" sz="2200" dirty="0">
                <a:latin typeface="Bookman Old Style" pitchFamily="18" charset="0"/>
              </a:rPr>
              <a:t>кутів, яким </a:t>
            </a:r>
            <a:r>
              <a:rPr lang="uk-UA" sz="2200" dirty="0" smtClean="0">
                <a:latin typeface="Bookman Old Style" pitchFamily="18" charset="0"/>
              </a:rPr>
              <a:t>поступово</a:t>
            </a:r>
          </a:p>
          <a:p>
            <a:pPr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				    </a:t>
            </a:r>
            <a:r>
              <a:rPr lang="uk-UA" sz="2200" dirty="0">
                <a:latin typeface="Bookman Old Style" pitchFamily="18" charset="0"/>
              </a:rPr>
              <a:t>надають округлої форми</a:t>
            </a:r>
            <a:endParaRPr lang="ru-RU" sz="2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9" y="871270"/>
            <a:ext cx="2799563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Рисунок 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934395"/>
            <a:ext cx="3614071" cy="129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60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fontScale="40000" lnSpcReduction="20000"/>
          </a:bodyPr>
          <a:lstStyle/>
          <a:p>
            <a:endParaRPr lang="uk-UA" sz="1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uk-UA" sz="2100" i="1" dirty="0">
                <a:latin typeface="Bookman Old Style" pitchFamily="18" charset="0"/>
              </a:rPr>
              <a:t> </a:t>
            </a:r>
            <a:r>
              <a:rPr lang="uk-UA" sz="2100" i="1" dirty="0" smtClean="0">
                <a:latin typeface="Bookman Old Style" pitchFamily="18" charset="0"/>
              </a:rPr>
              <a:t>  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uk-UA" sz="3400" i="1" dirty="0" smtClean="0">
                <a:latin typeface="Bookman Old Style" pitchFamily="18" charset="0"/>
              </a:rPr>
              <a:t>  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uk-UA" sz="4000" i="1" dirty="0" smtClean="0">
                <a:latin typeface="Bookman Old Style" pitchFamily="18" charset="0"/>
              </a:rPr>
              <a:t>  </a:t>
            </a:r>
            <a:r>
              <a:rPr lang="uk-UA" sz="4000" i="1" u="sng" dirty="0" smtClean="0">
                <a:latin typeface="Bookman Old Style" pitchFamily="18" charset="0"/>
              </a:rPr>
              <a:t>По </a:t>
            </a:r>
            <a:r>
              <a:rPr lang="uk-UA" sz="4000" i="1" u="sng" dirty="0">
                <a:latin typeface="Bookman Old Style" pitchFamily="18" charset="0"/>
              </a:rPr>
              <a:t>горизонталі: </a:t>
            </a:r>
            <a:r>
              <a:rPr lang="uk-UA" sz="4000" dirty="0" smtClean="0">
                <a:latin typeface="Bookman Old Style" pitchFamily="18" charset="0"/>
              </a:rPr>
              <a:t>2. Пристосування </a:t>
            </a:r>
            <a:r>
              <a:rPr lang="uk-UA" sz="4000" dirty="0">
                <a:latin typeface="Bookman Old Style" pitchFamily="18" charset="0"/>
              </a:rPr>
              <a:t>для розмічання однакових деталей.         </a:t>
            </a:r>
            <a:r>
              <a:rPr lang="uk-UA" sz="4000" dirty="0" smtClean="0">
                <a:latin typeface="Bookman Old Style" pitchFamily="18" charset="0"/>
              </a:rPr>
              <a:t>5.Пристосування </a:t>
            </a:r>
            <a:r>
              <a:rPr lang="uk-UA" sz="4000" dirty="0">
                <a:latin typeface="Bookman Old Style" pitchFamily="18" charset="0"/>
              </a:rPr>
              <a:t>для вирівнювання листового металу товщиною до 0,1 </a:t>
            </a:r>
            <a:r>
              <a:rPr lang="uk-UA" sz="4000" dirty="0" smtClean="0">
                <a:latin typeface="Bookman Old Style" pitchFamily="18" charset="0"/>
              </a:rPr>
              <a:t>мм. 7.Форма </a:t>
            </a:r>
            <a:r>
              <a:rPr lang="uk-UA" sz="4000" dirty="0">
                <a:latin typeface="Bookman Old Style" pitchFamily="18" charset="0"/>
              </a:rPr>
              <a:t>ріжучої частини слюсарних </a:t>
            </a:r>
            <a:r>
              <a:rPr lang="uk-UA" sz="4000" dirty="0" smtClean="0">
                <a:latin typeface="Bookman Old Style" pitchFamily="18" charset="0"/>
              </a:rPr>
              <a:t>інструментів.  8.Поверхня </a:t>
            </a:r>
            <a:r>
              <a:rPr lang="uk-UA" sz="4000" dirty="0">
                <a:latin typeface="Bookman Old Style" pitchFamily="18" charset="0"/>
              </a:rPr>
              <a:t>об’ємного виробу на </a:t>
            </a:r>
            <a:r>
              <a:rPr lang="uk-UA" sz="4000" dirty="0" smtClean="0">
                <a:latin typeface="Bookman Old Style" pitchFamily="18" charset="0"/>
              </a:rPr>
              <a:t>площині.  9.Ударний </a:t>
            </a:r>
            <a:r>
              <a:rPr lang="uk-UA" sz="4000" dirty="0">
                <a:latin typeface="Bookman Old Style" pitchFamily="18" charset="0"/>
              </a:rPr>
              <a:t>дерев’яний інструмент для вирівнювання листового металу</a:t>
            </a:r>
            <a:r>
              <a:rPr lang="uk-UA" sz="4000" dirty="0" smtClean="0">
                <a:latin typeface="Bookman Old Style" pitchFamily="18" charset="0"/>
              </a:rPr>
              <a:t>.</a:t>
            </a:r>
          </a:p>
          <a:p>
            <a:pPr>
              <a:lnSpc>
                <a:spcPct val="160000"/>
              </a:lnSpc>
            </a:pPr>
            <a:endParaRPr lang="uk-UA" sz="4000" dirty="0">
              <a:latin typeface="Bookman Old Style" pitchFamily="18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uk-UA" sz="4000" i="1" u="sng" dirty="0" smtClean="0">
                <a:latin typeface="Bookman Old Style" pitchFamily="18" charset="0"/>
              </a:rPr>
              <a:t>   По вертикалі: </a:t>
            </a:r>
            <a:r>
              <a:rPr lang="uk-UA" sz="4000" dirty="0" smtClean="0">
                <a:latin typeface="Bookman Old Style" pitchFamily="18" charset="0"/>
              </a:rPr>
              <a:t>1</a:t>
            </a:r>
            <a:r>
              <a:rPr lang="uk-UA" sz="4000" i="1" dirty="0" smtClean="0">
                <a:latin typeface="Bookman Old Style" pitchFamily="18" charset="0"/>
              </a:rPr>
              <a:t>.</a:t>
            </a:r>
            <a:r>
              <a:rPr lang="uk-UA" sz="4000" dirty="0" smtClean="0">
                <a:latin typeface="Bookman Old Style" pitchFamily="18" charset="0"/>
              </a:rPr>
              <a:t>Ударний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uk-UA" sz="4000" dirty="0" smtClean="0">
                <a:latin typeface="Bookman Old Style" pitchFamily="18" charset="0"/>
              </a:rPr>
              <a:t> </a:t>
            </a:r>
            <a:r>
              <a:rPr lang="uk-UA" sz="4000" dirty="0">
                <a:latin typeface="Bookman Old Style" pitchFamily="18" charset="0"/>
              </a:rPr>
              <a:t>слюсарний інструмент</a:t>
            </a:r>
            <a:r>
              <a:rPr lang="uk-UA" sz="4000" dirty="0" smtClean="0">
                <a:latin typeface="Bookman Old Style" pitchFamily="18" charset="0"/>
              </a:rPr>
              <a:t>.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uk-UA" sz="4000" dirty="0" smtClean="0">
                <a:latin typeface="Bookman Old Style" pitchFamily="18" charset="0"/>
              </a:rPr>
              <a:t>3.Інструмент </a:t>
            </a:r>
            <a:r>
              <a:rPr lang="uk-UA" sz="4000" dirty="0">
                <a:latin typeface="Bookman Old Style" pitchFamily="18" charset="0"/>
              </a:rPr>
              <a:t>для </a:t>
            </a:r>
            <a:endParaRPr lang="uk-UA" sz="4000" dirty="0" smtClean="0">
              <a:latin typeface="Bookman Old Style" pitchFamily="18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uk-UA" sz="4000" dirty="0" smtClean="0">
                <a:latin typeface="Bookman Old Style" pitchFamily="18" charset="0"/>
              </a:rPr>
              <a:t>обпилювання </a:t>
            </a:r>
            <a:r>
              <a:rPr lang="uk-UA" sz="4000" dirty="0">
                <a:latin typeface="Bookman Old Style" pitchFamily="18" charset="0"/>
              </a:rPr>
              <a:t>металу</a:t>
            </a:r>
            <a:r>
              <a:rPr lang="uk-UA" sz="4000" dirty="0" smtClean="0">
                <a:latin typeface="Bookman Old Style" pitchFamily="18" charset="0"/>
              </a:rPr>
              <a:t>.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uk-UA" sz="4000" dirty="0" smtClean="0">
                <a:latin typeface="Bookman Old Style" pitchFamily="18" charset="0"/>
              </a:rPr>
              <a:t>4. </a:t>
            </a:r>
            <a:r>
              <a:rPr lang="uk-UA" sz="4000" dirty="0">
                <a:latin typeface="Bookman Old Style" pitchFamily="18" charset="0"/>
              </a:rPr>
              <a:t>Метал, яким </a:t>
            </a:r>
            <a:r>
              <a:rPr lang="uk-UA" sz="4000" dirty="0" smtClean="0">
                <a:latin typeface="Bookman Old Style" pitchFamily="18" charset="0"/>
              </a:rPr>
              <a:t>вкривають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uk-UA" sz="4000" dirty="0" smtClean="0">
                <a:latin typeface="Bookman Old Style" pitchFamily="18" charset="0"/>
              </a:rPr>
              <a:t> дахову </a:t>
            </a:r>
            <a:r>
              <a:rPr lang="uk-UA" sz="4000" dirty="0">
                <a:latin typeface="Bookman Old Style" pitchFamily="18" charset="0"/>
              </a:rPr>
              <a:t>сталь</a:t>
            </a:r>
            <a:r>
              <a:rPr lang="uk-UA" sz="4000" dirty="0" smtClean="0">
                <a:latin typeface="Bookman Old Style" pitchFamily="18" charset="0"/>
              </a:rPr>
              <a:t>.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uk-UA" sz="4000" dirty="0" smtClean="0">
                <a:latin typeface="Bookman Old Style" pitchFamily="18" charset="0"/>
              </a:rPr>
              <a:t>6. Розмічальний </a:t>
            </a:r>
            <a:r>
              <a:rPr lang="uk-UA" sz="4000" dirty="0">
                <a:latin typeface="Bookman Old Style" pitchFamily="18" charset="0"/>
              </a:rPr>
              <a:t>інструмент. </a:t>
            </a:r>
            <a:endParaRPr lang="ru-RU" sz="4000" dirty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uk-UA" sz="1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495836"/>
              </p:ext>
            </p:extLst>
          </p:nvPr>
        </p:nvGraphicFramePr>
        <p:xfrm>
          <a:off x="4860032" y="2393604"/>
          <a:ext cx="4176460" cy="3600395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287464"/>
                <a:gridCol w="372944"/>
                <a:gridCol w="287464"/>
                <a:gridCol w="314057"/>
                <a:gridCol w="287464"/>
                <a:gridCol w="287464"/>
                <a:gridCol w="322289"/>
                <a:gridCol w="287464"/>
                <a:gridCol w="287464"/>
                <a:gridCol w="287464"/>
                <a:gridCol w="287464"/>
                <a:gridCol w="287464"/>
                <a:gridCol w="310892"/>
                <a:gridCol w="269102"/>
              </a:tblGrid>
              <a:tr h="323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aseline="30000" dirty="0">
                          <a:effectLst/>
                          <a:latin typeface="Bookman Old Style" pitchFamily="18" charset="0"/>
                        </a:rPr>
                        <a:t>1</a:t>
                      </a: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aseline="30000" dirty="0" smtClean="0">
                          <a:effectLst/>
                          <a:latin typeface="Bookman Old Style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aseline="30000" dirty="0" smtClean="0">
                          <a:effectLst/>
                          <a:latin typeface="Bookman Old Style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aseline="30000" dirty="0">
                          <a:effectLst/>
                          <a:latin typeface="Bookman Old Style" pitchFamily="18" charset="0"/>
                        </a:rPr>
                        <a:t>4 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aseline="30000" dirty="0" smtClean="0">
                          <a:effectLst/>
                          <a:latin typeface="Bookman Old Style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aseline="30000" dirty="0" smtClean="0">
                          <a:effectLst/>
                          <a:latin typeface="Bookman Old Style" pitchFamily="18" charset="0"/>
                        </a:rPr>
                        <a:t>6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aseline="30000" dirty="0">
                          <a:effectLst/>
                          <a:latin typeface="Bookman Old Style" pitchFamily="18" charset="0"/>
                        </a:rPr>
                        <a:t>7 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aseline="30000" dirty="0" smtClean="0">
                          <a:effectLst/>
                          <a:latin typeface="Bookman Old Style" pitchFamily="18" charset="0"/>
                        </a:rPr>
                        <a:t>8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3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aseline="30000" dirty="0" smtClean="0">
                          <a:effectLst/>
                          <a:latin typeface="Bookman Old Style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480505"/>
              </p:ext>
            </p:extLst>
          </p:nvPr>
        </p:nvGraphicFramePr>
        <p:xfrm>
          <a:off x="5148064" y="2780928"/>
          <a:ext cx="1871682" cy="195263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72944"/>
                <a:gridCol w="287464"/>
                <a:gridCol w="314057"/>
                <a:gridCol w="287464"/>
                <a:gridCol w="287464"/>
                <a:gridCol w="32228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Bookman Old Style" pitchFamily="18" charset="0"/>
                        </a:rPr>
                        <a:t>Ш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А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Б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Л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О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Bookman Old Style" pitchFamily="18" charset="0"/>
                        </a:rPr>
                        <a:t>Н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608027"/>
              </p:ext>
            </p:extLst>
          </p:nvPr>
        </p:nvGraphicFramePr>
        <p:xfrm>
          <a:off x="5508104" y="3708987"/>
          <a:ext cx="2361130" cy="368085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287464"/>
                <a:gridCol w="314057"/>
                <a:gridCol w="287464"/>
                <a:gridCol w="287464"/>
                <a:gridCol w="322289"/>
                <a:gridCol w="287464"/>
                <a:gridCol w="287464"/>
                <a:gridCol w="287464"/>
              </a:tblGrid>
              <a:tr h="368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Bookman Old Style" pitchFamily="18" charset="0"/>
                        </a:rPr>
                        <a:t>Г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Bookman Old Style" pitchFamily="18" charset="0"/>
                        </a:rPr>
                        <a:t>Л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А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Д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И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Bookman Old Style" pitchFamily="18" charset="0"/>
                        </a:rPr>
                        <a:t>Л</a:t>
                      </a:r>
                      <a:endParaRPr lang="ru-RU" sz="120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К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А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44788"/>
              </p:ext>
            </p:extLst>
          </p:nvPr>
        </p:nvGraphicFramePr>
        <p:xfrm>
          <a:off x="4860032" y="4365104"/>
          <a:ext cx="1261929" cy="323231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287464"/>
                <a:gridCol w="372944"/>
                <a:gridCol w="287464"/>
                <a:gridCol w="314057"/>
              </a:tblGrid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aseline="300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К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Л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И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Н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217255"/>
              </p:ext>
            </p:extLst>
          </p:nvPr>
        </p:nvGraphicFramePr>
        <p:xfrm>
          <a:off x="6409429" y="4365104"/>
          <a:ext cx="2627067" cy="323231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287464"/>
                <a:gridCol w="322289"/>
                <a:gridCol w="287464"/>
                <a:gridCol w="287464"/>
                <a:gridCol w="287464"/>
                <a:gridCol w="287464"/>
                <a:gridCol w="287464"/>
                <a:gridCol w="310892"/>
                <a:gridCol w="269102"/>
              </a:tblGrid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Р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О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З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Г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О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Р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Т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К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А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982246"/>
              </p:ext>
            </p:extLst>
          </p:nvPr>
        </p:nvGraphicFramePr>
        <p:xfrm>
          <a:off x="5796136" y="5373216"/>
          <a:ext cx="1786202" cy="323231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14057"/>
                <a:gridCol w="287464"/>
                <a:gridCol w="287464"/>
                <a:gridCol w="322289"/>
                <a:gridCol w="287464"/>
                <a:gridCol w="287464"/>
              </a:tblGrid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Bookman Old Style" pitchFamily="18" charset="0"/>
                        </a:rPr>
                        <a:t>К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И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Я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Н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К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А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689069"/>
              </p:ext>
            </p:extLst>
          </p:nvPr>
        </p:nvGraphicFramePr>
        <p:xfrm>
          <a:off x="6697983" y="2420888"/>
          <a:ext cx="322289" cy="2630702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22289"/>
              </a:tblGrid>
              <a:tr h="323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А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П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Л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К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003360"/>
              </p:ext>
            </p:extLst>
          </p:nvPr>
        </p:nvGraphicFramePr>
        <p:xfrm>
          <a:off x="4860032" y="3356992"/>
          <a:ext cx="287464" cy="1337778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287464"/>
              </a:tblGrid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aseline="30000" dirty="0" smtClean="0">
                          <a:effectLst/>
                          <a:latin typeface="Bookman Old Style" pitchFamily="18" charset="0"/>
                        </a:rPr>
                        <a:t> </a:t>
                      </a: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Ц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И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Н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714430"/>
              </p:ext>
            </p:extLst>
          </p:nvPr>
        </p:nvGraphicFramePr>
        <p:xfrm>
          <a:off x="5796136" y="3713817"/>
          <a:ext cx="314057" cy="2307471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14057"/>
              </a:tblGrid>
              <a:tr h="368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І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І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Й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А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034182"/>
              </p:ext>
            </p:extLst>
          </p:nvPr>
        </p:nvGraphicFramePr>
        <p:xfrm>
          <a:off x="8460432" y="2420888"/>
          <a:ext cx="310892" cy="2307471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10892"/>
              </a:tblGrid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Bookman Old Style" pitchFamily="18" charset="0"/>
                        </a:rPr>
                        <a:t>М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О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Л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О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Т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Bookman Old Style" pitchFamily="18" charset="0"/>
                        </a:rPr>
                        <a:t>О</a:t>
                      </a: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69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endParaRPr lang="uk-UA" b="1" dirty="0">
              <a:latin typeface="Bookman Old Style" pitchFamily="18" charset="0"/>
            </a:endParaRPr>
          </a:p>
          <a:p>
            <a:pPr algn="ctr"/>
            <a:r>
              <a:rPr lang="uk-UA" b="1" i="1" dirty="0" smtClean="0">
                <a:solidFill>
                  <a:srgbClr val="FF0000"/>
                </a:solidFill>
                <a:latin typeface="Bookman Old Style" pitchFamily="18" charset="0"/>
              </a:rPr>
              <a:t>Правила </a:t>
            </a:r>
            <a:r>
              <a:rPr lang="uk-UA" b="1" i="1" dirty="0">
                <a:solidFill>
                  <a:srgbClr val="FF0000"/>
                </a:solidFill>
                <a:latin typeface="Bookman Old Style" pitchFamily="18" charset="0"/>
              </a:rPr>
              <a:t>безпечної праці</a:t>
            </a:r>
            <a:r>
              <a:rPr lang="uk-UA" b="1" i="1" dirty="0" smtClean="0">
                <a:solidFill>
                  <a:srgbClr val="FF0000"/>
                </a:solidFill>
                <a:latin typeface="Bookman Old Style" pitchFamily="18" charset="0"/>
              </a:rPr>
              <a:t>:</a:t>
            </a:r>
          </a:p>
          <a:p>
            <a:pPr algn="ctr"/>
            <a:endParaRPr lang="ru-RU" sz="1400" dirty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  1. Працювати </a:t>
            </a:r>
            <a:r>
              <a:rPr lang="uk-UA" sz="2200" dirty="0">
                <a:latin typeface="Bookman Old Style" pitchFamily="18" charset="0"/>
              </a:rPr>
              <a:t>тільки справним інструментом. </a:t>
            </a:r>
            <a:endParaRPr lang="uk-UA" sz="2200" dirty="0" smtClean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  2. Ручка </a:t>
            </a:r>
            <a:r>
              <a:rPr lang="uk-UA" sz="2200" dirty="0">
                <a:latin typeface="Bookman Old Style" pitchFamily="18" charset="0"/>
              </a:rPr>
              <a:t>напилка має бути гладенькою, без тріщин і надійно триматись на хвостовику напилка.</a:t>
            </a:r>
            <a:endParaRPr lang="ru-RU" sz="2200" dirty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  3. Насаджувати </a:t>
            </a:r>
            <a:r>
              <a:rPr lang="uk-UA" sz="2200" dirty="0">
                <a:latin typeface="Bookman Old Style" pitchFamily="18" charset="0"/>
              </a:rPr>
              <a:t>ручку на напилок слід, злегка вдаряючи по ній молотком, або повернути напилок хвостовиком вниз, закріпити ручку на хвостовику і кілька разів ручкою стукнути по ковадлу, тримаючи руко в рукавиці його робочу частину. При цьому ні в якому разі не можна триматись за ручку напилка.</a:t>
            </a:r>
            <a:endParaRPr lang="ru-RU" sz="2200" dirty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  4. Не </a:t>
            </a:r>
            <a:r>
              <a:rPr lang="uk-UA" sz="2200" dirty="0">
                <a:latin typeface="Bookman Old Style" pitchFamily="18" charset="0"/>
              </a:rPr>
              <a:t>підгинати пальці лівої руки під напилком, щоб під час зворотного руху не поранити їх об заготовку.</a:t>
            </a:r>
            <a:endParaRPr lang="ru-RU" sz="2200" dirty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  5. Не </a:t>
            </a:r>
            <a:r>
              <a:rPr lang="uk-UA" sz="2200" dirty="0">
                <a:latin typeface="Bookman Old Style" pitchFamily="18" charset="0"/>
              </a:rPr>
              <a:t>здмухувати ошурки, щоб не травмувати очей. </a:t>
            </a:r>
            <a:endParaRPr lang="uk-UA" sz="2200" dirty="0" smtClean="0">
              <a:latin typeface="Bookman Old Style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200" dirty="0" smtClean="0">
                <a:latin typeface="Bookman Old Style" pitchFamily="18" charset="0"/>
              </a:rPr>
              <a:t>  6. Прибирати </a:t>
            </a:r>
            <a:r>
              <a:rPr lang="uk-UA" sz="2200" dirty="0">
                <a:latin typeface="Bookman Old Style" pitchFamily="18" charset="0"/>
              </a:rPr>
              <a:t>ошурки лише </a:t>
            </a:r>
            <a:r>
              <a:rPr lang="uk-UA" sz="2200" dirty="0" err="1">
                <a:latin typeface="Bookman Old Style" pitchFamily="18" charset="0"/>
              </a:rPr>
              <a:t>щіткою-зміткою</a:t>
            </a:r>
            <a:r>
              <a:rPr lang="uk-UA" sz="2200" dirty="0" smtClean="0">
                <a:latin typeface="Bookman Old Style" pitchFamily="18" charset="0"/>
              </a:rPr>
              <a:t>.</a:t>
            </a:r>
            <a:r>
              <a:rPr lang="uk-UA" sz="22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endParaRPr lang="ru-RU" sz="2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960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443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7529" y="1412776"/>
            <a:ext cx="7853611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i="1" u="sng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уроку.</a:t>
            </a:r>
          </a:p>
          <a:p>
            <a:pPr algn="just"/>
            <a:endParaRPr lang="ru-RU" sz="3200" b="1" i="1" u="sng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sz="3200" dirty="0" smtClean="0"/>
              <a:t> </a:t>
            </a:r>
            <a:r>
              <a:rPr lang="uk-UA" sz="3200" dirty="0"/>
              <a:t>	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Ознайомлення з інструментом для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різання і обпилювання заготовок  з </a:t>
            </a:r>
          </a:p>
          <a:p>
            <a:pPr algn="just"/>
            <a:r>
              <a:rPr lang="uk-UA" sz="32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истового металу.</a:t>
            </a:r>
            <a:endParaRPr lang="uk-UA" sz="3200" b="1" i="1" dirty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2. </a:t>
            </a:r>
            <a:r>
              <a:rPr lang="uk-UA" sz="32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ізання тонколистового металу</a:t>
            </a:r>
          </a:p>
          <a:p>
            <a:pPr algn="just"/>
            <a:r>
              <a:rPr lang="uk-UA" sz="32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ожицями та обпилювання заготовки напилком.</a:t>
            </a:r>
            <a:endParaRPr lang="ru-RU" sz="4000" b="1" i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53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59631" y="943560"/>
            <a:ext cx="739657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latin typeface="Bookman Old Style" pitchFamily="18" charset="0"/>
              </a:rPr>
              <a:t>     </a:t>
            </a:r>
            <a:r>
              <a:rPr lang="uk-UA" sz="2000" i="1" dirty="0" smtClean="0">
                <a:latin typeface="Bookman Old Style" pitchFamily="18" charset="0"/>
              </a:rPr>
              <a:t>Основний </a:t>
            </a:r>
            <a:r>
              <a:rPr lang="uk-UA" sz="2000" i="1" dirty="0">
                <a:latin typeface="Bookman Old Style" pitchFamily="18" charset="0"/>
              </a:rPr>
              <a:t>принцип, закладений в основу </a:t>
            </a:r>
            <a:r>
              <a:rPr lang="uk-UA" sz="2000" i="1" dirty="0" smtClean="0">
                <a:latin typeface="Bookman Old Style" pitchFamily="18" charset="0"/>
              </a:rPr>
              <a:t>різання </a:t>
            </a:r>
            <a:r>
              <a:rPr lang="uk-UA" sz="2000" i="1" dirty="0">
                <a:latin typeface="Bookman Old Style" pitchFamily="18" charset="0"/>
              </a:rPr>
              <a:t>є </a:t>
            </a:r>
            <a:endParaRPr lang="uk-UA" sz="2000" i="1" dirty="0" smtClean="0">
              <a:latin typeface="Bookman Old Style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b="1" i="1" dirty="0" smtClean="0">
                <a:latin typeface="Bookman Old Style" pitchFamily="18" charset="0"/>
              </a:rPr>
              <a:t>дія клина </a:t>
            </a:r>
            <a:r>
              <a:rPr lang="uk-UA" sz="2000" i="1" dirty="0" smtClean="0">
                <a:latin typeface="Bookman Old Style" pitchFamily="18" charset="0"/>
              </a:rPr>
              <a:t> </a:t>
            </a:r>
            <a:r>
              <a:rPr lang="uk-UA" sz="2000" i="1" dirty="0">
                <a:latin typeface="Bookman Old Style" pitchFamily="18" charset="0"/>
              </a:rPr>
              <a:t>на оброблювану заготовку. </a:t>
            </a:r>
            <a:endParaRPr lang="uk-UA" sz="2000" i="1" dirty="0" smtClean="0">
              <a:latin typeface="Bookman Old Style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i="1" dirty="0">
                <a:latin typeface="Bookman Old Style" pitchFamily="18" charset="0"/>
              </a:rPr>
              <a:t> </a:t>
            </a:r>
            <a:r>
              <a:rPr lang="uk-UA" sz="2000" i="1" dirty="0" smtClean="0">
                <a:latin typeface="Bookman Old Style" pitchFamily="18" charset="0"/>
              </a:rPr>
              <a:t>    У </a:t>
            </a:r>
            <a:r>
              <a:rPr lang="uk-UA" sz="2000" i="1" dirty="0">
                <a:latin typeface="Bookman Old Style" pitchFamily="18" charset="0"/>
              </a:rPr>
              <a:t>результаті механічного </a:t>
            </a:r>
            <a:r>
              <a:rPr lang="uk-UA" sz="2000" i="1" dirty="0" smtClean="0">
                <a:latin typeface="Bookman Old Style" pitchFamily="18" charset="0"/>
              </a:rPr>
              <a:t>зусилля </a:t>
            </a:r>
            <a:r>
              <a:rPr lang="uk-UA" sz="2000" i="1" dirty="0">
                <a:latin typeface="Bookman Old Style" pitchFamily="18" charset="0"/>
              </a:rPr>
              <a:t>різальна кромка </a:t>
            </a:r>
            <a:endParaRPr lang="uk-UA" sz="2000" i="1" dirty="0" smtClean="0">
              <a:latin typeface="Bookman Old Style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i="1" dirty="0" err="1" smtClean="0">
                <a:latin typeface="Bookman Old Style" pitchFamily="18" charset="0"/>
              </a:rPr>
              <a:t>ножиць</a:t>
            </a:r>
            <a:r>
              <a:rPr lang="uk-UA" sz="2000" i="1" dirty="0" smtClean="0">
                <a:latin typeface="Bookman Old Style" pitchFamily="18" charset="0"/>
              </a:rPr>
              <a:t> розділяє </a:t>
            </a:r>
            <a:r>
              <a:rPr lang="uk-UA" sz="2000" i="1" dirty="0">
                <a:latin typeface="Bookman Old Style" pitchFamily="18" charset="0"/>
              </a:rPr>
              <a:t>шар металу на дві частини.</a:t>
            </a:r>
            <a:endParaRPr lang="ru-RU" sz="2000" i="1" dirty="0">
              <a:latin typeface="Bookman Old Style" pitchFamily="18" charset="0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202" y="3159551"/>
            <a:ext cx="4032449" cy="280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53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-63193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4" r="58486"/>
          <a:stretch/>
        </p:blipFill>
        <p:spPr bwMode="auto">
          <a:xfrm rot="5400000">
            <a:off x="3406657" y="193799"/>
            <a:ext cx="858130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0674" y="332656"/>
            <a:ext cx="7808548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Bookman Old Style" pitchFamily="18" charset="0"/>
              </a:rPr>
              <a:t>	Залежно </a:t>
            </a:r>
            <a:r>
              <a:rPr lang="uk-UA" sz="2000" dirty="0">
                <a:latin typeface="Bookman Old Style" pitchFamily="18" charset="0"/>
              </a:rPr>
              <a:t>від розміщення різальних кромок ножиці </a:t>
            </a:r>
            <a:endParaRPr lang="uk-UA" sz="2000" dirty="0" smtClean="0">
              <a:latin typeface="Bookman Old Style" pitchFamily="18" charset="0"/>
            </a:endParaRPr>
          </a:p>
          <a:p>
            <a:r>
              <a:rPr lang="uk-UA" sz="2000" dirty="0" smtClean="0">
                <a:latin typeface="Bookman Old Style" pitchFamily="18" charset="0"/>
              </a:rPr>
              <a:t>поділяються на:</a:t>
            </a:r>
          </a:p>
          <a:p>
            <a:endParaRPr lang="uk-UA" sz="2000" dirty="0" smtClean="0">
              <a:latin typeface="Bookman Old Style" pitchFamily="18" charset="0"/>
            </a:endParaRPr>
          </a:p>
          <a:p>
            <a:r>
              <a:rPr lang="uk-UA" sz="2000" i="1" dirty="0" smtClean="0">
                <a:latin typeface="Bookman Old Style" pitchFamily="18" charset="0"/>
              </a:rPr>
              <a:t>      прямі ;</a:t>
            </a:r>
          </a:p>
          <a:p>
            <a:endParaRPr lang="uk-UA" sz="2000" i="1" dirty="0">
              <a:latin typeface="Bookman Old Style" pitchFamily="18" charset="0"/>
            </a:endParaRPr>
          </a:p>
          <a:p>
            <a:endParaRPr lang="uk-UA" sz="2000" i="1" dirty="0" smtClean="0">
              <a:latin typeface="Bookman Old Style" pitchFamily="18" charset="0"/>
            </a:endParaRPr>
          </a:p>
          <a:p>
            <a:r>
              <a:rPr lang="uk-UA" sz="2000" dirty="0" smtClean="0">
                <a:latin typeface="Bookman Old Style" pitchFamily="18" charset="0"/>
              </a:rPr>
              <a:t> 				</a:t>
            </a:r>
          </a:p>
          <a:p>
            <a:r>
              <a:rPr lang="uk-UA" sz="2000" i="1" dirty="0">
                <a:latin typeface="Bookman Old Style" pitchFamily="18" charset="0"/>
              </a:rPr>
              <a:t>	</a:t>
            </a:r>
            <a:r>
              <a:rPr lang="uk-UA" sz="2000" i="1" dirty="0" smtClean="0">
                <a:latin typeface="Bookman Old Style" pitchFamily="18" charset="0"/>
              </a:rPr>
              <a:t>			праві</a:t>
            </a:r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– зі скосом різальних </a:t>
            </a:r>
            <a:endParaRPr lang="uk-UA" sz="2000" dirty="0" smtClean="0">
              <a:latin typeface="Bookman Old Style" pitchFamily="18" charset="0"/>
            </a:endParaRPr>
          </a:p>
          <a:p>
            <a:r>
              <a:rPr lang="uk-UA" sz="2000" dirty="0">
                <a:latin typeface="Bookman Old Style" pitchFamily="18" charset="0"/>
              </a:rPr>
              <a:t>	</a:t>
            </a:r>
            <a:r>
              <a:rPr lang="uk-UA" sz="2000" dirty="0" smtClean="0">
                <a:latin typeface="Bookman Old Style" pitchFamily="18" charset="0"/>
              </a:rPr>
              <a:t>			кромок </a:t>
            </a:r>
            <a:r>
              <a:rPr lang="uk-UA" sz="2000" dirty="0">
                <a:latin typeface="Bookman Old Style" pitchFamily="18" charset="0"/>
              </a:rPr>
              <a:t>з правого боку, </a:t>
            </a:r>
            <a:r>
              <a:rPr lang="uk-UA" sz="2000" dirty="0" smtClean="0">
                <a:latin typeface="Bookman Old Style" pitchFamily="18" charset="0"/>
              </a:rPr>
              <a:t>для</a:t>
            </a:r>
          </a:p>
          <a:p>
            <a:r>
              <a:rPr lang="uk-UA" sz="2000" dirty="0" smtClean="0">
                <a:latin typeface="Bookman Old Style" pitchFamily="18" charset="0"/>
              </a:rPr>
              <a:t>				різання </a:t>
            </a:r>
            <a:r>
              <a:rPr lang="uk-UA" sz="2000" dirty="0">
                <a:latin typeface="Bookman Old Style" pitchFamily="18" charset="0"/>
              </a:rPr>
              <a:t>вздовж лівої </a:t>
            </a:r>
            <a:r>
              <a:rPr lang="uk-UA" sz="2000" dirty="0" smtClean="0">
                <a:latin typeface="Bookman Old Style" pitchFamily="18" charset="0"/>
              </a:rPr>
              <a:t>кромки</a:t>
            </a:r>
          </a:p>
          <a:p>
            <a:r>
              <a:rPr lang="uk-UA" sz="2000" dirty="0">
                <a:latin typeface="Bookman Old Style" pitchFamily="18" charset="0"/>
              </a:rPr>
              <a:t>	</a:t>
            </a:r>
            <a:r>
              <a:rPr lang="uk-UA" sz="2000" dirty="0" smtClean="0">
                <a:latin typeface="Bookman Old Style" pitchFamily="18" charset="0"/>
              </a:rPr>
              <a:t>			 </a:t>
            </a:r>
            <a:r>
              <a:rPr lang="uk-UA" sz="2000" dirty="0">
                <a:latin typeface="Bookman Old Style" pitchFamily="18" charset="0"/>
              </a:rPr>
              <a:t>заготовки</a:t>
            </a:r>
            <a:r>
              <a:rPr lang="uk-UA" sz="2000" dirty="0" smtClean="0">
                <a:latin typeface="Bookman Old Style" pitchFamily="18" charset="0"/>
              </a:rPr>
              <a:t>,</a:t>
            </a:r>
          </a:p>
          <a:p>
            <a:endParaRPr lang="uk-UA" sz="2000" dirty="0">
              <a:latin typeface="Bookman Old Style" pitchFamily="18" charset="0"/>
            </a:endParaRPr>
          </a:p>
          <a:p>
            <a:endParaRPr lang="uk-UA" sz="2000" dirty="0" smtClean="0">
              <a:latin typeface="Bookman Old Style" pitchFamily="18" charset="0"/>
            </a:endParaRPr>
          </a:p>
          <a:p>
            <a:endParaRPr lang="uk-UA" sz="2000" dirty="0" smtClean="0">
              <a:latin typeface="Bookman Old Style" pitchFamily="18" charset="0"/>
            </a:endParaRPr>
          </a:p>
          <a:p>
            <a:r>
              <a:rPr lang="uk-UA" sz="2000" dirty="0" smtClean="0">
                <a:latin typeface="Bookman Old Style" pitchFamily="18" charset="0"/>
              </a:rPr>
              <a:t>    </a:t>
            </a:r>
            <a:r>
              <a:rPr lang="uk-UA" sz="2000" dirty="0">
                <a:latin typeface="Bookman Old Style" pitchFamily="18" charset="0"/>
              </a:rPr>
              <a:t>і </a:t>
            </a:r>
            <a:r>
              <a:rPr lang="uk-UA" sz="2000" i="1" dirty="0">
                <a:latin typeface="Bookman Old Style" pitchFamily="18" charset="0"/>
              </a:rPr>
              <a:t>ліві</a:t>
            </a:r>
            <a:r>
              <a:rPr lang="uk-UA" sz="2000" dirty="0">
                <a:latin typeface="Bookman Old Style" pitchFamily="18" charset="0"/>
              </a:rPr>
              <a:t> – зі скосом різальної </a:t>
            </a:r>
            <a:endParaRPr lang="uk-UA" sz="2000" dirty="0" smtClean="0">
              <a:latin typeface="Bookman Old Style" pitchFamily="18" charset="0"/>
            </a:endParaRPr>
          </a:p>
          <a:p>
            <a:r>
              <a:rPr lang="uk-UA" sz="2000" dirty="0" smtClean="0">
                <a:latin typeface="Bookman Old Style" pitchFamily="18" charset="0"/>
              </a:rPr>
              <a:t>    кромки </a:t>
            </a:r>
            <a:r>
              <a:rPr lang="uk-UA" sz="2000" dirty="0">
                <a:latin typeface="Bookman Old Style" pitchFamily="18" charset="0"/>
              </a:rPr>
              <a:t>з лівого боку, для </a:t>
            </a:r>
            <a:r>
              <a:rPr lang="uk-UA" sz="2000" dirty="0" smtClean="0">
                <a:latin typeface="Bookman Old Style" pitchFamily="18" charset="0"/>
              </a:rPr>
              <a:t>різання</a:t>
            </a:r>
          </a:p>
          <a:p>
            <a:r>
              <a:rPr lang="uk-UA" sz="2000" dirty="0" smtClean="0">
                <a:latin typeface="Bookman Old Style" pitchFamily="18" charset="0"/>
              </a:rPr>
              <a:t>    вздовж </a:t>
            </a:r>
            <a:r>
              <a:rPr lang="uk-UA" sz="2000" dirty="0">
                <a:latin typeface="Bookman Old Style" pitchFamily="18" charset="0"/>
              </a:rPr>
              <a:t>прямої лінії правої кромки.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9" r="30998"/>
          <a:stretch/>
        </p:blipFill>
        <p:spPr bwMode="auto">
          <a:xfrm rot="18302203">
            <a:off x="2431286" y="2081907"/>
            <a:ext cx="886264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00"/>
          <a:stretch/>
        </p:blipFill>
        <p:spPr bwMode="auto">
          <a:xfrm rot="3533364">
            <a:off x="7020494" y="3900350"/>
            <a:ext cx="890739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53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Рисунок 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118308"/>
            <a:ext cx="700372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0674" y="332656"/>
            <a:ext cx="815960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Bookman Old Style" pitchFamily="18" charset="0"/>
              </a:rPr>
              <a:t>      Щоб </a:t>
            </a:r>
            <a:r>
              <a:rPr lang="uk-UA" sz="2000" dirty="0">
                <a:latin typeface="Bookman Old Style" pitchFamily="18" charset="0"/>
              </a:rPr>
              <a:t>розрізати жерсть по рисках, лист беруть у ліву руку</a:t>
            </a:r>
            <a:r>
              <a:rPr lang="uk-UA" sz="2000" dirty="0" smtClean="0">
                <a:latin typeface="Bookman Old Style" pitchFamily="18" charset="0"/>
              </a:rPr>
              <a:t>,</a:t>
            </a:r>
          </a:p>
          <a:p>
            <a:r>
              <a:rPr lang="uk-UA" sz="2000" dirty="0" smtClean="0">
                <a:latin typeface="Bookman Old Style" pitchFamily="18" charset="0"/>
              </a:rPr>
              <a:t>а </a:t>
            </a:r>
            <a:r>
              <a:rPr lang="uk-UA" sz="2000" dirty="0">
                <a:latin typeface="Bookman Old Style" pitchFamily="18" charset="0"/>
              </a:rPr>
              <a:t>правою розводять ручки </a:t>
            </a:r>
            <a:r>
              <a:rPr lang="uk-UA" sz="2000" dirty="0" err="1">
                <a:latin typeface="Bookman Old Style" pitchFamily="18" charset="0"/>
              </a:rPr>
              <a:t>ножиць</a:t>
            </a:r>
            <a:r>
              <a:rPr lang="uk-UA" sz="2000" dirty="0">
                <a:latin typeface="Bookman Old Style" pitchFamily="18" charset="0"/>
              </a:rPr>
              <a:t> так, щоб їх леза</a:t>
            </a:r>
            <a:r>
              <a:rPr lang="uk-UA" sz="2000" dirty="0" smtClean="0">
                <a:latin typeface="Bookman Old Style" pitchFamily="18" charset="0"/>
              </a:rPr>
              <a:t>,</a:t>
            </a:r>
          </a:p>
          <a:p>
            <a:r>
              <a:rPr lang="uk-UA" sz="2000" dirty="0" smtClean="0">
                <a:latin typeface="Bookman Old Style" pitchFamily="18" charset="0"/>
              </a:rPr>
              <a:t>розкриваючись,  </a:t>
            </a:r>
            <a:r>
              <a:rPr lang="uk-UA" sz="2000" dirty="0">
                <a:latin typeface="Bookman Old Style" pitchFamily="18" charset="0"/>
              </a:rPr>
              <a:t>захоплювали металевий лист</a:t>
            </a:r>
            <a:r>
              <a:rPr lang="uk-UA" sz="2000" dirty="0" smtClean="0">
                <a:latin typeface="Bookman Old Style" pitchFamily="18" charset="0"/>
              </a:rPr>
              <a:t>.</a:t>
            </a:r>
          </a:p>
          <a:p>
            <a:r>
              <a:rPr lang="uk-UA" sz="2000" dirty="0" smtClean="0">
                <a:latin typeface="Bookman Old Style" pitchFamily="18" charset="0"/>
              </a:rPr>
              <a:t>     Розкривати </a:t>
            </a:r>
            <a:r>
              <a:rPr lang="uk-UA" sz="2000" dirty="0">
                <a:latin typeface="Bookman Old Style" pitchFamily="18" charset="0"/>
              </a:rPr>
              <a:t>ножиці до кінця не слід</a:t>
            </a:r>
            <a:r>
              <a:rPr lang="uk-UA" sz="2000" dirty="0" smtClean="0">
                <a:latin typeface="Bookman Old Style" pitchFamily="18" charset="0"/>
              </a:rPr>
              <a:t>,  </a:t>
            </a:r>
            <a:r>
              <a:rPr lang="uk-UA" sz="2000" dirty="0">
                <a:latin typeface="Bookman Old Style" pitchFamily="18" charset="0"/>
              </a:rPr>
              <a:t>так як при цьому </a:t>
            </a:r>
            <a:endParaRPr lang="uk-UA" sz="2000" dirty="0" smtClean="0">
              <a:latin typeface="Bookman Old Style" pitchFamily="18" charset="0"/>
            </a:endParaRPr>
          </a:p>
          <a:p>
            <a:r>
              <a:rPr lang="uk-UA" sz="2000" dirty="0" smtClean="0">
                <a:latin typeface="Bookman Old Style" pitchFamily="18" charset="0"/>
              </a:rPr>
              <a:t>вони </a:t>
            </a:r>
            <a:r>
              <a:rPr lang="uk-UA" sz="2000" dirty="0">
                <a:latin typeface="Bookman Old Style" pitchFamily="18" charset="0"/>
              </a:rPr>
              <a:t>не ріжуть, а виштовхують метал. </a:t>
            </a:r>
            <a:endParaRPr lang="uk-UA" sz="2000" dirty="0" smtClean="0">
              <a:latin typeface="Bookman Old Style" pitchFamily="18" charset="0"/>
            </a:endParaRPr>
          </a:p>
          <a:p>
            <a:r>
              <a:rPr lang="uk-UA" sz="2000" dirty="0" smtClean="0">
                <a:latin typeface="Bookman Old Style" pitchFamily="18" charset="0"/>
              </a:rPr>
              <a:t>     Після </a:t>
            </a:r>
            <a:r>
              <a:rPr lang="uk-UA" sz="2000" dirty="0">
                <a:latin typeface="Bookman Old Style" pitchFamily="18" charset="0"/>
              </a:rPr>
              <a:t>виконання надрізу ножиці розкривають майже на </a:t>
            </a:r>
            <a:endParaRPr lang="uk-UA" sz="2000" dirty="0" smtClean="0">
              <a:latin typeface="Bookman Old Style" pitchFamily="18" charset="0"/>
            </a:endParaRPr>
          </a:p>
          <a:p>
            <a:r>
              <a:rPr lang="uk-UA" sz="2000" dirty="0" smtClean="0">
                <a:latin typeface="Bookman Old Style" pitchFamily="18" charset="0"/>
              </a:rPr>
              <a:t>всю довжину різальних </a:t>
            </a:r>
            <a:r>
              <a:rPr lang="uk-UA" sz="2000" dirty="0">
                <a:latin typeface="Bookman Old Style" pitchFamily="18" charset="0"/>
              </a:rPr>
              <a:t>кромок і ріжуть далі.</a:t>
            </a:r>
            <a:endParaRPr lang="ru-RU" sz="2000" dirty="0">
              <a:latin typeface="Bookman Old Style" pitchFamily="18" charset="0"/>
            </a:endParaRPr>
          </a:p>
          <a:p>
            <a:r>
              <a:rPr lang="uk-UA" sz="2000" dirty="0" smtClean="0">
                <a:latin typeface="Bookman Old Style" pitchFamily="18" charset="0"/>
              </a:rPr>
              <a:t>     Ліва </a:t>
            </a:r>
            <a:r>
              <a:rPr lang="uk-UA" sz="2000" dirty="0">
                <a:latin typeface="Bookman Old Style" pitchFamily="18" charset="0"/>
              </a:rPr>
              <a:t>рука не тільки тримає, а і подає лист </a:t>
            </a:r>
            <a:r>
              <a:rPr lang="uk-UA" sz="2000" dirty="0" smtClean="0">
                <a:latin typeface="Bookman Old Style" pitchFamily="18" charset="0"/>
              </a:rPr>
              <a:t>металу</a:t>
            </a:r>
          </a:p>
          <a:p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назустріч ножицям</a:t>
            </a:r>
            <a:r>
              <a:rPr lang="uk-UA" sz="2000" dirty="0" smtClean="0">
                <a:latin typeface="Bookman Old Style" pitchFamily="18" charset="0"/>
              </a:rPr>
              <a:t>.  </a:t>
            </a:r>
            <a:r>
              <a:rPr lang="uk-UA" sz="2000" dirty="0">
                <a:latin typeface="Bookman Old Style" pitchFamily="18" charset="0"/>
              </a:rPr>
              <a:t>При цьому відрізана частина листа </a:t>
            </a:r>
            <a:endParaRPr lang="uk-UA" sz="2000" dirty="0" smtClean="0">
              <a:latin typeface="Bookman Old Style" pitchFamily="18" charset="0"/>
            </a:endParaRPr>
          </a:p>
          <a:p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мішає просуванню вперед і її </a:t>
            </a:r>
            <a:r>
              <a:rPr lang="uk-UA" sz="2000" dirty="0" smtClean="0">
                <a:latin typeface="Bookman Old Style" pitchFamily="18" charset="0"/>
              </a:rPr>
              <a:t>по  </a:t>
            </a:r>
            <a:r>
              <a:rPr lang="uk-UA" sz="2000" dirty="0">
                <a:latin typeface="Bookman Old Style" pitchFamily="18" charset="0"/>
              </a:rPr>
              <a:t>мірі </a:t>
            </a:r>
            <a:r>
              <a:rPr lang="uk-UA" sz="2000" dirty="0" smtClean="0">
                <a:latin typeface="Bookman Old Style" pitchFamily="18" charset="0"/>
              </a:rPr>
              <a:t>необхідності</a:t>
            </a:r>
          </a:p>
          <a:p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відгинають – при роботі лівими ножицями догори, </a:t>
            </a:r>
            <a:r>
              <a:rPr lang="uk-UA" sz="2000" dirty="0" smtClean="0">
                <a:latin typeface="Bookman Old Style" pitchFamily="18" charset="0"/>
              </a:rPr>
              <a:t>а</a:t>
            </a:r>
          </a:p>
          <a:p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правими донизу.</a:t>
            </a:r>
            <a:endParaRPr lang="ru-RU" sz="20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53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Рисунок 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6" b="5421"/>
          <a:stretch>
            <a:fillRect/>
          </a:stretch>
        </p:blipFill>
        <p:spPr bwMode="auto">
          <a:xfrm>
            <a:off x="2573894" y="980728"/>
            <a:ext cx="4248472" cy="374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0674" y="5081282"/>
            <a:ext cx="7672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Bookman Old Style" pitchFamily="18" charset="0"/>
              </a:rPr>
              <a:t>    Для </a:t>
            </a:r>
            <a:r>
              <a:rPr lang="uk-UA" sz="2000" dirty="0">
                <a:latin typeface="Bookman Old Style" pitchFamily="18" charset="0"/>
              </a:rPr>
              <a:t>зручності часто одну з ручок </a:t>
            </a:r>
            <a:r>
              <a:rPr lang="uk-UA" sz="2000" dirty="0" err="1">
                <a:latin typeface="Bookman Old Style" pitchFamily="18" charset="0"/>
              </a:rPr>
              <a:t>ножиць</a:t>
            </a:r>
            <a:r>
              <a:rPr lang="uk-UA" sz="2000" dirty="0">
                <a:latin typeface="Bookman Old Style" pitchFamily="18" charset="0"/>
              </a:rPr>
              <a:t> </a:t>
            </a:r>
            <a:r>
              <a:rPr lang="uk-UA" sz="2000" dirty="0" smtClean="0">
                <a:latin typeface="Bookman Old Style" pitchFamily="18" charset="0"/>
              </a:rPr>
              <a:t>закріплюють</a:t>
            </a:r>
          </a:p>
          <a:p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в лещатах. Тоді натискують тільки на вільну ручку і </a:t>
            </a:r>
            <a:r>
              <a:rPr lang="uk-UA" sz="2000" dirty="0" smtClean="0">
                <a:latin typeface="Bookman Old Style" pitchFamily="18" charset="0"/>
              </a:rPr>
              <a:t>з</a:t>
            </a:r>
          </a:p>
          <a:p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меншим зусиллям</a:t>
            </a:r>
            <a:r>
              <a:rPr lang="uk-UA" sz="2000" dirty="0" smtClean="0">
                <a:latin typeface="Bookman Old Style" pitchFamily="18" charset="0"/>
              </a:rPr>
              <a:t>.</a:t>
            </a:r>
            <a:endParaRPr lang="ru-RU" sz="20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53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sz="2000" dirty="0">
                <a:latin typeface="Bookman Old Style" pitchFamily="18" charset="0"/>
              </a:rPr>
              <a:t>Для різання листової сталі завтовшки до 4 мм застосовують </a:t>
            </a:r>
            <a:r>
              <a:rPr lang="uk-UA" sz="2000" b="1" i="1" dirty="0">
                <a:latin typeface="Bookman Old Style" pitchFamily="18" charset="0"/>
              </a:rPr>
              <a:t>ручні важільні ножиці.</a:t>
            </a:r>
            <a:endParaRPr lang="uk-UA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32777"/>
            <a:ext cx="3888432" cy="444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53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Рисунок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639" y="491347"/>
            <a:ext cx="439248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5179248"/>
            <a:ext cx="73484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Bookman Old Style" pitchFamily="18" charset="0"/>
              </a:rPr>
              <a:t>	Для </a:t>
            </a:r>
            <a:r>
              <a:rPr lang="uk-UA" sz="2000" dirty="0">
                <a:latin typeface="Bookman Old Style" pitchFamily="18" charset="0"/>
              </a:rPr>
              <a:t>зниження трудових затрат та </a:t>
            </a:r>
            <a:r>
              <a:rPr lang="uk-UA" sz="2000" dirty="0" smtClean="0">
                <a:latin typeface="Bookman Old Style" pitchFamily="18" charset="0"/>
              </a:rPr>
              <a:t>підвищення</a:t>
            </a:r>
          </a:p>
          <a:p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dirty="0">
                <a:latin typeface="Bookman Old Style" pitchFamily="18" charset="0"/>
              </a:rPr>
              <a:t>продуктивності праці на підприємствах </a:t>
            </a:r>
            <a:r>
              <a:rPr lang="uk-UA" sz="2000" dirty="0" smtClean="0">
                <a:latin typeface="Bookman Old Style" pitchFamily="18" charset="0"/>
              </a:rPr>
              <a:t>застосовують</a:t>
            </a:r>
          </a:p>
          <a:p>
            <a:r>
              <a:rPr lang="uk-UA" sz="2000" dirty="0" smtClean="0">
                <a:latin typeface="Bookman Old Style" pitchFamily="18" charset="0"/>
              </a:rPr>
              <a:t> </a:t>
            </a:r>
            <a:r>
              <a:rPr lang="uk-UA" sz="2000" b="1" i="1" dirty="0">
                <a:latin typeface="Bookman Old Style" pitchFamily="18" charset="0"/>
              </a:rPr>
              <a:t>електричні ножиці. </a:t>
            </a:r>
            <a:endParaRPr lang="ru-RU" sz="2000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53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151</TotalTime>
  <Words>645</Words>
  <Application>Microsoft Office PowerPoint</Application>
  <PresentationFormat>Экран (4:3)</PresentationFormat>
  <Paragraphs>475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Crus</dc:creator>
  <cp:lastModifiedBy>Crus</cp:lastModifiedBy>
  <cp:revision>34</cp:revision>
  <dcterms:created xsi:type="dcterms:W3CDTF">2014-04-06T07:56:40Z</dcterms:created>
  <dcterms:modified xsi:type="dcterms:W3CDTF">2014-04-06T10:31:23Z</dcterms:modified>
</cp:coreProperties>
</file>