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E8E8"/>
    <a:srgbClr val="E0E0E0"/>
    <a:srgbClr val="008E40"/>
    <a:srgbClr val="0054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5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	</a:t>
            </a: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</a:pPr>
            <a:r>
              <a:rPr lang="uk-UA" sz="18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			Виконали</a:t>
            </a:r>
            <a:r>
              <a:rPr lang="uk-UA" sz="1800" spc="50" dirty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: </a:t>
            </a:r>
          </a:p>
          <a:p>
            <a:pPr algn="just">
              <a:spcBef>
                <a:spcPts val="0"/>
              </a:spcBef>
            </a:pPr>
            <a:r>
              <a:rPr lang="uk-UA" sz="16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			учитель </a:t>
            </a:r>
            <a:r>
              <a:rPr lang="uk-UA" sz="1600" i="1" spc="50" dirty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загальноосвітньої </a:t>
            </a:r>
          </a:p>
          <a:p>
            <a:pPr algn="just">
              <a:spcBef>
                <a:spcPts val="0"/>
              </a:spcBef>
            </a:pPr>
            <a:r>
              <a:rPr lang="uk-UA" sz="16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			школи </a:t>
            </a:r>
            <a:r>
              <a:rPr lang="uk-UA" sz="1600" i="1" spc="50" dirty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І-ІІІ ступенів №5</a:t>
            </a:r>
          </a:p>
          <a:p>
            <a:pPr algn="just">
              <a:spcBef>
                <a:spcPts val="0"/>
              </a:spcBef>
            </a:pPr>
            <a:r>
              <a:rPr lang="uk-UA" spc="50" dirty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</a:t>
            </a:r>
            <a:r>
              <a:rPr lang="uk-UA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			</a:t>
            </a:r>
            <a:r>
              <a:rPr lang="uk-UA" sz="18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Бичок </a:t>
            </a:r>
            <a:r>
              <a:rPr lang="uk-UA" sz="1800" i="1" spc="50" dirty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Ю.І.,</a:t>
            </a:r>
          </a:p>
          <a:p>
            <a:pPr algn="just">
              <a:spcBef>
                <a:spcPts val="0"/>
              </a:spcBef>
            </a:pPr>
            <a:r>
              <a:rPr lang="uk-UA" sz="16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			учитель </a:t>
            </a:r>
            <a:r>
              <a:rPr lang="uk-UA" sz="1600" i="1" spc="50" dirty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загальноосвітньої </a:t>
            </a:r>
          </a:p>
          <a:p>
            <a:pPr algn="just">
              <a:spcBef>
                <a:spcPts val="0"/>
              </a:spcBef>
            </a:pPr>
            <a:r>
              <a:rPr lang="uk-UA" sz="16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			школи </a:t>
            </a:r>
            <a:r>
              <a:rPr lang="uk-UA" sz="1600" i="1" spc="50" dirty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І-ІІІ ступенів №25</a:t>
            </a:r>
          </a:p>
          <a:p>
            <a:pPr algn="just">
              <a:spcBef>
                <a:spcPts val="0"/>
              </a:spcBef>
            </a:pPr>
            <a:r>
              <a:rPr lang="uk-UA" i="1" spc="50" dirty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</a:t>
            </a:r>
            <a:r>
              <a:rPr lang="uk-UA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			</a:t>
            </a:r>
            <a:r>
              <a:rPr lang="uk-UA" sz="18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Бичок </a:t>
            </a:r>
            <a:r>
              <a:rPr lang="uk-UA" sz="1800" i="1" spc="50" dirty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І.А</a:t>
            </a:r>
            <a:r>
              <a:rPr lang="uk-UA" sz="1800" spc="50" dirty="0">
                <a:ln w="12700" cmpd="sng">
                  <a:noFill/>
                  <a:prstDash val="solid"/>
                </a:ln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.</a:t>
            </a:r>
          </a:p>
          <a:p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52388" y="332656"/>
            <a:ext cx="7736733" cy="27238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just"/>
            <a:r>
              <a:rPr lang="ru-RU" sz="3200" b="1" i="1" u="sng" dirty="0" err="1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3200" b="1" i="1" u="sng" dirty="0" err="1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озділ</a:t>
            </a:r>
            <a:r>
              <a:rPr lang="ru-RU" sz="3200" b="1" i="1" u="sng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2.</a:t>
            </a: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uk-UA" sz="3200" i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Технологія виготовлення виробів</a:t>
            </a:r>
          </a:p>
          <a:p>
            <a:pPr algn="just"/>
            <a:r>
              <a:rPr lang="uk-UA" sz="3200" i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 тонколистового металу та дроту</a:t>
            </a:r>
          </a:p>
          <a:p>
            <a:pPr algn="just"/>
            <a:endParaRPr lang="ru-RU" sz="1100" b="1" i="1" cap="none" spc="0" dirty="0" smtClean="0">
              <a:ln w="12700">
                <a:solidFill>
                  <a:schemeClr val="accent4">
                    <a:lumMod val="50000"/>
                  </a:schemeClr>
                </a:solidFill>
                <a:prstDash val="solid"/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b="1" i="1" cap="none" spc="0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200" b="1" i="1" u="sng" cap="none" spc="0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уроку.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ru-RU" sz="32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2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sz="3200" i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Способи з‘єднання деталей з</a:t>
            </a:r>
          </a:p>
          <a:p>
            <a:pPr algn="just"/>
            <a:r>
              <a:rPr lang="uk-UA" sz="3200" i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тонколистового металу.</a:t>
            </a:r>
            <a:endParaRPr lang="ru-RU" sz="3200" i="1" cap="none" spc="0" dirty="0">
              <a:ln w="12700">
                <a:solidFill>
                  <a:schemeClr val="accent4">
                    <a:lumMod val="50000"/>
                  </a:schemeClr>
                </a:solidFill>
                <a:prstDash val="solid"/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74"/>
          <a:stretch/>
        </p:blipFill>
        <p:spPr bwMode="auto">
          <a:xfrm>
            <a:off x="1907212" y="3212976"/>
            <a:ext cx="3200400" cy="331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8502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just" defTabSz="360000">
              <a:spcBef>
                <a:spcPts val="0"/>
              </a:spcBef>
            </a:pPr>
            <a:r>
              <a:rPr lang="uk-UA" b="1" i="1" dirty="0" smtClean="0">
                <a:latin typeface="Bookman Old Style" pitchFamily="18" charset="0"/>
              </a:rPr>
              <a:t>	</a:t>
            </a:r>
          </a:p>
          <a:p>
            <a:pPr algn="just" defTabSz="360000">
              <a:spcBef>
                <a:spcPts val="0"/>
              </a:spcBef>
            </a:pPr>
            <a:r>
              <a:rPr lang="uk-UA" b="1" i="1" dirty="0">
                <a:latin typeface="Bookman Old Style" pitchFamily="18" charset="0"/>
              </a:rPr>
              <a:t>	</a:t>
            </a:r>
            <a:r>
              <a:rPr lang="uk-UA" b="1" i="1" dirty="0" smtClean="0">
                <a:latin typeface="Bookman Old Style" pitchFamily="18" charset="0"/>
              </a:rPr>
              <a:t>Заклепка</a:t>
            </a:r>
            <a:r>
              <a:rPr lang="uk-UA" dirty="0" smtClean="0">
                <a:latin typeface="Bookman Old Style" pitchFamily="18" charset="0"/>
              </a:rPr>
              <a:t> </a:t>
            </a:r>
            <a:r>
              <a:rPr lang="uk-UA" dirty="0">
                <a:latin typeface="Bookman Old Style" pitchFamily="18" charset="0"/>
              </a:rPr>
              <a:t>– металевий круглий стрижень з закладною головкою. Залежно від форми головки розрізняють заклепки з </a:t>
            </a:r>
            <a:r>
              <a:rPr lang="uk-UA" i="1" dirty="0">
                <a:latin typeface="Bookman Old Style" pitchFamily="18" charset="0"/>
              </a:rPr>
              <a:t>півкруглою, плоско-опуклою, потайною і </a:t>
            </a:r>
            <a:r>
              <a:rPr lang="uk-UA" i="1" dirty="0" err="1">
                <a:latin typeface="Bookman Old Style" pitchFamily="18" charset="0"/>
              </a:rPr>
              <a:t>напівпотайною</a:t>
            </a:r>
            <a:r>
              <a:rPr lang="uk-UA" dirty="0">
                <a:latin typeface="Bookman Old Style" pitchFamily="18" charset="0"/>
              </a:rPr>
              <a:t> головками</a:t>
            </a:r>
            <a:r>
              <a:rPr lang="uk-UA" dirty="0" smtClean="0">
                <a:latin typeface="Bookman Old Style" pitchFamily="18" charset="0"/>
              </a:rPr>
              <a:t>.</a:t>
            </a:r>
          </a:p>
          <a:p>
            <a:pPr algn="just" defTabSz="360000">
              <a:spcBef>
                <a:spcPts val="0"/>
              </a:spcBef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39" y="3100148"/>
            <a:ext cx="7524817" cy="2394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2298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pPr algn="just">
              <a:spcBef>
                <a:spcPts val="0"/>
              </a:spcBef>
            </a:pPr>
            <a:endParaRPr lang="uk-UA" sz="1800" i="1" spc="50" dirty="0" smtClean="0">
              <a:ln w="12700" cmpd="sng">
                <a:noFill/>
                <a:prstDash val="solid"/>
              </a:ln>
              <a:solidFill>
                <a:srgbClr val="044EBC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Bookman Old Style" panose="02050604050505020204" pitchFamily="18" charset="0"/>
            </a:endParaRPr>
          </a:p>
          <a:p>
            <a:pPr defTabSz="360000">
              <a:spcBef>
                <a:spcPts val="0"/>
              </a:spcBef>
            </a:pPr>
            <a:r>
              <a:rPr lang="uk-UA" sz="1800" dirty="0" smtClean="0">
                <a:latin typeface="Bookman Old Style" pitchFamily="18" charset="0"/>
              </a:rPr>
              <a:t>	</a:t>
            </a:r>
            <a:r>
              <a:rPr lang="uk-UA" sz="1800" b="1" i="1" dirty="0" smtClean="0">
                <a:solidFill>
                  <a:srgbClr val="7030A0"/>
                </a:solidFill>
                <a:latin typeface="Bookman Old Style" pitchFamily="18" charset="0"/>
              </a:rPr>
              <a:t>З’єднання </a:t>
            </a:r>
            <a:r>
              <a:rPr lang="uk-UA" sz="1800" b="1" i="1" dirty="0">
                <a:solidFill>
                  <a:srgbClr val="7030A0"/>
                </a:solidFill>
                <a:latin typeface="Bookman Old Style" pitchFamily="18" charset="0"/>
              </a:rPr>
              <a:t>за допомогою заклепок </a:t>
            </a:r>
            <a:endParaRPr lang="uk-UA" sz="1800" b="1" i="1" dirty="0" smtClean="0">
              <a:solidFill>
                <a:srgbClr val="7030A0"/>
              </a:solidFill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r>
              <a:rPr lang="uk-UA" sz="1800" b="1" i="1" dirty="0" smtClean="0">
                <a:solidFill>
                  <a:srgbClr val="7030A0"/>
                </a:solidFill>
                <a:latin typeface="Bookman Old Style" pitchFamily="18" charset="0"/>
              </a:rPr>
              <a:t>виконують </a:t>
            </a:r>
            <a:r>
              <a:rPr lang="uk-UA" sz="1800" b="1" i="1" dirty="0">
                <a:solidFill>
                  <a:srgbClr val="7030A0"/>
                </a:solidFill>
                <a:latin typeface="Bookman Old Style" pitchFamily="18" charset="0"/>
              </a:rPr>
              <a:t>у такій послідовності: </a:t>
            </a:r>
            <a:endParaRPr lang="ru-RU" sz="1800" b="1" i="1" dirty="0">
              <a:solidFill>
                <a:srgbClr val="7030A0"/>
              </a:solidFill>
              <a:latin typeface="Bookman Old Style" pitchFamily="18" charset="0"/>
            </a:endParaRPr>
          </a:p>
          <a:p>
            <a:pPr lvl="0">
              <a:spcBef>
                <a:spcPts val="0"/>
              </a:spcBef>
            </a:pPr>
            <a:r>
              <a:rPr lang="uk-UA" sz="1800" dirty="0" smtClean="0">
                <a:latin typeface="Bookman Old Style" pitchFamily="18" charset="0"/>
              </a:rPr>
              <a:t>- в </a:t>
            </a:r>
            <a:r>
              <a:rPr lang="uk-UA" sz="1800" dirty="0">
                <a:latin typeface="Bookman Old Style" pitchFamily="18" charset="0"/>
              </a:rPr>
              <a:t>деталях просвердлюють або </a:t>
            </a:r>
            <a:endParaRPr lang="uk-UA" sz="1800" dirty="0" smtClean="0">
              <a:latin typeface="Bookman Old Style" pitchFamily="18" charset="0"/>
            </a:endParaRPr>
          </a:p>
          <a:p>
            <a:pPr lvl="0">
              <a:spcBef>
                <a:spcPts val="0"/>
              </a:spcBef>
            </a:pPr>
            <a:r>
              <a:rPr lang="uk-UA" sz="1800" dirty="0">
                <a:latin typeface="Bookman Old Style" pitchFamily="18" charset="0"/>
              </a:rPr>
              <a:t>п</a:t>
            </a:r>
            <a:r>
              <a:rPr lang="uk-UA" sz="1800" dirty="0" smtClean="0">
                <a:latin typeface="Bookman Old Style" pitchFamily="18" charset="0"/>
              </a:rPr>
              <a:t>робивають  </a:t>
            </a:r>
            <a:r>
              <a:rPr lang="uk-UA" sz="1800" dirty="0">
                <a:latin typeface="Bookman Old Style" pitchFamily="18" charset="0"/>
              </a:rPr>
              <a:t>попередньо розмічені </a:t>
            </a:r>
            <a:endParaRPr lang="uk-UA" sz="1800" dirty="0" smtClean="0">
              <a:latin typeface="Bookman Old Style" pitchFamily="18" charset="0"/>
            </a:endParaRPr>
          </a:p>
          <a:p>
            <a:pPr lvl="0">
              <a:spcBef>
                <a:spcPts val="0"/>
              </a:spcBef>
            </a:pPr>
            <a:r>
              <a:rPr lang="uk-UA" sz="1800" dirty="0" smtClean="0">
                <a:latin typeface="Bookman Old Style" pitchFamily="18" charset="0"/>
              </a:rPr>
              <a:t>отвори </a:t>
            </a:r>
            <a:r>
              <a:rPr lang="uk-UA" sz="1800" dirty="0">
                <a:latin typeface="Bookman Old Style" pitchFamily="18" charset="0"/>
              </a:rPr>
              <a:t>(більші на 0,1 мм діаметра </a:t>
            </a:r>
            <a:endParaRPr lang="uk-UA" sz="1800" dirty="0" smtClean="0">
              <a:latin typeface="Bookman Old Style" pitchFamily="18" charset="0"/>
            </a:endParaRPr>
          </a:p>
          <a:p>
            <a:pPr lvl="0">
              <a:spcBef>
                <a:spcPts val="0"/>
              </a:spcBef>
            </a:pPr>
            <a:r>
              <a:rPr lang="uk-UA" sz="1800" dirty="0" smtClean="0">
                <a:latin typeface="Bookman Old Style" pitchFamily="18" charset="0"/>
              </a:rPr>
              <a:t>стрижня </a:t>
            </a:r>
            <a:r>
              <a:rPr lang="uk-UA" sz="1800" dirty="0">
                <a:latin typeface="Bookman Old Style" pitchFamily="18" charset="0"/>
              </a:rPr>
              <a:t>заклепки</a:t>
            </a:r>
            <a:r>
              <a:rPr lang="uk-UA" sz="1800" dirty="0" smtClean="0">
                <a:latin typeface="Bookman Old Style" pitchFamily="18" charset="0"/>
              </a:rPr>
              <a:t>).</a:t>
            </a:r>
          </a:p>
          <a:p>
            <a:pPr lvl="0">
              <a:spcBef>
                <a:spcPts val="0"/>
              </a:spcBef>
            </a:pPr>
            <a:r>
              <a:rPr lang="uk-UA" sz="1800" dirty="0" smtClean="0">
                <a:latin typeface="Bookman Old Style" pitchFamily="18" charset="0"/>
              </a:rPr>
              <a:t>Після </a:t>
            </a:r>
            <a:r>
              <a:rPr lang="uk-UA" sz="1800" dirty="0">
                <a:latin typeface="Bookman Old Style" pitchFamily="18" charset="0"/>
              </a:rPr>
              <a:t>свердління або пробивання </a:t>
            </a:r>
            <a:endParaRPr lang="uk-UA" sz="1800" dirty="0" smtClean="0">
              <a:latin typeface="Bookman Old Style" pitchFamily="18" charset="0"/>
            </a:endParaRPr>
          </a:p>
          <a:p>
            <a:pPr lvl="0">
              <a:spcBef>
                <a:spcPts val="0"/>
              </a:spcBef>
            </a:pPr>
            <a:r>
              <a:rPr lang="uk-UA" sz="1800" dirty="0" smtClean="0">
                <a:latin typeface="Bookman Old Style" pitchFamily="18" charset="0"/>
              </a:rPr>
              <a:t>отворів </a:t>
            </a:r>
            <a:r>
              <a:rPr lang="uk-UA" sz="1800" dirty="0">
                <a:latin typeface="Bookman Old Style" pitchFamily="18" charset="0"/>
              </a:rPr>
              <a:t>пробійником на зворотному </a:t>
            </a:r>
            <a:endParaRPr lang="uk-UA" sz="1800" dirty="0" smtClean="0">
              <a:latin typeface="Bookman Old Style" pitchFamily="18" charset="0"/>
            </a:endParaRPr>
          </a:p>
          <a:p>
            <a:pPr lvl="0">
              <a:spcBef>
                <a:spcPts val="0"/>
              </a:spcBef>
            </a:pPr>
            <a:r>
              <a:rPr lang="uk-UA" sz="1800" dirty="0" smtClean="0">
                <a:latin typeface="Bookman Old Style" pitchFamily="18" charset="0"/>
              </a:rPr>
              <a:t>боці </a:t>
            </a:r>
            <a:r>
              <a:rPr lang="uk-UA" sz="1800" dirty="0">
                <a:latin typeface="Bookman Old Style" pitchFamily="18" charset="0"/>
              </a:rPr>
              <a:t>утворюються задирки. Їх треба </a:t>
            </a:r>
            <a:endParaRPr lang="uk-UA" sz="1800" dirty="0" smtClean="0">
              <a:latin typeface="Bookman Old Style" pitchFamily="18" charset="0"/>
            </a:endParaRPr>
          </a:p>
          <a:p>
            <a:pPr lvl="0">
              <a:spcBef>
                <a:spcPts val="0"/>
              </a:spcBef>
            </a:pPr>
            <a:r>
              <a:rPr lang="uk-UA" sz="1800" dirty="0" smtClean="0">
                <a:latin typeface="Bookman Old Style" pitchFamily="18" charset="0"/>
              </a:rPr>
              <a:t>спиляти </a:t>
            </a:r>
            <a:r>
              <a:rPr lang="uk-UA" sz="1800" dirty="0">
                <a:latin typeface="Bookman Old Style" pitchFamily="18" charset="0"/>
              </a:rPr>
              <a:t>напилком;</a:t>
            </a:r>
            <a:endParaRPr lang="ru-RU" sz="1800" dirty="0">
              <a:latin typeface="Bookman Old Style" pitchFamily="18" charset="0"/>
            </a:endParaRPr>
          </a:p>
          <a:p>
            <a:pPr marL="313182" lvl="0" indent="-285750">
              <a:spcBef>
                <a:spcPts val="0"/>
              </a:spcBef>
              <a:buFontTx/>
              <a:buChar char="-"/>
            </a:pPr>
            <a:r>
              <a:rPr lang="uk-UA" sz="1800" dirty="0" smtClean="0">
                <a:latin typeface="Bookman Old Style" pitchFamily="18" charset="0"/>
              </a:rPr>
              <a:t>одну </a:t>
            </a:r>
            <a:r>
              <a:rPr lang="uk-UA" sz="1800" dirty="0">
                <a:latin typeface="Bookman Old Style" pitchFamily="18" charset="0"/>
              </a:rPr>
              <a:t>деталь накладають на другу </a:t>
            </a:r>
            <a:r>
              <a:rPr lang="uk-UA" sz="1800" dirty="0" smtClean="0">
                <a:latin typeface="Bookman Old Style" pitchFamily="18" charset="0"/>
              </a:rPr>
              <a:t>так</a:t>
            </a:r>
          </a:p>
          <a:p>
            <a:pPr lvl="0">
              <a:spcBef>
                <a:spcPts val="0"/>
              </a:spcBef>
            </a:pPr>
            <a:r>
              <a:rPr lang="uk-UA" sz="1800" dirty="0" smtClean="0">
                <a:latin typeface="Bookman Old Style" pitchFamily="18" charset="0"/>
              </a:rPr>
              <a:t> </a:t>
            </a:r>
            <a:r>
              <a:rPr lang="uk-UA" sz="1800" dirty="0">
                <a:latin typeface="Bookman Old Style" pitchFamily="18" charset="0"/>
              </a:rPr>
              <a:t>щоб отвори співпадали; </a:t>
            </a:r>
            <a:endParaRPr lang="ru-RU" sz="1800" dirty="0">
              <a:latin typeface="Bookman Old Style" pitchFamily="18" charset="0"/>
            </a:endParaRPr>
          </a:p>
          <a:p>
            <a:pPr marL="313182" lvl="0" indent="-285750">
              <a:spcBef>
                <a:spcPts val="0"/>
              </a:spcBef>
              <a:buFontTx/>
              <a:buChar char="-"/>
            </a:pPr>
            <a:r>
              <a:rPr lang="uk-UA" sz="1800" dirty="0" smtClean="0">
                <a:latin typeface="Bookman Old Style" pitchFamily="18" charset="0"/>
              </a:rPr>
              <a:t>вставляють </a:t>
            </a:r>
            <a:r>
              <a:rPr lang="uk-UA" sz="1800" dirty="0">
                <a:latin typeface="Bookman Old Style" pitchFamily="18" charset="0"/>
              </a:rPr>
              <a:t>заклепки </a:t>
            </a:r>
            <a:r>
              <a:rPr lang="uk-UA" sz="1800" dirty="0" smtClean="0">
                <a:latin typeface="Bookman Old Style" pitchFamily="18" charset="0"/>
              </a:rPr>
              <a:t>відповідного</a:t>
            </a:r>
          </a:p>
          <a:p>
            <a:pPr lvl="0">
              <a:spcBef>
                <a:spcPts val="0"/>
              </a:spcBef>
            </a:pPr>
            <a:r>
              <a:rPr lang="uk-UA" sz="1800" dirty="0" smtClean="0">
                <a:latin typeface="Bookman Old Style" pitchFamily="18" charset="0"/>
              </a:rPr>
              <a:t> </a:t>
            </a:r>
            <a:r>
              <a:rPr lang="uk-UA" sz="1800" dirty="0">
                <a:latin typeface="Bookman Old Style" pitchFamily="18" charset="0"/>
              </a:rPr>
              <a:t>діаметру і довжини. Довжина </a:t>
            </a:r>
            <a:endParaRPr lang="uk-UA" sz="1800" dirty="0" smtClean="0">
              <a:latin typeface="Bookman Old Style" pitchFamily="18" charset="0"/>
            </a:endParaRPr>
          </a:p>
          <a:p>
            <a:pPr lvl="0">
              <a:spcBef>
                <a:spcPts val="0"/>
              </a:spcBef>
            </a:pPr>
            <a:r>
              <a:rPr lang="uk-UA" sz="1800" dirty="0" smtClean="0">
                <a:latin typeface="Bookman Old Style" pitchFamily="18" charset="0"/>
              </a:rPr>
              <a:t>заклепки </a:t>
            </a:r>
            <a:r>
              <a:rPr lang="uk-UA" sz="1800" dirty="0">
                <a:latin typeface="Bookman Old Style" pitchFamily="18" charset="0"/>
              </a:rPr>
              <a:t>підбирається так щоб висота її виступу над з’єднувальними деталями була рівна товщині заклепки; </a:t>
            </a:r>
            <a:endParaRPr lang="ru-RU" sz="1800" dirty="0">
              <a:latin typeface="Bookman Old Style" pitchFamily="18" charset="0"/>
            </a:endParaRPr>
          </a:p>
          <a:p>
            <a:pPr lvl="0">
              <a:spcBef>
                <a:spcPts val="0"/>
              </a:spcBef>
            </a:pPr>
            <a:r>
              <a:rPr lang="uk-UA" sz="1800" dirty="0" smtClean="0">
                <a:latin typeface="Bookman Old Style" pitchFamily="18" charset="0"/>
              </a:rPr>
              <a:t>- кладуть </a:t>
            </a:r>
            <a:r>
              <a:rPr lang="uk-UA" sz="1800" dirty="0">
                <a:latin typeface="Bookman Old Style" pitchFamily="18" charset="0"/>
              </a:rPr>
              <a:t>закладну головку заклепки у заглиблення </a:t>
            </a:r>
            <a:r>
              <a:rPr lang="uk-UA" sz="1800" dirty="0" smtClean="0">
                <a:latin typeface="Bookman Old Style" pitchFamily="18" charset="0"/>
              </a:rPr>
              <a:t>підтримки, </a:t>
            </a:r>
            <a:endParaRPr lang="ru-RU" sz="1800" dirty="0">
              <a:latin typeface="Bookman Old Style" pitchFamily="18" charset="0"/>
            </a:endParaRPr>
          </a:p>
          <a:p>
            <a:pPr lvl="0">
              <a:spcBef>
                <a:spcPts val="0"/>
              </a:spcBef>
            </a:pPr>
            <a:r>
              <a:rPr lang="uk-UA" sz="1800" dirty="0">
                <a:latin typeface="Bookman Old Style" pitchFamily="18" charset="0"/>
              </a:rPr>
              <a:t>зверху установлюють </a:t>
            </a:r>
            <a:r>
              <a:rPr lang="uk-UA" sz="1800" dirty="0" err="1">
                <a:latin typeface="Bookman Old Style" pitchFamily="18" charset="0"/>
              </a:rPr>
              <a:t>натягач</a:t>
            </a:r>
            <a:r>
              <a:rPr lang="uk-UA" sz="1800" dirty="0">
                <a:latin typeface="Bookman Old Style" pitchFamily="18" charset="0"/>
              </a:rPr>
              <a:t> і ударами молотка притискують деталі до головки </a:t>
            </a:r>
            <a:r>
              <a:rPr lang="uk-UA" sz="1800" dirty="0" smtClean="0">
                <a:latin typeface="Bookman Old Style" pitchFamily="18" charset="0"/>
              </a:rPr>
              <a:t>заклепки легкими </a:t>
            </a:r>
            <a:r>
              <a:rPr lang="uk-UA" sz="1800" dirty="0">
                <a:latin typeface="Bookman Old Style" pitchFamily="18" charset="0"/>
              </a:rPr>
              <a:t>ударами;</a:t>
            </a:r>
            <a:endParaRPr lang="ru-RU" sz="1800" dirty="0">
              <a:latin typeface="Bookman Old Style" pitchFamily="18" charset="0"/>
            </a:endParaRPr>
          </a:p>
          <a:p>
            <a:pPr lvl="0">
              <a:spcBef>
                <a:spcPts val="0"/>
              </a:spcBef>
            </a:pPr>
            <a:r>
              <a:rPr lang="uk-UA" sz="1800" dirty="0" smtClean="0">
                <a:latin typeface="Bookman Old Style" pitchFamily="18" charset="0"/>
              </a:rPr>
              <a:t>- легкими </a:t>
            </a:r>
            <a:r>
              <a:rPr lang="uk-UA" sz="1800" dirty="0">
                <a:latin typeface="Bookman Old Style" pitchFamily="18" charset="0"/>
              </a:rPr>
              <a:t>ударами з усіх боків розклепують кінець заклепки, утворюючи замикаючу головку;</a:t>
            </a:r>
            <a:endParaRPr lang="ru-RU" sz="1800" dirty="0">
              <a:latin typeface="Bookman Old Style" pitchFamily="18" charset="0"/>
            </a:endParaRPr>
          </a:p>
          <a:p>
            <a:pPr lvl="0">
              <a:spcBef>
                <a:spcPts val="0"/>
              </a:spcBef>
            </a:pPr>
            <a:r>
              <a:rPr lang="uk-UA" sz="1800" dirty="0" smtClean="0">
                <a:latin typeface="Bookman Old Style" pitchFamily="18" charset="0"/>
              </a:rPr>
              <a:t>- завершують </a:t>
            </a:r>
            <a:r>
              <a:rPr lang="uk-UA" sz="1800" dirty="0">
                <a:latin typeface="Bookman Old Style" pitchFamily="18" charset="0"/>
              </a:rPr>
              <a:t>чистове формування головки обтискачем. </a:t>
            </a:r>
            <a:endParaRPr lang="ru-RU" sz="1800" dirty="0">
              <a:latin typeface="Bookman Old Style" pitchFamily="18" charset="0"/>
            </a:endParaRPr>
          </a:p>
          <a:p>
            <a:pPr algn="just">
              <a:spcBef>
                <a:spcPts val="0"/>
              </a:spcBef>
            </a:pPr>
            <a:r>
              <a:rPr lang="uk-UA" sz="18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40401"/>
            <a:ext cx="3048868" cy="3826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2298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 lnSpcReduction="10000"/>
          </a:bodyPr>
          <a:lstStyle/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uk-UA" b="1" i="1" dirty="0" smtClean="0">
                <a:solidFill>
                  <a:srgbClr val="FF0000"/>
                </a:solidFill>
                <a:latin typeface="Bookman Old Style" pitchFamily="18" charset="0"/>
              </a:rPr>
              <a:t>Правил </a:t>
            </a:r>
            <a:r>
              <a:rPr lang="uk-UA" b="1" i="1" dirty="0">
                <a:solidFill>
                  <a:srgbClr val="FF0000"/>
                </a:solidFill>
                <a:latin typeface="Bookman Old Style" pitchFamily="18" charset="0"/>
              </a:rPr>
              <a:t>безпечної праці:</a:t>
            </a:r>
            <a:endParaRPr lang="ru-RU" b="1" i="1" dirty="0">
              <a:solidFill>
                <a:srgbClr val="FF0000"/>
              </a:solidFill>
              <a:latin typeface="Bookman Old Style" pitchFamily="18" charset="0"/>
            </a:endParaRPr>
          </a:p>
          <a:p>
            <a:pPr lvl="0"/>
            <a:r>
              <a:rPr lang="uk-UA" i="1" dirty="0" smtClean="0">
                <a:latin typeface="Bookman Old Style" pitchFamily="18" charset="0"/>
              </a:rPr>
              <a:t>1. Роботу </a:t>
            </a:r>
            <a:r>
              <a:rPr lang="uk-UA" i="1" dirty="0">
                <a:latin typeface="Bookman Old Style" pitchFamily="18" charset="0"/>
              </a:rPr>
              <a:t>виконувати у спецодязі.</a:t>
            </a:r>
            <a:endParaRPr lang="ru-RU" i="1" dirty="0">
              <a:latin typeface="Bookman Old Style" pitchFamily="18" charset="0"/>
            </a:endParaRPr>
          </a:p>
          <a:p>
            <a:pPr lvl="0"/>
            <a:r>
              <a:rPr lang="uk-UA" i="1" dirty="0" smtClean="0">
                <a:latin typeface="Bookman Old Style" pitchFamily="18" charset="0"/>
              </a:rPr>
              <a:t>2. Молоток </a:t>
            </a:r>
            <a:r>
              <a:rPr lang="uk-UA" i="1" dirty="0">
                <a:latin typeface="Bookman Old Style" pitchFamily="18" charset="0"/>
              </a:rPr>
              <a:t>або киянка мають бути добре закріплені (насаджені) на рукоятках.</a:t>
            </a:r>
            <a:endParaRPr lang="ru-RU" i="1" dirty="0">
              <a:latin typeface="Bookman Old Style" pitchFamily="18" charset="0"/>
            </a:endParaRPr>
          </a:p>
          <a:p>
            <a:pPr lvl="0"/>
            <a:r>
              <a:rPr lang="uk-UA" i="1" dirty="0" smtClean="0">
                <a:latin typeface="Bookman Old Style" pitchFamily="18" charset="0"/>
              </a:rPr>
              <a:t>3. Ударні </a:t>
            </a:r>
            <a:r>
              <a:rPr lang="uk-UA" i="1" dirty="0">
                <a:latin typeface="Bookman Old Style" pitchFamily="18" charset="0"/>
              </a:rPr>
              <a:t>частини молотків, киянок, обтискачі не повинні мати вм’ятин, тріщин, задирок.</a:t>
            </a:r>
            <a:endParaRPr lang="ru-RU" i="1" dirty="0">
              <a:latin typeface="Bookman Old Style" pitchFamily="18" charset="0"/>
            </a:endParaRPr>
          </a:p>
          <a:p>
            <a:pPr lvl="0"/>
            <a:r>
              <a:rPr lang="uk-UA" i="1" dirty="0" smtClean="0">
                <a:latin typeface="Bookman Old Style" pitchFamily="18" charset="0"/>
              </a:rPr>
              <a:t>4. При </a:t>
            </a:r>
            <a:r>
              <a:rPr lang="uk-UA" i="1" dirty="0">
                <a:latin typeface="Bookman Old Style" pitchFamily="18" charset="0"/>
              </a:rPr>
              <a:t>з’єднанні деталей заклепками </a:t>
            </a:r>
            <a:r>
              <a:rPr lang="uk-UA" i="1" dirty="0" err="1">
                <a:latin typeface="Bookman Old Style" pitchFamily="18" charset="0"/>
              </a:rPr>
              <a:t>натягач</a:t>
            </a:r>
            <a:r>
              <a:rPr lang="uk-UA" i="1" dirty="0">
                <a:latin typeface="Bookman Old Style" pitchFamily="18" charset="0"/>
              </a:rPr>
              <a:t> не стискувати в руках, а спрямовувати на заклепку.</a:t>
            </a:r>
            <a:endParaRPr lang="ru-RU" i="1" dirty="0">
              <a:latin typeface="Bookman Old Style" pitchFamily="18" charset="0"/>
            </a:endParaRPr>
          </a:p>
          <a:p>
            <a:pPr lvl="0"/>
            <a:r>
              <a:rPr lang="uk-UA" i="1" dirty="0" smtClean="0">
                <a:latin typeface="Bookman Old Style" pitchFamily="18" charset="0"/>
              </a:rPr>
              <a:t>5. Оправки </a:t>
            </a:r>
            <a:r>
              <a:rPr lang="uk-UA" i="1" dirty="0">
                <a:latin typeface="Bookman Old Style" pitchFamily="18" charset="0"/>
              </a:rPr>
              <a:t>міцно затискувати в лещатах.</a:t>
            </a:r>
            <a:endParaRPr lang="ru-RU" i="1" dirty="0">
              <a:latin typeface="Bookman Old Style" pitchFamily="18" charset="0"/>
            </a:endParaRPr>
          </a:p>
          <a:p>
            <a:pPr lvl="0"/>
            <a:r>
              <a:rPr lang="uk-UA" i="1" dirty="0" smtClean="0">
                <a:latin typeface="Bookman Old Style" pitchFamily="18" charset="0"/>
              </a:rPr>
              <a:t>6. Не </a:t>
            </a:r>
            <a:r>
              <a:rPr lang="uk-UA" i="1" dirty="0">
                <a:latin typeface="Bookman Old Style" pitchFamily="18" charset="0"/>
              </a:rPr>
              <a:t>перевіряти якість з’єднання деталей на дотик.</a:t>
            </a:r>
            <a:endParaRPr lang="ru-RU" i="1" dirty="0">
              <a:latin typeface="Bookman Old Style" pitchFamily="18" charset="0"/>
            </a:endParaRPr>
          </a:p>
          <a:p>
            <a:pPr lvl="0"/>
            <a:r>
              <a:rPr lang="uk-UA" i="1" dirty="0" smtClean="0">
                <a:latin typeface="Bookman Old Style" pitchFamily="18" charset="0"/>
              </a:rPr>
              <a:t>7. Не </a:t>
            </a:r>
            <a:r>
              <a:rPr lang="uk-UA" i="1" dirty="0">
                <a:latin typeface="Bookman Old Style" pitchFamily="18" charset="0"/>
              </a:rPr>
              <a:t>здмухувати ошурки. Прибирати робоче місце щіткою </a:t>
            </a:r>
            <a:r>
              <a:rPr lang="uk-UA" i="1" dirty="0" err="1">
                <a:latin typeface="Bookman Old Style" pitchFamily="18" charset="0"/>
              </a:rPr>
              <a:t>зміткою</a:t>
            </a:r>
            <a:r>
              <a:rPr lang="uk-UA" i="1" dirty="0">
                <a:latin typeface="Bookman Old Style" pitchFamily="18" charset="0"/>
              </a:rPr>
              <a:t>.</a:t>
            </a:r>
            <a:endParaRPr lang="ru-RU" i="1" dirty="0">
              <a:latin typeface="Bookman Old Style" pitchFamily="18" charset="0"/>
            </a:endParaRPr>
          </a:p>
          <a:p>
            <a:pPr algn="just">
              <a:spcBef>
                <a:spcPts val="0"/>
              </a:spcBef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0590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 defTabSz="360000"/>
            <a:r>
              <a:rPr lang="uk-UA" b="1" i="1" dirty="0">
                <a:solidFill>
                  <a:schemeClr val="accent4">
                    <a:lumMod val="75000"/>
                  </a:schemeClr>
                </a:solidFill>
                <a:latin typeface="Bookman Old Style" pitchFamily="18" charset="0"/>
              </a:rPr>
              <a:t>Завершіть речення:</a:t>
            </a:r>
            <a:endParaRPr lang="ru-RU" b="1" i="1" dirty="0">
              <a:solidFill>
                <a:schemeClr val="accent4">
                  <a:lumMod val="75000"/>
                </a:schemeClr>
              </a:solidFill>
              <a:latin typeface="Bookman Old Style" pitchFamily="18" charset="0"/>
            </a:endParaRPr>
          </a:p>
          <a:p>
            <a:pPr lvl="0" defTabSz="360000"/>
            <a:r>
              <a:rPr lang="uk-UA" dirty="0" smtClean="0">
                <a:latin typeface="Bookman Old Style" pitchFamily="18" charset="0"/>
              </a:rPr>
              <a:t>	</a:t>
            </a:r>
            <a:r>
              <a:rPr lang="uk-UA" sz="2200" dirty="0" smtClean="0">
                <a:latin typeface="Bookman Old Style" pitchFamily="18" charset="0"/>
              </a:rPr>
              <a:t>Пристосування </a:t>
            </a:r>
            <a:r>
              <a:rPr lang="uk-UA" sz="2200" dirty="0">
                <a:latin typeface="Bookman Old Style" pitchFamily="18" charset="0"/>
              </a:rPr>
              <a:t>з металу певної геометричної форми, за допомогою якого виконують згинання елементів заготовки під визначеним кутом - </a:t>
            </a:r>
            <a:r>
              <a:rPr lang="uk-UA" sz="2200" dirty="0" smtClean="0">
                <a:latin typeface="Bookman Old Style" pitchFamily="18" charset="0"/>
              </a:rPr>
              <a:t>………….</a:t>
            </a:r>
            <a:r>
              <a:rPr lang="uk-UA" sz="2200" i="1" dirty="0" smtClean="0">
                <a:latin typeface="Bookman Old Style" pitchFamily="18" charset="0"/>
              </a:rPr>
              <a:t>. </a:t>
            </a:r>
          </a:p>
          <a:p>
            <a:pPr lvl="0" defTabSz="360000"/>
            <a:r>
              <a:rPr lang="uk-UA" sz="2200" dirty="0" smtClean="0">
                <a:latin typeface="Bookman Old Style" pitchFamily="18" charset="0"/>
              </a:rPr>
              <a:t>	Відігнутий </a:t>
            </a:r>
            <a:r>
              <a:rPr lang="uk-UA" sz="2200" dirty="0">
                <a:latin typeface="Bookman Old Style" pitchFamily="18" charset="0"/>
              </a:rPr>
              <a:t>та </a:t>
            </a:r>
            <a:r>
              <a:rPr lang="uk-UA" sz="2200" dirty="0" err="1" smtClean="0">
                <a:latin typeface="Bookman Old Style" pitchFamily="18" charset="0"/>
              </a:rPr>
              <a:t>сплщений</a:t>
            </a:r>
            <a:r>
              <a:rPr lang="uk-UA" sz="2200" dirty="0" smtClean="0">
                <a:latin typeface="Bookman Old Style" pitchFamily="18" charset="0"/>
              </a:rPr>
              <a:t> </a:t>
            </a:r>
            <a:r>
              <a:rPr lang="uk-UA" sz="2200" dirty="0">
                <a:latin typeface="Bookman Old Style" pitchFamily="18" charset="0"/>
              </a:rPr>
              <a:t>кінець на місці з’єднання тонких металевих листів </a:t>
            </a:r>
            <a:r>
              <a:rPr lang="uk-UA" sz="2200" dirty="0" smtClean="0">
                <a:latin typeface="Bookman Old Style" pitchFamily="18" charset="0"/>
              </a:rPr>
              <a:t>називають - ……………</a:t>
            </a:r>
            <a:endParaRPr lang="ru-RU" sz="2200" dirty="0" smtClean="0">
              <a:latin typeface="Bookman Old Style" pitchFamily="18" charset="0"/>
            </a:endParaRPr>
          </a:p>
          <a:p>
            <a:pPr lvl="0" defTabSz="360000"/>
            <a:r>
              <a:rPr lang="uk-UA" sz="2200" dirty="0" smtClean="0">
                <a:latin typeface="Bookman Old Style" pitchFamily="18" charset="0"/>
              </a:rPr>
              <a:t>	Ручний інструмент у вигляді короткого стрижня, призначеного для пробивання невеликих отворів у металі - …………</a:t>
            </a:r>
            <a:endParaRPr lang="ru-RU" sz="2200" dirty="0" smtClean="0">
              <a:latin typeface="Bookman Old Style" pitchFamily="18" charset="0"/>
            </a:endParaRPr>
          </a:p>
          <a:p>
            <a:pPr lvl="0" defTabSz="360000"/>
            <a:r>
              <a:rPr lang="uk-UA" sz="2200" dirty="0" smtClean="0">
                <a:latin typeface="Bookman Old Style" pitchFamily="18" charset="0"/>
              </a:rPr>
              <a:t>	Найпростіший </a:t>
            </a:r>
            <a:r>
              <a:rPr lang="uk-UA" sz="2200" dirty="0">
                <a:latin typeface="Bookman Old Style" pitchFamily="18" charset="0"/>
              </a:rPr>
              <a:t>кріпильний виріб, який складається з головки і </a:t>
            </a:r>
            <a:r>
              <a:rPr lang="uk-UA" sz="2200" dirty="0" smtClean="0">
                <a:latin typeface="Bookman Old Style" pitchFamily="18" charset="0"/>
              </a:rPr>
              <a:t>стрижня - ……………</a:t>
            </a:r>
            <a:endParaRPr lang="ru-RU" sz="2200" dirty="0">
              <a:latin typeface="Bookman Old Style" pitchFamily="18" charset="0"/>
            </a:endParaRPr>
          </a:p>
          <a:p>
            <a:pPr lvl="0" defTabSz="360000"/>
            <a:r>
              <a:rPr lang="uk-UA" sz="2200" dirty="0" smtClean="0">
                <a:latin typeface="Bookman Old Style" pitchFamily="18" charset="0"/>
              </a:rPr>
              <a:t>	Розширене </a:t>
            </a:r>
            <a:r>
              <a:rPr lang="uk-UA" sz="2200" dirty="0">
                <a:latin typeface="Bookman Old Style" pitchFamily="18" charset="0"/>
              </a:rPr>
              <a:t>місце в отворі, в яке вставляється головка </a:t>
            </a:r>
            <a:r>
              <a:rPr lang="uk-UA" sz="2200" dirty="0" smtClean="0">
                <a:latin typeface="Bookman Old Style" pitchFamily="18" charset="0"/>
              </a:rPr>
              <a:t>заклепки -  ………… </a:t>
            </a:r>
            <a:endParaRPr lang="ru-RU" sz="2200" dirty="0">
              <a:latin typeface="Bookman Old Style" pitchFamily="18" charset="0"/>
            </a:endParaRPr>
          </a:p>
          <a:p>
            <a:pPr lvl="0" defTabSz="360000"/>
            <a:r>
              <a:rPr lang="uk-UA" sz="2200" dirty="0" smtClean="0">
                <a:latin typeface="Bookman Old Style" pitchFamily="18" charset="0"/>
              </a:rPr>
              <a:t>	Ручний </a:t>
            </a:r>
            <a:r>
              <a:rPr lang="uk-UA" sz="2200" dirty="0">
                <a:latin typeface="Bookman Old Style" pitchFamily="18" charset="0"/>
              </a:rPr>
              <a:t>інструмент для утримання заклепки в отворі </a:t>
            </a:r>
            <a:r>
              <a:rPr lang="uk-UA" sz="2200" dirty="0" smtClean="0">
                <a:latin typeface="Bookman Old Style" pitchFamily="18" charset="0"/>
              </a:rPr>
              <a:t>- …………. </a:t>
            </a:r>
            <a:endParaRPr lang="ru-RU" dirty="0"/>
          </a:p>
          <a:p>
            <a:pPr algn="just">
              <a:spcBef>
                <a:spcPts val="0"/>
              </a:spcBef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96336" y="1660738"/>
            <a:ext cx="1370888" cy="40011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uk-UA" i="1" dirty="0">
                <a:solidFill>
                  <a:srgbClr val="0070C0"/>
                </a:solidFill>
                <a:latin typeface="Bookman Old Style" pitchFamily="18" charset="0"/>
              </a:rPr>
              <a:t>(</a:t>
            </a:r>
            <a:r>
              <a:rPr lang="uk-UA" sz="2000" i="1" dirty="0">
                <a:solidFill>
                  <a:srgbClr val="0070C0"/>
                </a:solidFill>
                <a:latin typeface="Bookman Old Style" pitchFamily="18" charset="0"/>
              </a:rPr>
              <a:t>оправка</a:t>
            </a:r>
            <a:r>
              <a:rPr lang="uk-UA" i="1" dirty="0">
                <a:solidFill>
                  <a:srgbClr val="0070C0"/>
                </a:solidFill>
                <a:latin typeface="Bookman Old Style" pitchFamily="18" charset="0"/>
              </a:rPr>
              <a:t>)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88224" y="2380818"/>
            <a:ext cx="1592103" cy="40011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uk-UA" sz="2000" i="1" dirty="0">
                <a:solidFill>
                  <a:srgbClr val="0070C0"/>
                </a:solidFill>
                <a:latin typeface="Bookman Old Style" pitchFamily="18" charset="0"/>
              </a:rPr>
              <a:t>(</a:t>
            </a:r>
            <a:r>
              <a:rPr lang="uk-UA" sz="2000" i="1" dirty="0" err="1">
                <a:solidFill>
                  <a:srgbClr val="0070C0"/>
                </a:solidFill>
                <a:latin typeface="Bookman Old Style" pitchFamily="18" charset="0"/>
              </a:rPr>
              <a:t>фальцем</a:t>
            </a:r>
            <a:r>
              <a:rPr lang="uk-UA" sz="2000" i="1" dirty="0">
                <a:solidFill>
                  <a:srgbClr val="0070C0"/>
                </a:solidFill>
                <a:latin typeface="Bookman Old Style" pitchFamily="18" charset="0"/>
              </a:rPr>
              <a:t>).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67744" y="3460938"/>
            <a:ext cx="1332416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lang="uk-UA" sz="2000" i="1" dirty="0">
                <a:solidFill>
                  <a:srgbClr val="0070C0"/>
                </a:solidFill>
                <a:latin typeface="Bookman Old Style" pitchFamily="18" charset="0"/>
              </a:rPr>
              <a:t>(</a:t>
            </a:r>
            <a:r>
              <a:rPr lang="uk-UA" sz="2000" i="1" dirty="0" err="1">
                <a:solidFill>
                  <a:srgbClr val="0070C0"/>
                </a:solidFill>
                <a:latin typeface="Bookman Old Style" pitchFamily="18" charset="0"/>
              </a:rPr>
              <a:t>бородок</a:t>
            </a:r>
            <a:r>
              <a:rPr lang="uk-UA" sz="2000" i="1" dirty="0">
                <a:solidFill>
                  <a:srgbClr val="0070C0"/>
                </a:solidFill>
                <a:latin typeface="Bookman Old Style" pitchFamily="18" charset="0"/>
              </a:rPr>
              <a:t>)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55976" y="4181018"/>
            <a:ext cx="1524776" cy="400110"/>
          </a:xfrm>
          <a:prstGeom prst="rect">
            <a:avLst/>
          </a:prstGeom>
          <a:solidFill>
            <a:srgbClr val="E8E8E8"/>
          </a:solidFill>
        </p:spPr>
        <p:txBody>
          <a:bodyPr wrap="none" rtlCol="0">
            <a:spAutoFit/>
          </a:bodyPr>
          <a:lstStyle/>
          <a:p>
            <a:r>
              <a:rPr lang="uk-UA" sz="2000" i="1" dirty="0">
                <a:solidFill>
                  <a:srgbClr val="0070C0"/>
                </a:solidFill>
                <a:latin typeface="Bookman Old Style" pitchFamily="18" charset="0"/>
              </a:rPr>
              <a:t>(заклепка)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75102" y="4973106"/>
            <a:ext cx="1250663" cy="400110"/>
          </a:xfrm>
          <a:prstGeom prst="rect">
            <a:avLst/>
          </a:prstGeom>
          <a:solidFill>
            <a:srgbClr val="E8E8E8"/>
          </a:solidFill>
        </p:spPr>
        <p:txBody>
          <a:bodyPr wrap="none" rtlCol="0">
            <a:spAutoFit/>
          </a:bodyPr>
          <a:lstStyle/>
          <a:p>
            <a:r>
              <a:rPr lang="uk-UA" sz="2000" i="1" dirty="0">
                <a:solidFill>
                  <a:srgbClr val="0070C0"/>
                </a:solidFill>
                <a:latin typeface="Bookman Old Style" pitchFamily="18" charset="0"/>
              </a:rPr>
              <a:t>(потай)</a:t>
            </a:r>
            <a:r>
              <a:rPr lang="uk-UA" sz="2000" dirty="0">
                <a:solidFill>
                  <a:srgbClr val="0070C0"/>
                </a:solidFill>
                <a:latin typeface="Bookman Old Style" pitchFamily="18" charset="0"/>
              </a:rPr>
              <a:t>.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67744" y="5765194"/>
            <a:ext cx="1843774" cy="400110"/>
          </a:xfrm>
          <a:prstGeom prst="rect">
            <a:avLst/>
          </a:prstGeom>
          <a:solidFill>
            <a:srgbClr val="E8E8E8"/>
          </a:solidFill>
        </p:spPr>
        <p:txBody>
          <a:bodyPr wrap="none" rtlCol="0">
            <a:spAutoFit/>
          </a:bodyPr>
          <a:lstStyle/>
          <a:p>
            <a:r>
              <a:rPr lang="uk-UA" sz="2000" i="1" dirty="0">
                <a:solidFill>
                  <a:srgbClr val="0070C0"/>
                </a:solidFill>
                <a:latin typeface="Bookman Old Style" pitchFamily="18" charset="0"/>
              </a:rPr>
              <a:t>(підтримка)</a:t>
            </a:r>
            <a:r>
              <a:rPr lang="uk-UA" sz="2000" dirty="0">
                <a:solidFill>
                  <a:srgbClr val="0070C0"/>
                </a:solidFill>
                <a:latin typeface="Bookman Old Style" pitchFamily="18" charset="0"/>
              </a:rPr>
              <a:t>.</a:t>
            </a:r>
            <a:endParaRPr lang="ru-RU" sz="2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944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7098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endParaRPr lang="uk-UA" sz="1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uk-UA" sz="1800" i="1" dirty="0" smtClean="0">
                <a:latin typeface="Bookman Old Style" pitchFamily="18" charset="0"/>
              </a:rPr>
              <a:t>	</a:t>
            </a:r>
            <a:r>
              <a:rPr lang="uk-UA" sz="1800" i="1" u="sng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Напилок </a:t>
            </a:r>
            <a:r>
              <a:rPr lang="uk-UA" sz="1800" i="1" u="sng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якої </a:t>
            </a:r>
            <a:r>
              <a:rPr lang="uk-UA" sz="1800" i="1" u="sng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форми  використовується  </a:t>
            </a:r>
            <a:r>
              <a:rPr lang="uk-UA" sz="1800" i="1" u="sng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для заточування зубів пилки?</a:t>
            </a:r>
            <a:endParaRPr lang="ru-RU" sz="1800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  <a:p>
            <a:endParaRPr lang="uk-UA" sz="1800" i="1" dirty="0" smtClean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endParaRPr lang="uk-UA" sz="1800" i="1" dirty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endParaRPr lang="uk-UA" sz="1800" i="1" dirty="0" smtClean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endParaRPr lang="uk-UA" sz="1800" i="1" dirty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endParaRPr lang="uk-UA" sz="1800" i="1" dirty="0" smtClean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r>
              <a:rPr lang="uk-UA" sz="1800" i="1" dirty="0" smtClean="0">
                <a:latin typeface="Bookman Old Style" pitchFamily="18" charset="0"/>
              </a:rPr>
              <a:t>По горизонталі:</a:t>
            </a:r>
          </a:p>
          <a:p>
            <a:pPr>
              <a:spcBef>
                <a:spcPts val="0"/>
              </a:spcBef>
            </a:pPr>
            <a:r>
              <a:rPr lang="uk-UA" sz="1800" dirty="0" smtClean="0">
                <a:latin typeface="Bookman Old Style" pitchFamily="18" charset="0"/>
              </a:rPr>
              <a:t>1. Шар </a:t>
            </a:r>
            <a:r>
              <a:rPr lang="uk-UA" sz="1800" dirty="0">
                <a:latin typeface="Bookman Old Style" pitchFamily="18" charset="0"/>
              </a:rPr>
              <a:t>металу, </a:t>
            </a:r>
            <a:r>
              <a:rPr lang="uk-UA" sz="1800" dirty="0" smtClean="0">
                <a:latin typeface="Bookman Old Style" pitchFamily="18" charset="0"/>
              </a:rPr>
              <a:t>який</a:t>
            </a:r>
          </a:p>
          <a:p>
            <a:pPr>
              <a:spcBef>
                <a:spcPts val="0"/>
              </a:spcBef>
            </a:pPr>
            <a:r>
              <a:rPr lang="uk-UA" sz="1800" dirty="0" smtClean="0">
                <a:latin typeface="Bookman Old Style" pitchFamily="18" charset="0"/>
              </a:rPr>
              <a:t> </a:t>
            </a:r>
            <a:r>
              <a:rPr lang="uk-UA" sz="1800" dirty="0">
                <a:latin typeface="Bookman Old Style" pitchFamily="18" charset="0"/>
              </a:rPr>
              <a:t>знімається в процесі обробки</a:t>
            </a:r>
            <a:r>
              <a:rPr lang="uk-UA" sz="1800" dirty="0" smtClean="0">
                <a:latin typeface="Bookman Old Style" pitchFamily="18" charset="0"/>
              </a:rPr>
              <a:t>.</a:t>
            </a:r>
          </a:p>
          <a:p>
            <a:pPr>
              <a:spcBef>
                <a:spcPts val="0"/>
              </a:spcBef>
            </a:pPr>
            <a:r>
              <a:rPr lang="uk-UA" sz="1800" dirty="0" smtClean="0">
                <a:latin typeface="Bookman Old Style" pitchFamily="18" charset="0"/>
              </a:rPr>
              <a:t>2. Допоміжний </a:t>
            </a:r>
            <a:r>
              <a:rPr lang="uk-UA" sz="1800" dirty="0">
                <a:latin typeface="Bookman Old Style" pitchFamily="18" charset="0"/>
              </a:rPr>
              <a:t>рух </a:t>
            </a:r>
            <a:r>
              <a:rPr lang="uk-UA" sz="1800" dirty="0" smtClean="0">
                <a:latin typeface="Bookman Old Style" pitchFamily="18" charset="0"/>
              </a:rPr>
              <a:t>при</a:t>
            </a:r>
          </a:p>
          <a:p>
            <a:pPr>
              <a:spcBef>
                <a:spcPts val="0"/>
              </a:spcBef>
            </a:pPr>
            <a:r>
              <a:rPr lang="uk-UA" sz="1800" dirty="0" smtClean="0">
                <a:latin typeface="Bookman Old Style" pitchFamily="18" charset="0"/>
              </a:rPr>
              <a:t> </a:t>
            </a:r>
            <a:r>
              <a:rPr lang="uk-UA" sz="1800" dirty="0">
                <a:latin typeface="Bookman Old Style" pitchFamily="18" charset="0"/>
              </a:rPr>
              <a:t>обпилюванні</a:t>
            </a:r>
            <a:r>
              <a:rPr lang="uk-UA" sz="1800" dirty="0" smtClean="0">
                <a:latin typeface="Bookman Old Style" pitchFamily="18" charset="0"/>
              </a:rPr>
              <a:t>.</a:t>
            </a:r>
          </a:p>
          <a:p>
            <a:pPr>
              <a:spcBef>
                <a:spcPts val="0"/>
              </a:spcBef>
            </a:pPr>
            <a:r>
              <a:rPr lang="uk-UA" sz="1800" dirty="0" smtClean="0">
                <a:latin typeface="Bookman Old Style" pitchFamily="18" charset="0"/>
              </a:rPr>
              <a:t>3. Метал </a:t>
            </a:r>
            <a:r>
              <a:rPr lang="uk-UA" sz="1800" dirty="0">
                <a:latin typeface="Bookman Old Style" pitchFamily="18" charset="0"/>
              </a:rPr>
              <a:t>червоного кольору</a:t>
            </a:r>
            <a:r>
              <a:rPr lang="uk-UA" sz="1800" dirty="0" smtClean="0">
                <a:latin typeface="Bookman Old Style" pitchFamily="18" charset="0"/>
              </a:rPr>
              <a:t>.</a:t>
            </a:r>
          </a:p>
          <a:p>
            <a:pPr>
              <a:spcBef>
                <a:spcPts val="0"/>
              </a:spcBef>
            </a:pPr>
            <a:r>
              <a:rPr lang="uk-UA" sz="1800" dirty="0" smtClean="0">
                <a:latin typeface="Bookman Old Style" pitchFamily="18" charset="0"/>
              </a:rPr>
              <a:t>4. Ріжучий </a:t>
            </a:r>
            <a:r>
              <a:rPr lang="uk-UA" sz="1800" dirty="0">
                <a:latin typeface="Bookman Old Style" pitchFamily="18" charset="0"/>
              </a:rPr>
              <a:t>елемент напилка</a:t>
            </a:r>
            <a:r>
              <a:rPr lang="uk-UA" sz="1800" dirty="0" smtClean="0">
                <a:latin typeface="Bookman Old Style" pitchFamily="18" charset="0"/>
              </a:rPr>
              <a:t>.</a:t>
            </a:r>
          </a:p>
          <a:p>
            <a:pPr>
              <a:spcBef>
                <a:spcPts val="0"/>
              </a:spcBef>
            </a:pPr>
            <a:r>
              <a:rPr lang="uk-UA" sz="1800" dirty="0" smtClean="0">
                <a:latin typeface="Bookman Old Style" pitchFamily="18" charset="0"/>
              </a:rPr>
              <a:t>5. Маленький </a:t>
            </a:r>
            <a:r>
              <a:rPr lang="uk-UA" sz="1800" dirty="0">
                <a:latin typeface="Bookman Old Style" pitchFamily="18" charset="0"/>
              </a:rPr>
              <a:t>напилок. </a:t>
            </a:r>
            <a:endParaRPr lang="uk-UA" sz="1800" dirty="0" smtClean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r>
              <a:rPr lang="uk-UA" sz="1800" dirty="0" smtClean="0">
                <a:latin typeface="Bookman Old Style" pitchFamily="18" charset="0"/>
              </a:rPr>
              <a:t>6. Ряди </a:t>
            </a:r>
            <a:r>
              <a:rPr lang="uk-UA" sz="1800" dirty="0">
                <a:latin typeface="Bookman Old Style" pitchFamily="18" charset="0"/>
              </a:rPr>
              <a:t>ріжучих </a:t>
            </a:r>
            <a:r>
              <a:rPr lang="uk-UA" sz="1800" dirty="0" smtClean="0">
                <a:latin typeface="Bookman Old Style" pitchFamily="18" charset="0"/>
              </a:rPr>
              <a:t>елементів</a:t>
            </a:r>
          </a:p>
          <a:p>
            <a:pPr>
              <a:spcBef>
                <a:spcPts val="0"/>
              </a:spcBef>
            </a:pPr>
            <a:r>
              <a:rPr lang="uk-UA" sz="1800" dirty="0" smtClean="0">
                <a:latin typeface="Bookman Old Style" pitchFamily="18" charset="0"/>
              </a:rPr>
              <a:t> </a:t>
            </a:r>
            <a:r>
              <a:rPr lang="uk-UA" sz="1800" dirty="0">
                <a:latin typeface="Bookman Old Style" pitchFamily="18" charset="0"/>
              </a:rPr>
              <a:t>у напилка</a:t>
            </a:r>
            <a:r>
              <a:rPr lang="uk-UA" sz="1800" dirty="0" smtClean="0">
                <a:latin typeface="Bookman Old Style" pitchFamily="18" charset="0"/>
              </a:rPr>
              <a:t>.</a:t>
            </a:r>
          </a:p>
          <a:p>
            <a:pPr>
              <a:spcBef>
                <a:spcPts val="0"/>
              </a:spcBef>
            </a:pPr>
            <a:r>
              <a:rPr lang="uk-UA" sz="1800" dirty="0" smtClean="0">
                <a:latin typeface="Bookman Old Style" pitchFamily="18" charset="0"/>
              </a:rPr>
              <a:t>7. Розмічальний </a:t>
            </a:r>
            <a:r>
              <a:rPr lang="uk-UA" sz="1800" dirty="0">
                <a:latin typeface="Bookman Old Style" pitchFamily="18" charset="0"/>
              </a:rPr>
              <a:t>інструмент </a:t>
            </a:r>
            <a:r>
              <a:rPr lang="uk-UA" sz="1800" dirty="0" smtClean="0">
                <a:latin typeface="Bookman Old Style" pitchFamily="18" charset="0"/>
              </a:rPr>
              <a:t>для </a:t>
            </a:r>
            <a:r>
              <a:rPr lang="uk-UA" sz="1800" dirty="0">
                <a:latin typeface="Bookman Old Style" pitchFamily="18" charset="0"/>
              </a:rPr>
              <a:t>позначення на металі </a:t>
            </a:r>
            <a:r>
              <a:rPr lang="uk-UA" sz="1800" dirty="0" smtClean="0">
                <a:latin typeface="Bookman Old Style" pitchFamily="18" charset="0"/>
              </a:rPr>
              <a:t>центрів</a:t>
            </a:r>
          </a:p>
          <a:p>
            <a:pPr>
              <a:spcBef>
                <a:spcPts val="0"/>
              </a:spcBef>
            </a:pPr>
            <a:r>
              <a:rPr lang="uk-UA" sz="1800" dirty="0" smtClean="0">
                <a:latin typeface="Bookman Old Style" pitchFamily="18" charset="0"/>
              </a:rPr>
              <a:t> </a:t>
            </a:r>
            <a:r>
              <a:rPr lang="uk-UA" sz="1800" dirty="0">
                <a:latin typeface="Bookman Old Style" pitchFamily="18" charset="0"/>
              </a:rPr>
              <a:t>отворів. </a:t>
            </a:r>
            <a:endParaRPr lang="uk-UA" sz="1800" dirty="0" smtClean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r>
              <a:rPr lang="uk-UA" sz="1800" dirty="0" smtClean="0">
                <a:latin typeface="Bookman Old Style" pitchFamily="18" charset="0"/>
              </a:rPr>
              <a:t>8. Інструмент </a:t>
            </a:r>
            <a:r>
              <a:rPr lang="uk-UA" sz="1800" dirty="0">
                <a:latin typeface="Bookman Old Style" pitchFamily="18" charset="0"/>
              </a:rPr>
              <a:t>для рубання металу</a:t>
            </a:r>
            <a:r>
              <a:rPr lang="uk-UA" sz="1800" dirty="0" smtClean="0">
                <a:latin typeface="Bookman Old Style" pitchFamily="18" charset="0"/>
              </a:rPr>
              <a:t>.</a:t>
            </a:r>
          </a:p>
          <a:p>
            <a:pPr>
              <a:spcBef>
                <a:spcPts val="0"/>
              </a:spcBef>
            </a:pPr>
            <a:r>
              <a:rPr lang="uk-UA" sz="1800" dirty="0" smtClean="0">
                <a:latin typeface="Bookman Old Style" pitchFamily="18" charset="0"/>
              </a:rPr>
              <a:t>9.Металева </a:t>
            </a:r>
            <a:r>
              <a:rPr lang="uk-UA" sz="1800" dirty="0">
                <a:latin typeface="Bookman Old Style" pitchFamily="18" charset="0"/>
              </a:rPr>
              <a:t>полоса з нанесеними на неї міліметровими насічками</a:t>
            </a:r>
            <a:r>
              <a:rPr lang="uk-UA" sz="1800" dirty="0" smtClean="0">
                <a:latin typeface="Bookman Old Style" pitchFamily="18" charset="0"/>
              </a:rPr>
              <a:t>.</a:t>
            </a:r>
            <a:r>
              <a:rPr lang="uk-UA" sz="18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3563348"/>
              </p:ext>
            </p:extLst>
          </p:nvPr>
        </p:nvGraphicFramePr>
        <p:xfrm>
          <a:off x="5004048" y="1412776"/>
          <a:ext cx="3829050" cy="3383280"/>
        </p:xfrm>
        <a:graphic>
          <a:graphicData uri="http://schemas.openxmlformats.org/drawingml/2006/table">
            <a:tbl>
              <a:tblPr firstRow="1" firstCol="1" bandRow="1" bandCol="1">
                <a:tableStyleId>{5940675A-B579-460E-94D1-54222C63F5DA}</a:tableStyleId>
              </a:tblPr>
              <a:tblGrid>
                <a:gridCol w="382905"/>
                <a:gridCol w="382905"/>
                <a:gridCol w="382905"/>
                <a:gridCol w="382905"/>
                <a:gridCol w="382905"/>
                <a:gridCol w="382905"/>
                <a:gridCol w="382905"/>
                <a:gridCol w="382905"/>
                <a:gridCol w="382905"/>
                <a:gridCol w="382905"/>
              </a:tblGrid>
              <a:tr h="3759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aseline="30000" dirty="0" smtClean="0">
                          <a:effectLst/>
                          <a:latin typeface="Bookman Old Style" pitchFamily="18" charset="0"/>
                        </a:rPr>
                        <a:t>1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3759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aseline="30000" dirty="0" smtClean="0">
                          <a:effectLst/>
                          <a:latin typeface="Bookman Old Style" pitchFamily="18" charset="0"/>
                        </a:rPr>
                        <a:t>2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9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aseline="30000" dirty="0">
                          <a:effectLst/>
                          <a:latin typeface="Bookman Old Style" pitchFamily="18" charset="0"/>
                        </a:rPr>
                        <a:t>3 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9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aseline="30000" dirty="0">
                          <a:effectLst/>
                          <a:latin typeface="Bookman Old Style" pitchFamily="18" charset="0"/>
                        </a:rPr>
                        <a:t>4</a:t>
                      </a: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 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92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baseline="30000" dirty="0">
                          <a:effectLst/>
                          <a:latin typeface="Bookman Old Style" pitchFamily="18" charset="0"/>
                        </a:rPr>
                        <a:t>5 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92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baseline="30000" dirty="0">
                          <a:effectLst/>
                          <a:latin typeface="Bookman Old Style" pitchFamily="18" charset="0"/>
                        </a:rPr>
                        <a:t>6</a:t>
                      </a: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 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9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aseline="30000" dirty="0">
                          <a:effectLst/>
                          <a:latin typeface="Bookman Old Style" pitchFamily="18" charset="0"/>
                        </a:rPr>
                        <a:t>7</a:t>
                      </a: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 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9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aseline="30000" dirty="0">
                          <a:effectLst/>
                          <a:latin typeface="Bookman Old Style" pitchFamily="18" charset="0"/>
                        </a:rPr>
                        <a:t>8 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92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baseline="30000" dirty="0">
                          <a:effectLst/>
                          <a:latin typeface="Bookman Old Style" pitchFamily="18" charset="0"/>
                        </a:rPr>
                        <a:t>9</a:t>
                      </a: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 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5728161"/>
              </p:ext>
            </p:extLst>
          </p:nvPr>
        </p:nvGraphicFramePr>
        <p:xfrm>
          <a:off x="6156176" y="1396896"/>
          <a:ext cx="2680335" cy="375920"/>
        </p:xfrm>
        <a:graphic>
          <a:graphicData uri="http://schemas.openxmlformats.org/drawingml/2006/table">
            <a:tbl>
              <a:tblPr firstRow="1" firstCol="1" bandRow="1" bandCol="1">
                <a:tableStyleId>{5940675A-B579-460E-94D1-54222C63F5DA}</a:tableStyleId>
              </a:tblPr>
              <a:tblGrid>
                <a:gridCol w="382905"/>
                <a:gridCol w="382905"/>
                <a:gridCol w="382905"/>
                <a:gridCol w="382905"/>
                <a:gridCol w="382905"/>
                <a:gridCol w="382905"/>
                <a:gridCol w="382905"/>
              </a:tblGrid>
              <a:tr h="3759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aseline="30000" dirty="0" smtClean="0">
                          <a:effectLst/>
                          <a:latin typeface="Bookman Old Style" pitchFamily="18" charset="0"/>
                        </a:rPr>
                        <a:t> </a:t>
                      </a: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П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Р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И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П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У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С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К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3702453"/>
              </p:ext>
            </p:extLst>
          </p:nvPr>
        </p:nvGraphicFramePr>
        <p:xfrm>
          <a:off x="5397192" y="1828944"/>
          <a:ext cx="3063240" cy="375920"/>
        </p:xfrm>
        <a:graphic>
          <a:graphicData uri="http://schemas.openxmlformats.org/drawingml/2006/table">
            <a:tbl>
              <a:tblPr firstRow="1" firstCol="1" bandRow="1" bandCol="1">
                <a:tableStyleId>{5940675A-B579-460E-94D1-54222C63F5DA}</a:tableStyleId>
              </a:tblPr>
              <a:tblGrid>
                <a:gridCol w="382905"/>
                <a:gridCol w="382905"/>
                <a:gridCol w="382905"/>
                <a:gridCol w="382905"/>
                <a:gridCol w="382905"/>
                <a:gridCol w="382905"/>
                <a:gridCol w="382905"/>
                <a:gridCol w="382905"/>
              </a:tblGrid>
              <a:tr h="3759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aseline="30000" dirty="0" smtClean="0">
                          <a:effectLst/>
                          <a:latin typeface="Bookman Old Style" pitchFamily="18" charset="0"/>
                        </a:rPr>
                        <a:t> </a:t>
                      </a: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Х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О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Л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О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С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Т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И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Й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9053043"/>
              </p:ext>
            </p:extLst>
          </p:nvPr>
        </p:nvGraphicFramePr>
        <p:xfrm>
          <a:off x="6516216" y="2188984"/>
          <a:ext cx="1531620" cy="375920"/>
        </p:xfrm>
        <a:graphic>
          <a:graphicData uri="http://schemas.openxmlformats.org/drawingml/2006/table">
            <a:tbl>
              <a:tblPr firstRow="1" firstCol="1" bandRow="1" bandCol="1">
                <a:tableStyleId>{5940675A-B579-460E-94D1-54222C63F5DA}</a:tableStyleId>
              </a:tblPr>
              <a:tblGrid>
                <a:gridCol w="382905"/>
                <a:gridCol w="382905"/>
                <a:gridCol w="382905"/>
                <a:gridCol w="382905"/>
              </a:tblGrid>
              <a:tr h="3759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aseline="30000" dirty="0" smtClean="0">
                          <a:effectLst/>
                          <a:latin typeface="Bookman Old Style" pitchFamily="18" charset="0"/>
                        </a:rPr>
                        <a:t> </a:t>
                      </a: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М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І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Д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Ь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650962"/>
              </p:ext>
            </p:extLst>
          </p:nvPr>
        </p:nvGraphicFramePr>
        <p:xfrm>
          <a:off x="5799549" y="2549024"/>
          <a:ext cx="1148715" cy="375920"/>
        </p:xfrm>
        <a:graphic>
          <a:graphicData uri="http://schemas.openxmlformats.org/drawingml/2006/table">
            <a:tbl>
              <a:tblPr firstRow="1" firstCol="1" bandRow="1" bandCol="1">
                <a:tableStyleId>{5940675A-B579-460E-94D1-54222C63F5DA}</a:tableStyleId>
              </a:tblPr>
              <a:tblGrid>
                <a:gridCol w="382905"/>
                <a:gridCol w="382905"/>
                <a:gridCol w="382905"/>
              </a:tblGrid>
              <a:tr h="3759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 smtClean="0">
                          <a:effectLst/>
                          <a:latin typeface="Bookman Old Style" pitchFamily="18" charset="0"/>
                        </a:rPr>
                        <a:t> </a:t>
                      </a: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З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У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Б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807024"/>
              </p:ext>
            </p:extLst>
          </p:nvPr>
        </p:nvGraphicFramePr>
        <p:xfrm>
          <a:off x="5004048" y="2909064"/>
          <a:ext cx="3829050" cy="375920"/>
        </p:xfrm>
        <a:graphic>
          <a:graphicData uri="http://schemas.openxmlformats.org/drawingml/2006/table">
            <a:tbl>
              <a:tblPr firstRow="1" firstCol="1" bandRow="1" bandCol="1">
                <a:tableStyleId>{5940675A-B579-460E-94D1-54222C63F5DA}</a:tableStyleId>
              </a:tblPr>
              <a:tblGrid>
                <a:gridCol w="382905"/>
                <a:gridCol w="382905"/>
                <a:gridCol w="382905"/>
                <a:gridCol w="382905"/>
                <a:gridCol w="382905"/>
                <a:gridCol w="382905"/>
                <a:gridCol w="382905"/>
                <a:gridCol w="382905"/>
                <a:gridCol w="382905"/>
                <a:gridCol w="382905"/>
              </a:tblGrid>
              <a:tr h="3759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baseline="30000" dirty="0" smtClean="0">
                          <a:effectLst/>
                          <a:latin typeface="Bookman Old Style" pitchFamily="18" charset="0"/>
                        </a:rPr>
                        <a:t> </a:t>
                      </a: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Н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effectLst/>
                          <a:latin typeface="Bookman Old Style" pitchFamily="18" charset="0"/>
                        </a:rPr>
                        <a:t>А</a:t>
                      </a:r>
                      <a:endParaRPr lang="ru-RU" sz="160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Д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effectLst/>
                          <a:latin typeface="Bookman Old Style" pitchFamily="18" charset="0"/>
                        </a:rPr>
                        <a:t>Ф</a:t>
                      </a:r>
                      <a:endParaRPr lang="ru-RU" sz="160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effectLst/>
                          <a:latin typeface="Bookman Old Style" pitchFamily="18" charset="0"/>
                        </a:rPr>
                        <a:t>І</a:t>
                      </a:r>
                      <a:endParaRPr lang="ru-RU" sz="160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Л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effectLst/>
                          <a:latin typeface="Bookman Old Style" pitchFamily="18" charset="0"/>
                        </a:rPr>
                        <a:t>Ь</a:t>
                      </a:r>
                      <a:endParaRPr lang="ru-RU" sz="160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3520616"/>
              </p:ext>
            </p:extLst>
          </p:nvPr>
        </p:nvGraphicFramePr>
        <p:xfrm>
          <a:off x="4988009" y="3269104"/>
          <a:ext cx="2680335" cy="375920"/>
        </p:xfrm>
        <a:graphic>
          <a:graphicData uri="http://schemas.openxmlformats.org/drawingml/2006/table">
            <a:tbl>
              <a:tblPr firstRow="1" firstCol="1" bandRow="1" bandCol="1">
                <a:tableStyleId>{5940675A-B579-460E-94D1-54222C63F5DA}</a:tableStyleId>
              </a:tblPr>
              <a:tblGrid>
                <a:gridCol w="382905"/>
                <a:gridCol w="382905"/>
                <a:gridCol w="382905"/>
                <a:gridCol w="382905"/>
                <a:gridCol w="382905"/>
                <a:gridCol w="382905"/>
                <a:gridCol w="382905"/>
              </a:tblGrid>
              <a:tr h="3759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 smtClean="0">
                          <a:effectLst/>
                          <a:latin typeface="Bookman Old Style" pitchFamily="18" charset="0"/>
                        </a:rPr>
                        <a:t> </a:t>
                      </a: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Н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А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С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І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Ч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К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А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0136659"/>
              </p:ext>
            </p:extLst>
          </p:nvPr>
        </p:nvGraphicFramePr>
        <p:xfrm>
          <a:off x="5370914" y="3701152"/>
          <a:ext cx="2297430" cy="375920"/>
        </p:xfrm>
        <a:graphic>
          <a:graphicData uri="http://schemas.openxmlformats.org/drawingml/2006/table">
            <a:tbl>
              <a:tblPr firstRow="1" firstCol="1" bandRow="1" bandCol="1">
                <a:tableStyleId>{5940675A-B579-460E-94D1-54222C63F5DA}</a:tableStyleId>
              </a:tblPr>
              <a:tblGrid>
                <a:gridCol w="382905"/>
                <a:gridCol w="382905"/>
                <a:gridCol w="382905"/>
                <a:gridCol w="382905"/>
                <a:gridCol w="382905"/>
                <a:gridCol w="382905"/>
              </a:tblGrid>
              <a:tr h="3759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 smtClean="0">
                          <a:effectLst/>
                          <a:latin typeface="Bookman Old Style" pitchFamily="18" charset="0"/>
                        </a:rPr>
                        <a:t> </a:t>
                      </a: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К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Е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Р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Н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Е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Р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214430"/>
              </p:ext>
            </p:extLst>
          </p:nvPr>
        </p:nvGraphicFramePr>
        <p:xfrm>
          <a:off x="5364088" y="4061192"/>
          <a:ext cx="2297430" cy="375920"/>
        </p:xfrm>
        <a:graphic>
          <a:graphicData uri="http://schemas.openxmlformats.org/drawingml/2006/table">
            <a:tbl>
              <a:tblPr firstRow="1" firstCol="1" bandRow="1" bandCol="1">
                <a:tableStyleId>{5940675A-B579-460E-94D1-54222C63F5DA}</a:tableStyleId>
              </a:tblPr>
              <a:tblGrid>
                <a:gridCol w="382905"/>
                <a:gridCol w="382905"/>
                <a:gridCol w="382905"/>
                <a:gridCol w="382905"/>
                <a:gridCol w="382905"/>
                <a:gridCol w="382905"/>
              </a:tblGrid>
              <a:tr h="3759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aseline="30000" dirty="0" smtClean="0">
                          <a:effectLst/>
                          <a:latin typeface="Bookman Old Style" pitchFamily="18" charset="0"/>
                        </a:rPr>
                        <a:t> </a:t>
                      </a: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З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У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Б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И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effectLst/>
                          <a:latin typeface="Bookman Old Style" pitchFamily="18" charset="0"/>
                        </a:rPr>
                        <a:t>Л</a:t>
                      </a:r>
                      <a:endParaRPr lang="ru-RU" sz="160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О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3247862"/>
              </p:ext>
            </p:extLst>
          </p:nvPr>
        </p:nvGraphicFramePr>
        <p:xfrm>
          <a:off x="5004048" y="4421232"/>
          <a:ext cx="2680335" cy="375920"/>
        </p:xfrm>
        <a:graphic>
          <a:graphicData uri="http://schemas.openxmlformats.org/drawingml/2006/table">
            <a:tbl>
              <a:tblPr firstRow="1" firstCol="1" bandRow="1" bandCol="1">
                <a:tableStyleId>{5940675A-B579-460E-94D1-54222C63F5DA}</a:tableStyleId>
              </a:tblPr>
              <a:tblGrid>
                <a:gridCol w="382905"/>
                <a:gridCol w="382905"/>
                <a:gridCol w="382905"/>
                <a:gridCol w="382905"/>
                <a:gridCol w="382905"/>
                <a:gridCol w="382905"/>
                <a:gridCol w="382905"/>
              </a:tblGrid>
              <a:tr h="3759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 smtClean="0">
                          <a:effectLst/>
                          <a:latin typeface="Bookman Old Style" pitchFamily="18" charset="0"/>
                        </a:rPr>
                        <a:t> </a:t>
                      </a: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Л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І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Н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І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Й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К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А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6002827"/>
              </p:ext>
            </p:extLst>
          </p:nvPr>
        </p:nvGraphicFramePr>
        <p:xfrm>
          <a:off x="6516216" y="1412776"/>
          <a:ext cx="432048" cy="3383280"/>
        </p:xfrm>
        <a:graphic>
          <a:graphicData uri="http://schemas.openxmlformats.org/drawingml/2006/table">
            <a:tbl>
              <a:tblPr firstRow="1" firstCol="1" bandRow="1" bandCol="1">
                <a:tableStyleId>{5940675A-B579-460E-94D1-54222C63F5DA}</a:tableStyleId>
              </a:tblPr>
              <a:tblGrid>
                <a:gridCol w="432048"/>
              </a:tblGrid>
              <a:tr h="3759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Р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3759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О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3759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aseline="30000" dirty="0">
                          <a:effectLst/>
                          <a:latin typeface="Bookman Old Style" pitchFamily="18" charset="0"/>
                        </a:rPr>
                        <a:t>3 </a:t>
                      </a: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М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3759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Б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3759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І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3759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Ч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3759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Н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3759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И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3759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Bookman Old Style" pitchFamily="18" charset="0"/>
                        </a:rPr>
                        <a:t>Й</a:t>
                      </a:r>
                      <a:endParaRPr lang="ru-RU" sz="16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850001"/>
            <a:ext cx="1852480" cy="1557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9313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57529" y="1412776"/>
            <a:ext cx="7853611" cy="403187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200" b="1" i="1" u="sng" cap="none" spc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 уроку.</a:t>
            </a:r>
          </a:p>
          <a:p>
            <a:pPr algn="just"/>
            <a:endParaRPr lang="ru-RU" sz="3200" b="1" i="1" u="sng" cap="none" spc="0" dirty="0" smtClean="0">
              <a:ln w="12700">
                <a:solidFill>
                  <a:schemeClr val="tx1"/>
                </a:solidFill>
                <a:prstDash val="solid"/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uk-UA" sz="3200" dirty="0" smtClean="0"/>
              <a:t> </a:t>
            </a:r>
            <a:r>
              <a:rPr lang="uk-UA" sz="3200" dirty="0"/>
              <a:t>	</a:t>
            </a:r>
            <a:r>
              <a:rPr lang="uk-UA" sz="3200" b="1" i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uk-UA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авчитись розпізнавати способи</a:t>
            </a:r>
          </a:p>
          <a:p>
            <a:r>
              <a:rPr lang="uk-UA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з‘єднання тонколистового металу.</a:t>
            </a:r>
          </a:p>
          <a:p>
            <a:r>
              <a:rPr lang="uk-UA" sz="3200" b="1" i="1" cap="none" spc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2. Виконання операцій по з‘єднанню</a:t>
            </a:r>
          </a:p>
          <a:p>
            <a:r>
              <a:rPr lang="uk-UA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деталей </a:t>
            </a:r>
            <a:r>
              <a:rPr lang="uk-UA" sz="32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однофальцевим</a:t>
            </a:r>
            <a:r>
              <a:rPr lang="uk-UA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швом і </a:t>
            </a:r>
          </a:p>
          <a:p>
            <a:r>
              <a:rPr lang="uk-UA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заклепками.</a:t>
            </a:r>
          </a:p>
          <a:p>
            <a:pPr algn="just"/>
            <a:endParaRPr lang="uk-UA" sz="3200" b="1" i="1" cap="none" spc="0" dirty="0" smtClean="0">
              <a:ln w="12700">
                <a:solidFill>
                  <a:schemeClr val="tx1"/>
                </a:solidFill>
                <a:prstDash val="solid"/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9313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uk-UA" b="1" i="1" dirty="0" smtClean="0">
                <a:solidFill>
                  <a:srgbClr val="00B050"/>
                </a:solidFill>
                <a:latin typeface="Bookman Old Style" pitchFamily="18" charset="0"/>
              </a:rPr>
              <a:t>	</a:t>
            </a:r>
            <a:r>
              <a:rPr lang="uk-UA" b="1" i="1" dirty="0" smtClean="0">
                <a:solidFill>
                  <a:srgbClr val="005426"/>
                </a:solidFill>
                <a:latin typeface="Bookman Old Style" pitchFamily="18" charset="0"/>
              </a:rPr>
              <a:t>Гнуття </a:t>
            </a:r>
            <a:r>
              <a:rPr lang="uk-UA" i="1" dirty="0">
                <a:solidFill>
                  <a:srgbClr val="005426"/>
                </a:solidFill>
                <a:latin typeface="Bookman Old Style" pitchFamily="18" charset="0"/>
              </a:rPr>
              <a:t>– це слюсарна операція, в ході якої заготовці надають зігнутої форми.  </a:t>
            </a:r>
            <a:endParaRPr lang="ru-RU" i="1" dirty="0">
              <a:solidFill>
                <a:srgbClr val="005426"/>
              </a:solidFill>
              <a:latin typeface="Bookman Old Style" pitchFamily="18" charset="0"/>
            </a:endParaRP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	</a:t>
            </a: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</a:pPr>
            <a:r>
              <a:rPr lang="uk-UA" sz="18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			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132856"/>
            <a:ext cx="2496674" cy="3330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559799"/>
            <a:ext cx="3123560" cy="2186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2788" y="3953013"/>
            <a:ext cx="2430016" cy="2430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9313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				</a:t>
            </a:r>
          </a:p>
          <a:p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					   </a:t>
            </a:r>
          </a:p>
          <a:p>
            <a:r>
              <a:rPr lang="uk-UA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	</a:t>
            </a:r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					</a:t>
            </a:r>
          </a:p>
          <a:p>
            <a:r>
              <a:rPr lang="uk-UA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>	</a:t>
            </a:r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>					</a:t>
            </a:r>
            <a:r>
              <a:rPr lang="uk-UA" dirty="0" smtClean="0">
                <a:latin typeface="Bookman Old Style" pitchFamily="18" charset="0"/>
              </a:rPr>
              <a:t>Для </a:t>
            </a:r>
            <a:r>
              <a:rPr lang="uk-UA" dirty="0">
                <a:latin typeface="Bookman Old Style" pitchFamily="18" charset="0"/>
              </a:rPr>
              <a:t>згинання </a:t>
            </a:r>
            <a:r>
              <a:rPr lang="uk-UA" dirty="0" smtClean="0">
                <a:latin typeface="Bookman Old Style" pitchFamily="18" charset="0"/>
              </a:rPr>
              <a:t>					заготовки </a:t>
            </a:r>
            <a:r>
              <a:rPr lang="uk-UA" dirty="0">
                <a:latin typeface="Bookman Old Style" pitchFamily="18" charset="0"/>
              </a:rPr>
              <a:t>під </a:t>
            </a:r>
            <a:r>
              <a:rPr lang="uk-UA" dirty="0" smtClean="0">
                <a:latin typeface="Bookman Old Style" pitchFamily="18" charset="0"/>
              </a:rPr>
              <a:t>						прямим </a:t>
            </a:r>
            <a:r>
              <a:rPr lang="uk-UA" dirty="0">
                <a:latin typeface="Bookman Old Style" pitchFamily="18" charset="0"/>
              </a:rPr>
              <a:t>кутом її </a:t>
            </a:r>
            <a:r>
              <a:rPr lang="uk-UA" dirty="0" smtClean="0">
                <a:latin typeface="Bookman Old Style" pitchFamily="18" charset="0"/>
              </a:rPr>
              <a:t>					затискують </a:t>
            </a:r>
            <a:r>
              <a:rPr lang="uk-UA" dirty="0">
                <a:latin typeface="Bookman Old Style" pitchFamily="18" charset="0"/>
              </a:rPr>
              <a:t>в </a:t>
            </a:r>
            <a:r>
              <a:rPr lang="uk-UA" dirty="0" smtClean="0">
                <a:latin typeface="Bookman Old Style" pitchFamily="18" charset="0"/>
              </a:rPr>
              <a:t>						лещатах</a:t>
            </a:r>
            <a:r>
              <a:rPr lang="uk-UA" dirty="0">
                <a:latin typeface="Bookman Old Style" pitchFamily="18" charset="0"/>
              </a:rPr>
              <a:t>, так щоб </a:t>
            </a:r>
            <a:r>
              <a:rPr lang="uk-UA" dirty="0" smtClean="0">
                <a:latin typeface="Bookman Old Style" pitchFamily="18" charset="0"/>
              </a:rPr>
              <a:t>					риска </a:t>
            </a:r>
            <a:r>
              <a:rPr lang="uk-UA" dirty="0">
                <a:latin typeface="Bookman Old Style" pitchFamily="18" charset="0"/>
              </a:rPr>
              <a:t>розмітки </a:t>
            </a:r>
            <a:r>
              <a:rPr lang="uk-UA" dirty="0" smtClean="0">
                <a:latin typeface="Bookman Old Style" pitchFamily="18" charset="0"/>
              </a:rPr>
              <a:t>						була 	на </a:t>
            </a:r>
            <a:r>
              <a:rPr lang="uk-UA" dirty="0">
                <a:latin typeface="Bookman Old Style" pitchFamily="18" charset="0"/>
              </a:rPr>
              <a:t>рівні губок </a:t>
            </a:r>
            <a:r>
              <a:rPr lang="uk-UA" dirty="0" smtClean="0">
                <a:latin typeface="Bookman Old Style" pitchFamily="18" charset="0"/>
              </a:rPr>
              <a:t>					лещат</a:t>
            </a:r>
            <a:r>
              <a:rPr lang="uk-UA" dirty="0">
                <a:latin typeface="Bookman Old Style" pitchFamily="18" charset="0"/>
              </a:rPr>
              <a:t>. </a:t>
            </a:r>
            <a:endParaRPr lang="uk-UA" dirty="0" smtClean="0">
              <a:latin typeface="Bookman Old Style" pitchFamily="18" charset="0"/>
            </a:endParaRPr>
          </a:p>
          <a:p>
            <a:r>
              <a:rPr lang="uk-UA" dirty="0">
                <a:latin typeface="Bookman Old Style" pitchFamily="18" charset="0"/>
              </a:rPr>
              <a:t>	</a:t>
            </a:r>
            <a:r>
              <a:rPr lang="uk-UA" dirty="0" smtClean="0">
                <a:latin typeface="Bookman Old Style" pitchFamily="18" charset="0"/>
              </a:rPr>
              <a:t>	</a:t>
            </a:r>
            <a:r>
              <a:rPr lang="uk-UA" dirty="0">
                <a:latin typeface="Bookman Old Style" pitchFamily="18" charset="0"/>
              </a:rPr>
              <a:t>	</a:t>
            </a:r>
            <a:r>
              <a:rPr lang="uk-UA" dirty="0" smtClean="0">
                <a:latin typeface="Bookman Old Style" pitchFamily="18" charset="0"/>
              </a:rPr>
              <a:t>	Боковими ударами </a:t>
            </a:r>
            <a:r>
              <a:rPr lang="uk-UA" dirty="0">
                <a:latin typeface="Bookman Old Style" pitchFamily="18" charset="0"/>
              </a:rPr>
              <a:t>киянки </a:t>
            </a:r>
            <a:r>
              <a:rPr lang="uk-UA" dirty="0" smtClean="0">
                <a:latin typeface="Bookman Old Style" pitchFamily="18" charset="0"/>
              </a:rPr>
              <a:t>намічають </a:t>
            </a:r>
            <a:r>
              <a:rPr lang="uk-UA" dirty="0">
                <a:latin typeface="Bookman Old Style" pitchFamily="18" charset="0"/>
              </a:rPr>
              <a:t>лінію з</a:t>
            </a:r>
            <a:r>
              <a:rPr lang="uk-UA" dirty="0" smtClean="0">
                <a:latin typeface="Bookman Old Style" pitchFamily="18" charset="0"/>
              </a:rPr>
              <a:t>гину</a:t>
            </a:r>
            <a:r>
              <a:rPr lang="uk-UA" dirty="0">
                <a:latin typeface="Bookman Old Style" pitchFamily="18" charset="0"/>
              </a:rPr>
              <a:t>, а потім, ударяючи уздовж поверхні, завершують згинання</a:t>
            </a:r>
            <a:r>
              <a:rPr lang="uk-UA" dirty="0" smtClean="0">
                <a:latin typeface="Bookman Old Style" pitchFamily="18" charset="0"/>
              </a:rPr>
              <a:t>.</a:t>
            </a:r>
            <a:r>
              <a:rPr lang="uk-UA" sz="18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098" name="Рисунок 5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6" t="6667" r="5025"/>
          <a:stretch>
            <a:fillRect/>
          </a:stretch>
        </p:blipFill>
        <p:spPr bwMode="auto">
          <a:xfrm>
            <a:off x="1259631" y="620688"/>
            <a:ext cx="4321261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9313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67405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r>
              <a:rPr lang="uk-UA" sz="2400" dirty="0" smtClean="0">
                <a:latin typeface="Bookman Old Style" pitchFamily="18" charset="0"/>
              </a:rPr>
              <a:t>	</a:t>
            </a:r>
          </a:p>
          <a:p>
            <a:r>
              <a:rPr lang="uk-UA" sz="2400" i="1" dirty="0">
                <a:latin typeface="Bookman Old Style" pitchFamily="18" charset="0"/>
              </a:rPr>
              <a:t>	</a:t>
            </a:r>
            <a:r>
              <a:rPr lang="uk-UA" sz="2400" i="1" dirty="0" smtClean="0">
                <a:latin typeface="Bookman Old Style" pitchFamily="18" charset="0"/>
              </a:rPr>
              <a:t>Для </a:t>
            </a:r>
            <a:r>
              <a:rPr lang="uk-UA" sz="2400" i="1" dirty="0">
                <a:latin typeface="Bookman Old Style" pitchFamily="18" charset="0"/>
              </a:rPr>
              <a:t>гнуття заготовок під різними кутами або надання їм округлої форми використовують спеціальні </a:t>
            </a:r>
            <a:r>
              <a:rPr lang="uk-UA" sz="2400" b="1" i="1" dirty="0">
                <a:solidFill>
                  <a:srgbClr val="7030A0"/>
                </a:solidFill>
                <a:latin typeface="Bookman Old Style" pitchFamily="18" charset="0"/>
              </a:rPr>
              <a:t>оправки.</a:t>
            </a:r>
            <a:r>
              <a:rPr lang="uk-UA" sz="24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		</a:t>
            </a:r>
            <a:endParaRPr lang="ru-RU" sz="24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032837"/>
            <a:ext cx="5544616" cy="373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9313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pPr algn="just">
              <a:spcBef>
                <a:spcPts val="0"/>
              </a:spcBef>
            </a:pPr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</a:pPr>
            <a:endParaRPr lang="uk-UA" sz="1800" b="1" i="1" spc="5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algn="just">
              <a:spcBef>
                <a:spcPts val="0"/>
              </a:spcBef>
            </a:pPr>
            <a:endParaRPr lang="uk-UA" sz="1800" b="1" i="1" spc="5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algn="just">
              <a:spcBef>
                <a:spcPts val="0"/>
              </a:spcBef>
            </a:pPr>
            <a:endParaRPr lang="uk-UA" sz="1800" b="1" i="1" spc="5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algn="just">
              <a:spcBef>
                <a:spcPts val="0"/>
              </a:spcBef>
            </a:pPr>
            <a:endParaRPr lang="uk-UA" sz="1800" b="1" i="1" spc="5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algn="just">
              <a:spcBef>
                <a:spcPts val="0"/>
              </a:spcBef>
            </a:pPr>
            <a:endParaRPr lang="uk-UA" sz="1800" b="1" i="1" spc="5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algn="just">
              <a:spcBef>
                <a:spcPts val="0"/>
              </a:spcBef>
            </a:pPr>
            <a:endParaRPr lang="uk-UA" sz="1800" b="1" i="1" spc="5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algn="just">
              <a:spcBef>
                <a:spcPts val="0"/>
              </a:spcBef>
            </a:pPr>
            <a:endParaRPr lang="uk-UA" sz="1800" b="1" i="1" spc="5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algn="just">
              <a:spcBef>
                <a:spcPts val="0"/>
              </a:spcBef>
            </a:pPr>
            <a:endParaRPr lang="uk-UA" sz="1800" b="1" i="1" spc="5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algn="just">
              <a:spcBef>
                <a:spcPts val="0"/>
              </a:spcBef>
            </a:pPr>
            <a:endParaRPr lang="uk-UA" sz="1800" b="1" i="1" spc="5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algn="just">
              <a:spcBef>
                <a:spcPts val="0"/>
              </a:spcBef>
            </a:pPr>
            <a:endParaRPr lang="uk-UA" sz="1800" b="1" i="1" spc="5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algn="just">
              <a:spcBef>
                <a:spcPts val="0"/>
              </a:spcBef>
            </a:pPr>
            <a:endParaRPr lang="uk-UA" sz="1800" b="1" i="1" spc="5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algn="just">
              <a:spcBef>
                <a:spcPts val="0"/>
              </a:spcBef>
            </a:pPr>
            <a:r>
              <a:rPr lang="uk-UA" sz="2400" dirty="0" smtClean="0">
                <a:latin typeface="Bookman Old Style" pitchFamily="18" charset="0"/>
              </a:rPr>
              <a:t>	</a:t>
            </a:r>
          </a:p>
          <a:p>
            <a:pPr algn="just">
              <a:spcBef>
                <a:spcPts val="0"/>
              </a:spcBef>
            </a:pPr>
            <a:r>
              <a:rPr lang="uk-UA" sz="2400" dirty="0">
                <a:latin typeface="Bookman Old Style" pitchFamily="18" charset="0"/>
              </a:rPr>
              <a:t>	</a:t>
            </a:r>
            <a:r>
              <a:rPr lang="uk-UA" dirty="0" smtClean="0">
                <a:latin typeface="Bookman Old Style" pitchFamily="18" charset="0"/>
              </a:rPr>
              <a:t>Для </a:t>
            </a:r>
            <a:r>
              <a:rPr lang="uk-UA" dirty="0">
                <a:latin typeface="Bookman Old Style" pitchFamily="18" charset="0"/>
              </a:rPr>
              <a:t>гнуття великих деталей із жерсті застосовується оправка у вигляді металевого кутника, який закріплюють на краю верстака</a:t>
            </a:r>
            <a:r>
              <a:rPr lang="uk-UA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</a:t>
            </a:r>
            <a:r>
              <a:rPr lang="uk-UA" sz="24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196751"/>
            <a:ext cx="7416824" cy="211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9313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03181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pPr defTabSz="360000">
              <a:spcBef>
                <a:spcPts val="0"/>
              </a:spcBef>
            </a:pPr>
            <a:r>
              <a:rPr lang="uk-UA" sz="2000" dirty="0" smtClean="0">
                <a:latin typeface="Bookman Old Style" pitchFamily="18" charset="0"/>
              </a:rPr>
              <a:t>	</a:t>
            </a:r>
          </a:p>
          <a:p>
            <a:pPr defTabSz="360000">
              <a:spcBef>
                <a:spcPts val="0"/>
              </a:spcBef>
            </a:pPr>
            <a:endParaRPr lang="uk-UA" sz="2000" dirty="0">
              <a:latin typeface="Bookman Old Style" pitchFamily="18" charset="0"/>
            </a:endParaRPr>
          </a:p>
          <a:p>
            <a:pPr defTabSz="360000">
              <a:spcBef>
                <a:spcPts val="0"/>
              </a:spcBef>
            </a:pPr>
            <a:r>
              <a:rPr lang="uk-UA" sz="2000" dirty="0" smtClean="0">
                <a:latin typeface="Bookman Old Style" pitchFamily="18" charset="0"/>
              </a:rPr>
              <a:t>	</a:t>
            </a:r>
          </a:p>
          <a:p>
            <a:pPr defTabSz="360000">
              <a:spcBef>
                <a:spcPts val="0"/>
              </a:spcBef>
            </a:pPr>
            <a:r>
              <a:rPr lang="uk-UA" sz="2000" dirty="0">
                <a:latin typeface="Bookman Old Style" pitchFamily="18" charset="0"/>
              </a:rPr>
              <a:t>	</a:t>
            </a:r>
            <a:r>
              <a:rPr lang="uk-UA" sz="2000" dirty="0" smtClean="0">
                <a:latin typeface="Bookman Old Style" pitchFamily="18" charset="0"/>
              </a:rPr>
              <a:t>Найпростіше </a:t>
            </a:r>
            <a:r>
              <a:rPr lang="uk-UA" sz="2000" dirty="0">
                <a:latin typeface="Bookman Old Style" pitchFamily="18" charset="0"/>
              </a:rPr>
              <a:t>з’єднання</a:t>
            </a:r>
            <a:r>
              <a:rPr lang="uk-UA" sz="2000" dirty="0" smtClean="0">
                <a:latin typeface="Bookman Old Style" pitchFamily="18" charset="0"/>
              </a:rPr>
              <a:t>,</a:t>
            </a:r>
          </a:p>
          <a:p>
            <a:pPr defTabSz="360000">
              <a:spcBef>
                <a:spcPts val="0"/>
              </a:spcBef>
            </a:pPr>
            <a:r>
              <a:rPr lang="uk-UA" sz="2000" dirty="0" smtClean="0">
                <a:latin typeface="Bookman Old Style" pitchFamily="18" charset="0"/>
              </a:rPr>
              <a:t>яке </a:t>
            </a:r>
            <a:r>
              <a:rPr lang="uk-UA" sz="2000" dirty="0">
                <a:latin typeface="Bookman Old Style" pitchFamily="18" charset="0"/>
              </a:rPr>
              <a:t>утворюється при гнутті</a:t>
            </a:r>
            <a:r>
              <a:rPr lang="uk-UA" sz="2000" dirty="0" smtClean="0">
                <a:latin typeface="Bookman Old Style" pitchFamily="18" charset="0"/>
              </a:rPr>
              <a:t>,</a:t>
            </a:r>
          </a:p>
          <a:p>
            <a:pPr defTabSz="360000">
              <a:spcBef>
                <a:spcPts val="0"/>
              </a:spcBef>
            </a:pPr>
            <a:r>
              <a:rPr lang="uk-UA" sz="2000" dirty="0" smtClean="0">
                <a:latin typeface="Bookman Old Style" pitchFamily="18" charset="0"/>
              </a:rPr>
              <a:t> називається</a:t>
            </a:r>
          </a:p>
          <a:p>
            <a:pPr defTabSz="360000">
              <a:spcBef>
                <a:spcPts val="0"/>
              </a:spcBef>
            </a:pPr>
            <a:r>
              <a:rPr lang="uk-UA" sz="2000" dirty="0" smtClean="0">
                <a:latin typeface="Bookman Old Style" pitchFamily="18" charset="0"/>
              </a:rPr>
              <a:t> </a:t>
            </a:r>
            <a:r>
              <a:rPr lang="uk-UA" sz="2000" b="1" i="1" dirty="0" err="1">
                <a:latin typeface="Bookman Old Style" pitchFamily="18" charset="0"/>
              </a:rPr>
              <a:t>однофальцевим</a:t>
            </a:r>
            <a:r>
              <a:rPr lang="uk-UA" sz="2000" b="1" i="1" dirty="0">
                <a:latin typeface="Bookman Old Style" pitchFamily="18" charset="0"/>
              </a:rPr>
              <a:t> швом.</a:t>
            </a:r>
            <a:r>
              <a:rPr lang="uk-UA" sz="2000" dirty="0">
                <a:latin typeface="Bookman Old Style" pitchFamily="18" charset="0"/>
              </a:rPr>
              <a:t> </a:t>
            </a:r>
            <a:endParaRPr lang="uk-UA" sz="2000" dirty="0" smtClean="0">
              <a:latin typeface="Bookman Old Style" pitchFamily="18" charset="0"/>
            </a:endParaRPr>
          </a:p>
          <a:p>
            <a:pPr defTabSz="360000">
              <a:spcBef>
                <a:spcPts val="0"/>
              </a:spcBef>
            </a:pPr>
            <a:r>
              <a:rPr lang="uk-UA" sz="2000" dirty="0">
                <a:latin typeface="Bookman Old Style" pitchFamily="18" charset="0"/>
              </a:rPr>
              <a:t>	</a:t>
            </a:r>
            <a:r>
              <a:rPr lang="uk-UA" sz="2000" dirty="0" smtClean="0">
                <a:latin typeface="Bookman Old Style" pitchFamily="18" charset="0"/>
              </a:rPr>
              <a:t>Таке </a:t>
            </a:r>
            <a:r>
              <a:rPr lang="uk-UA" sz="2000" dirty="0">
                <a:latin typeface="Bookman Old Style" pitchFamily="18" charset="0"/>
              </a:rPr>
              <a:t>з’єднання </a:t>
            </a:r>
            <a:r>
              <a:rPr lang="uk-UA" sz="2000" dirty="0" smtClean="0">
                <a:latin typeface="Bookman Old Style" pitchFamily="18" charset="0"/>
              </a:rPr>
              <a:t>виконується</a:t>
            </a:r>
          </a:p>
          <a:p>
            <a:pPr defTabSz="360000">
              <a:spcBef>
                <a:spcPts val="0"/>
              </a:spcBef>
            </a:pPr>
            <a:r>
              <a:rPr lang="uk-UA" sz="2000" dirty="0" smtClean="0">
                <a:latin typeface="Bookman Old Style" pitchFamily="18" charset="0"/>
              </a:rPr>
              <a:t> </a:t>
            </a:r>
            <a:r>
              <a:rPr lang="uk-UA" sz="2000" dirty="0">
                <a:latin typeface="Bookman Old Style" pitchFamily="18" charset="0"/>
              </a:rPr>
              <a:t>за допомогою прямокутної </a:t>
            </a:r>
            <a:endParaRPr lang="uk-UA" sz="2000" dirty="0" smtClean="0">
              <a:latin typeface="Bookman Old Style" pitchFamily="18" charset="0"/>
            </a:endParaRPr>
          </a:p>
          <a:p>
            <a:pPr defTabSz="360000">
              <a:spcBef>
                <a:spcPts val="0"/>
              </a:spcBef>
            </a:pPr>
            <a:r>
              <a:rPr lang="uk-UA" sz="2000" dirty="0" smtClean="0">
                <a:latin typeface="Bookman Old Style" pitchFamily="18" charset="0"/>
              </a:rPr>
              <a:t>оправки </a:t>
            </a:r>
            <a:r>
              <a:rPr lang="uk-UA" sz="2000" dirty="0">
                <a:latin typeface="Bookman Old Style" pitchFamily="18" charset="0"/>
              </a:rPr>
              <a:t>та киянки. </a:t>
            </a:r>
            <a:r>
              <a:rPr lang="uk-UA" sz="2000" dirty="0" smtClean="0">
                <a:latin typeface="Bookman Old Style" pitchFamily="18" charset="0"/>
              </a:rPr>
              <a:t>Спочатку</a:t>
            </a:r>
          </a:p>
          <a:p>
            <a:pPr defTabSz="360000">
              <a:spcBef>
                <a:spcPts val="0"/>
              </a:spcBef>
            </a:pPr>
            <a:r>
              <a:rPr lang="uk-UA" sz="2000" dirty="0" smtClean="0">
                <a:latin typeface="Bookman Old Style" pitchFamily="18" charset="0"/>
              </a:rPr>
              <a:t> </a:t>
            </a:r>
            <a:r>
              <a:rPr lang="uk-UA" sz="2000" dirty="0">
                <a:latin typeface="Bookman Old Style" pitchFamily="18" charset="0"/>
              </a:rPr>
              <a:t>на обох з’єднуваних </a:t>
            </a:r>
            <a:r>
              <a:rPr lang="uk-UA" sz="2000" dirty="0" smtClean="0">
                <a:latin typeface="Bookman Old Style" pitchFamily="18" charset="0"/>
              </a:rPr>
              <a:t>деталях</a:t>
            </a:r>
          </a:p>
          <a:p>
            <a:pPr defTabSz="360000">
              <a:spcBef>
                <a:spcPts val="0"/>
              </a:spcBef>
            </a:pPr>
            <a:r>
              <a:rPr lang="uk-UA" sz="2000" dirty="0" smtClean="0">
                <a:latin typeface="Bookman Old Style" pitchFamily="18" charset="0"/>
              </a:rPr>
              <a:t> </a:t>
            </a:r>
            <a:r>
              <a:rPr lang="uk-UA" sz="2000" dirty="0">
                <a:latin typeface="Bookman Old Style" pitchFamily="18" charset="0"/>
              </a:rPr>
              <a:t>відгинають по прямій лінії </a:t>
            </a:r>
            <a:r>
              <a:rPr lang="uk-UA" sz="2000" dirty="0" smtClean="0">
                <a:latin typeface="Bookman Old Style" pitchFamily="18" charset="0"/>
              </a:rPr>
              <a:t>в</a:t>
            </a:r>
          </a:p>
          <a:p>
            <a:pPr defTabSz="360000">
              <a:spcBef>
                <a:spcPts val="0"/>
              </a:spcBef>
            </a:pPr>
            <a:r>
              <a:rPr lang="uk-UA" sz="2000" dirty="0" smtClean="0">
                <a:latin typeface="Bookman Old Style" pitchFamily="18" charset="0"/>
              </a:rPr>
              <a:t> </a:t>
            </a:r>
            <a:r>
              <a:rPr lang="uk-UA" sz="2000" dirty="0">
                <a:latin typeface="Bookman Old Style" pitchFamily="18" charset="0"/>
              </a:rPr>
              <a:t>протилежні боки під прямим </a:t>
            </a:r>
            <a:endParaRPr lang="uk-UA" sz="2000" dirty="0" smtClean="0">
              <a:latin typeface="Bookman Old Style" pitchFamily="18" charset="0"/>
            </a:endParaRPr>
          </a:p>
          <a:p>
            <a:pPr defTabSz="360000">
              <a:spcBef>
                <a:spcPts val="0"/>
              </a:spcBef>
            </a:pPr>
            <a:r>
              <a:rPr lang="uk-UA" sz="2000" dirty="0" smtClean="0">
                <a:latin typeface="Bookman Old Style" pitchFamily="18" charset="0"/>
              </a:rPr>
              <a:t>кутом </a:t>
            </a:r>
            <a:r>
              <a:rPr lang="uk-UA" sz="2000" dirty="0">
                <a:latin typeface="Bookman Old Style" pitchFamily="18" charset="0"/>
              </a:rPr>
              <a:t>кромки шириною 5-10 мм. Потім рівномірними ударами киянки пригинають ці кромки майже до металу. </a:t>
            </a:r>
            <a:r>
              <a:rPr lang="uk-UA" sz="2000" dirty="0" smtClean="0">
                <a:latin typeface="Bookman Old Style" pitchFamily="18" charset="0"/>
              </a:rPr>
              <a:t>	Пригнуті </a:t>
            </a:r>
            <a:r>
              <a:rPr lang="uk-UA" sz="2000" dirty="0">
                <a:latin typeface="Bookman Old Style" pitchFamily="18" charset="0"/>
              </a:rPr>
              <a:t>кромки вставляють одна в другу (в замок) і ударами киянки притискують по всій довжині до повного ущільнення</a:t>
            </a:r>
            <a:endParaRPr lang="uk-UA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4065" y="836712"/>
            <a:ext cx="3640404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9313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pPr algn="just" defTabSz="360000">
              <a:spcBef>
                <a:spcPts val="0"/>
              </a:spcBef>
            </a:pPr>
            <a:r>
              <a:rPr lang="uk-UA" dirty="0" smtClean="0"/>
              <a:t>	</a:t>
            </a:r>
          </a:p>
          <a:p>
            <a:pPr algn="just" defTabSz="360000">
              <a:spcBef>
                <a:spcPts val="0"/>
              </a:spcBef>
            </a:pPr>
            <a:r>
              <a:rPr lang="uk-UA" dirty="0">
                <a:latin typeface="Bookman Old Style" pitchFamily="18" charset="0"/>
              </a:rPr>
              <a:t>	</a:t>
            </a:r>
            <a:r>
              <a:rPr lang="uk-UA" dirty="0" smtClean="0">
                <a:latin typeface="Bookman Old Style" pitchFamily="18" charset="0"/>
              </a:rPr>
              <a:t>Деталі </a:t>
            </a:r>
            <a:r>
              <a:rPr lang="uk-UA" dirty="0">
                <a:latin typeface="Bookman Old Style" pitchFamily="18" charset="0"/>
              </a:rPr>
              <a:t>з листового металу часто з'єднують за допомогою заклепок. Таке з'єднання деталей називають </a:t>
            </a:r>
            <a:r>
              <a:rPr lang="uk-UA" i="1" dirty="0">
                <a:solidFill>
                  <a:srgbClr val="7030A0"/>
                </a:solidFill>
                <a:latin typeface="Bookman Old Style" pitchFamily="18" charset="0"/>
              </a:rPr>
              <a:t>заклепувальним швом</a:t>
            </a:r>
            <a:r>
              <a:rPr lang="uk-UA" i="1" dirty="0">
                <a:latin typeface="Bookman Old Style" pitchFamily="18" charset="0"/>
              </a:rPr>
              <a:t>,</a:t>
            </a:r>
            <a:r>
              <a:rPr lang="uk-UA" dirty="0">
                <a:latin typeface="Bookman Old Style" pitchFamily="18" charset="0"/>
              </a:rPr>
              <a:t>а процес з'єднання – </a:t>
            </a:r>
            <a:r>
              <a:rPr lang="uk-UA" b="1" i="1" dirty="0">
                <a:solidFill>
                  <a:srgbClr val="7030A0"/>
                </a:solidFill>
                <a:latin typeface="Bookman Old Style" pitchFamily="18" charset="0"/>
              </a:rPr>
              <a:t>клепанням</a:t>
            </a:r>
            <a:r>
              <a:rPr lang="uk-UA" b="1" i="1" dirty="0">
                <a:latin typeface="Bookman Old Style" pitchFamily="18" charset="0"/>
              </a:rPr>
              <a:t>.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5164" y="2494685"/>
            <a:ext cx="5544616" cy="3700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9313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128</TotalTime>
  <Words>265</Words>
  <Application>Microsoft Office PowerPoint</Application>
  <PresentationFormat>Экран (4:3)</PresentationFormat>
  <Paragraphs>281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Солнцестояние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Crus</dc:creator>
  <cp:lastModifiedBy>Crus</cp:lastModifiedBy>
  <cp:revision>25</cp:revision>
  <dcterms:created xsi:type="dcterms:W3CDTF">2014-04-06T13:11:08Z</dcterms:created>
  <dcterms:modified xsi:type="dcterms:W3CDTF">2014-04-06T15:27:13Z</dcterms:modified>
</cp:coreProperties>
</file>