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28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jpe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24959" y="404664"/>
            <a:ext cx="789998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ru-RU" sz="3200" b="1" i="1" u="sng" cap="none" spc="0" dirty="0" err="1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Розділ</a:t>
            </a:r>
            <a:r>
              <a:rPr lang="ru-RU" sz="3200" b="1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Технологія побутової діяльності.</a:t>
            </a:r>
            <a:endParaRPr lang="ru-RU" sz="3200" b="1" i="1" u="sng" cap="none" spc="0" dirty="0" smtClean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b="1" i="1" u="sng" cap="none" spc="0" dirty="0" smtClean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dirty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уроку.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Гігієна житла. </a:t>
            </a:r>
            <a:endParaRPr lang="ru-RU" sz="3200" i="1" cap="none" spc="0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64088" y="4239091"/>
            <a:ext cx="3413114" cy="190821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uk-UA" i="1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Виконали</a:t>
            </a:r>
            <a:r>
              <a:rPr lang="uk-UA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: </a:t>
            </a:r>
          </a:p>
          <a:p>
            <a:pPr algn="just"/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учитель загальноосвітньої </a:t>
            </a:r>
          </a:p>
          <a:p>
            <a:pPr algn="just"/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школи І-ІІІ ступенів №5</a:t>
            </a:r>
          </a:p>
          <a:p>
            <a:pPr algn="just"/>
            <a:r>
              <a:rPr lang="uk-UA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r>
              <a:rPr lang="uk-UA" i="1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Бичок Ю.І.,</a:t>
            </a:r>
          </a:p>
          <a:p>
            <a:pPr algn="just"/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у</a:t>
            </a:r>
            <a:r>
              <a:rPr lang="uk-UA" sz="1600" i="1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читель загальноосвітньої </a:t>
            </a:r>
          </a:p>
          <a:p>
            <a:pPr algn="just"/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ш</a:t>
            </a:r>
            <a:r>
              <a:rPr lang="uk-UA" sz="1600" i="1" cap="none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коли І-ІІІ ступенів №25</a:t>
            </a:r>
          </a:p>
          <a:p>
            <a:pPr algn="just"/>
            <a:r>
              <a:rPr lang="uk-UA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  Бичок І.А</a:t>
            </a:r>
            <a:r>
              <a:rPr lang="uk-UA" spc="50" dirty="0" smtClean="0">
                <a:ln w="12700" cmpd="sng">
                  <a:noFill/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.</a:t>
            </a:r>
            <a:endParaRPr lang="uk-UA" cap="none" spc="50" dirty="0" smtClean="0">
              <a:ln w="12700" cmpd="sng">
                <a:noFill/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026" name="Рисунок 1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931" y="2492896"/>
            <a:ext cx="3881475" cy="294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68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uk-UA" sz="1900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endParaRPr lang="uk-UA" sz="19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endParaRPr lang="uk-UA" sz="1900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900" dirty="0">
                <a:latin typeface="Bookman Old Style" pitchFamily="18" charset="0"/>
              </a:rPr>
              <a:t>	</a:t>
            </a:r>
            <a:r>
              <a:rPr lang="uk-UA" sz="1900" dirty="0" smtClean="0">
                <a:latin typeface="Bookman Old Style" pitchFamily="18" charset="0"/>
              </a:rPr>
              <a:t>		  Потужність</a:t>
            </a:r>
            <a:r>
              <a:rPr lang="uk-UA" sz="1900" dirty="0">
                <a:latin typeface="Bookman Old Style" pitchFamily="18" charset="0"/>
              </a:rPr>
              <a:t>: 1700 Вт </a:t>
            </a:r>
            <a:endParaRPr lang="ru-RU" sz="19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900" dirty="0" smtClean="0">
                <a:latin typeface="Bookman Old Style" pitchFamily="18" charset="0"/>
              </a:rPr>
              <a:t>			  Електронне </a:t>
            </a:r>
            <a:r>
              <a:rPr lang="uk-UA" sz="1900" dirty="0">
                <a:latin typeface="Bookman Old Style" pitchFamily="18" charset="0"/>
              </a:rPr>
              <a:t>регулювання всмоктування </a:t>
            </a:r>
            <a:r>
              <a:rPr lang="uk-UA" sz="1900" dirty="0" smtClean="0">
                <a:latin typeface="Bookman Old Style" pitchFamily="18" charset="0"/>
              </a:rPr>
              <a:t>			за </a:t>
            </a:r>
            <a:r>
              <a:rPr lang="uk-UA" sz="1900" dirty="0">
                <a:latin typeface="Bookman Old Style" pitchFamily="18" charset="0"/>
              </a:rPr>
              <a:t>допомогою поворотного регулятора </a:t>
            </a:r>
            <a:endParaRPr lang="ru-RU" sz="19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900" dirty="0" smtClean="0">
                <a:latin typeface="Bookman Old Style" pitchFamily="18" charset="0"/>
              </a:rPr>
              <a:t>			  Ручка </a:t>
            </a:r>
            <a:r>
              <a:rPr lang="uk-UA" sz="1900" dirty="0" err="1">
                <a:latin typeface="Bookman Old Style" pitchFamily="18" charset="0"/>
              </a:rPr>
              <a:t>Ergogrip</a:t>
            </a:r>
            <a:endParaRPr lang="ru-RU" sz="19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900" dirty="0" smtClean="0">
                <a:latin typeface="Bookman Old Style" pitchFamily="18" charset="0"/>
              </a:rPr>
              <a:t>			  Телескопічна </a:t>
            </a:r>
            <a:r>
              <a:rPr lang="uk-UA" sz="1900" dirty="0">
                <a:latin typeface="Bookman Old Style" pitchFamily="18" charset="0"/>
              </a:rPr>
              <a:t>трубка з </a:t>
            </a:r>
            <a:r>
              <a:rPr lang="uk-UA" sz="1900" dirty="0" err="1">
                <a:latin typeface="Bookman Old Style" pitchFamily="18" charset="0"/>
              </a:rPr>
              <a:t>ковзаючою</a:t>
            </a:r>
            <a:r>
              <a:rPr lang="uk-UA" sz="1900" dirty="0">
                <a:latin typeface="Bookman Old Style" pitchFamily="18" charset="0"/>
              </a:rPr>
              <a:t> </a:t>
            </a:r>
            <a:r>
              <a:rPr lang="uk-UA" sz="1900" dirty="0" smtClean="0">
                <a:latin typeface="Bookman Old Style" pitchFamily="18" charset="0"/>
              </a:rPr>
              <a:t>				кнопкою </a:t>
            </a:r>
            <a:endParaRPr lang="ru-RU" sz="19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900" dirty="0" smtClean="0">
                <a:latin typeface="Bookman Old Style" pitchFamily="18" charset="0"/>
              </a:rPr>
              <a:t>			  Роликова </a:t>
            </a:r>
            <a:r>
              <a:rPr lang="uk-UA" sz="1900" dirty="0">
                <a:latin typeface="Bookman Old Style" pitchFamily="18" charset="0"/>
              </a:rPr>
              <a:t>насадка з перемикачем </a:t>
            </a:r>
            <a:r>
              <a:rPr lang="uk-UA" sz="1900" dirty="0" smtClean="0">
                <a:latin typeface="Bookman Old Style" pitchFamily="18" charset="0"/>
              </a:rPr>
              <a:t>				(</a:t>
            </a:r>
            <a:r>
              <a:rPr lang="uk-UA" sz="1900" dirty="0">
                <a:latin typeface="Bookman Old Style" pitchFamily="18" charset="0"/>
              </a:rPr>
              <a:t>ширина 260 мм) </a:t>
            </a:r>
            <a:endParaRPr lang="ru-RU" sz="19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900" dirty="0" smtClean="0">
                <a:latin typeface="Bookman Old Style" pitchFamily="18" charset="0"/>
              </a:rPr>
              <a:t>			  Аксесуари </a:t>
            </a:r>
            <a:r>
              <a:rPr lang="uk-UA" sz="1900" dirty="0">
                <a:latin typeface="Bookman Old Style" pitchFamily="18" charset="0"/>
              </a:rPr>
              <a:t>в комплекті - насадка для </a:t>
            </a:r>
            <a:r>
              <a:rPr lang="uk-UA" sz="1900" dirty="0" smtClean="0">
                <a:latin typeface="Bookman Old Style" pitchFamily="18" charset="0"/>
              </a:rPr>
              <a:t>			щілин </a:t>
            </a:r>
            <a:r>
              <a:rPr lang="uk-UA" sz="1900" dirty="0">
                <a:latin typeface="Bookman Old Style" pitchFamily="18" charset="0"/>
              </a:rPr>
              <a:t>та насадка для оббивки </a:t>
            </a:r>
            <a:endParaRPr lang="ru-RU" sz="19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900" dirty="0" smtClean="0">
                <a:latin typeface="Bookman Old Style" pitchFamily="18" charset="0"/>
              </a:rPr>
              <a:t>			  Система </a:t>
            </a:r>
            <a:r>
              <a:rPr lang="uk-UA" sz="1900" dirty="0">
                <a:latin typeface="Bookman Old Style" pitchFamily="18" charset="0"/>
              </a:rPr>
              <a:t>гігієнічної фільтрації HG </a:t>
            </a:r>
            <a:r>
              <a:rPr lang="uk-UA" sz="1900" dirty="0" smtClean="0">
                <a:latin typeface="Bookman Old Style" pitchFamily="18" charset="0"/>
              </a:rPr>
              <a:t>				</a:t>
            </a:r>
            <a:r>
              <a:rPr lang="uk-UA" sz="1900" dirty="0" err="1" smtClean="0">
                <a:latin typeface="Bookman Old Style" pitchFamily="18" charset="0"/>
              </a:rPr>
              <a:t>AirClean</a:t>
            </a:r>
            <a:r>
              <a:rPr lang="uk-UA" sz="1900" dirty="0" smtClean="0">
                <a:latin typeface="Bookman Old Style" pitchFamily="18" charset="0"/>
              </a:rPr>
              <a:t> </a:t>
            </a:r>
            <a:r>
              <a:rPr lang="uk-UA" sz="1900" dirty="0">
                <a:latin typeface="Bookman Old Style" pitchFamily="18" charset="0"/>
              </a:rPr>
              <a:t>II </a:t>
            </a:r>
            <a:endParaRPr lang="ru-RU" sz="19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900" dirty="0" smtClean="0">
                <a:latin typeface="Bookman Old Style" pitchFamily="18" charset="0"/>
              </a:rPr>
              <a:t>			  Текстильний </a:t>
            </a:r>
            <a:r>
              <a:rPr lang="uk-UA" sz="1900" dirty="0">
                <a:latin typeface="Bookman Old Style" pitchFamily="18" charset="0"/>
              </a:rPr>
              <a:t>фільтр </a:t>
            </a:r>
            <a:endParaRPr lang="ru-RU" sz="19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900" dirty="0" smtClean="0">
                <a:latin typeface="Bookman Old Style" pitchFamily="18" charset="0"/>
              </a:rPr>
              <a:t>			  Об'єм </a:t>
            </a:r>
            <a:r>
              <a:rPr lang="uk-UA" sz="1900" dirty="0" err="1">
                <a:latin typeface="Bookman Old Style" pitchFamily="18" charset="0"/>
              </a:rPr>
              <a:t>пилозбірника</a:t>
            </a:r>
            <a:r>
              <a:rPr lang="uk-UA" sz="1900" dirty="0">
                <a:latin typeface="Bookman Old Style" pitchFamily="18" charset="0"/>
              </a:rPr>
              <a:t>: 4 літрів </a:t>
            </a:r>
            <a:endParaRPr lang="ru-RU" sz="19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900" dirty="0" smtClean="0">
                <a:latin typeface="Bookman Old Style" pitchFamily="18" charset="0"/>
              </a:rPr>
              <a:t>			  Змінний </a:t>
            </a:r>
            <a:r>
              <a:rPr lang="uk-UA" sz="1900" dirty="0" err="1">
                <a:latin typeface="Bookman Old Style" pitchFamily="18" charset="0"/>
              </a:rPr>
              <a:t>пилозбірник</a:t>
            </a:r>
            <a:r>
              <a:rPr lang="uk-UA" sz="1900" dirty="0">
                <a:latin typeface="Bookman Old Style" pitchFamily="18" charset="0"/>
              </a:rPr>
              <a:t>: TYP G </a:t>
            </a:r>
            <a:endParaRPr lang="ru-RU" sz="19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900" dirty="0" smtClean="0">
                <a:latin typeface="Bookman Old Style" pitchFamily="18" charset="0"/>
              </a:rPr>
              <a:t>			  Індикатор </a:t>
            </a:r>
            <a:r>
              <a:rPr lang="uk-UA" sz="1900" dirty="0">
                <a:latin typeface="Bookman Old Style" pitchFamily="18" charset="0"/>
              </a:rPr>
              <a:t>заміни </a:t>
            </a:r>
            <a:r>
              <a:rPr lang="uk-UA" sz="1900" dirty="0" err="1">
                <a:latin typeface="Bookman Old Style" pitchFamily="18" charset="0"/>
              </a:rPr>
              <a:t>пилозбірника</a:t>
            </a:r>
            <a:endParaRPr lang="ru-RU" sz="19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900" dirty="0" smtClean="0">
                <a:latin typeface="Bookman Old Style" pitchFamily="18" charset="0"/>
              </a:rPr>
              <a:t>				</a:t>
            </a:r>
            <a:r>
              <a:rPr lang="uk-UA" sz="1900" dirty="0" err="1" smtClean="0">
                <a:latin typeface="Bookman Old Style" pitchFamily="18" charset="0"/>
              </a:rPr>
              <a:t>Паркуванння</a:t>
            </a:r>
            <a:r>
              <a:rPr lang="uk-UA" sz="1900" dirty="0" smtClean="0">
                <a:latin typeface="Bookman Old Style" pitchFamily="18" charset="0"/>
              </a:rPr>
              <a:t> </a:t>
            </a:r>
            <a:r>
              <a:rPr lang="uk-UA" sz="1900" dirty="0">
                <a:latin typeface="Bookman Old Style" pitchFamily="18" charset="0"/>
              </a:rPr>
              <a:t>та зберігання </a:t>
            </a:r>
            <a:endParaRPr lang="ru-RU" sz="19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900" dirty="0" smtClean="0">
                <a:latin typeface="Bookman Old Style" pitchFamily="18" charset="0"/>
              </a:rPr>
              <a:t>			  Автоматичне </a:t>
            </a:r>
            <a:r>
              <a:rPr lang="uk-UA" sz="1900" dirty="0">
                <a:latin typeface="Bookman Old Style" pitchFamily="18" charset="0"/>
              </a:rPr>
              <a:t>намотування кабелю </a:t>
            </a:r>
            <a:endParaRPr lang="ru-RU" sz="19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900" dirty="0" smtClean="0">
                <a:latin typeface="Bookman Old Style" pitchFamily="18" charset="0"/>
              </a:rPr>
              <a:t>			  Радіус </a:t>
            </a:r>
            <a:r>
              <a:rPr lang="uk-UA" sz="1900" dirty="0">
                <a:latin typeface="Bookman Old Style" pitchFamily="18" charset="0"/>
              </a:rPr>
              <a:t>дії: 8 метрів </a:t>
            </a:r>
            <a:endParaRPr lang="ru-RU" sz="19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900" dirty="0" smtClean="0">
                <a:latin typeface="Bookman Old Style" pitchFamily="18" charset="0"/>
              </a:rPr>
              <a:t>			  3 </a:t>
            </a:r>
            <a:r>
              <a:rPr lang="uk-UA" sz="1900" dirty="0">
                <a:latin typeface="Bookman Old Style" pitchFamily="18" charset="0"/>
              </a:rPr>
              <a:t>поворотні ролики</a:t>
            </a:r>
            <a:endParaRPr lang="ru-RU" sz="1900" dirty="0"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74549" y="188640"/>
            <a:ext cx="776449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000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2 .</a:t>
            </a:r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Читання паспортних даних побутових приладів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183" y="1556792"/>
            <a:ext cx="2517043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85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uk-UA" sz="1800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		</a:t>
            </a:r>
            <a:r>
              <a:rPr lang="uk-UA" sz="1800" dirty="0" err="1" smtClean="0">
                <a:latin typeface="Bookman Old Style" pitchFamily="18" charset="0"/>
              </a:rPr>
              <a:t>Пароочищувач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Потужність: 1000 Вт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Температура: 100°C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Тиск: 3.5 бар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Об’єм резервуару для води: 220 </a:t>
            </a:r>
            <a:r>
              <a:rPr lang="uk-UA" sz="1800" dirty="0" err="1">
                <a:latin typeface="Bookman Old Style" pitchFamily="18" charset="0"/>
              </a:rPr>
              <a:t>мл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Підходить для очистки, дезінфекції і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обезжирювання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Не </a:t>
            </a:r>
            <a:r>
              <a:rPr lang="uk-UA" sz="1800" dirty="0" err="1">
                <a:latin typeface="Bookman Old Style" pitchFamily="18" charset="0"/>
              </a:rPr>
              <a:t>залишаєвапняного</a:t>
            </a:r>
            <a:r>
              <a:rPr lang="uk-UA" sz="1800" dirty="0">
                <a:latin typeface="Bookman Old Style" pitchFamily="18" charset="0"/>
              </a:rPr>
              <a:t> нальоту і розводів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Захист від перевищення тиску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Захист від перегріву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Довжина мережевого шнура: 5 м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 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 smtClean="0">
                <a:latin typeface="Bookman Old Style" pitchFamily="18" charset="0"/>
              </a:rPr>
              <a:t>		Аксесуари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Щітка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</a:t>
            </a:r>
            <a:r>
              <a:rPr lang="uk-UA" sz="1800" dirty="0" err="1">
                <a:latin typeface="Bookman Old Style" pitchFamily="18" charset="0"/>
              </a:rPr>
              <a:t>Щільова</a:t>
            </a:r>
            <a:r>
              <a:rPr lang="uk-UA" sz="1800" dirty="0">
                <a:latin typeface="Bookman Old Style" pitchFamily="18" charset="0"/>
              </a:rPr>
              <a:t> насадка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Кутова </a:t>
            </a:r>
            <a:r>
              <a:rPr lang="uk-UA" sz="1800" dirty="0" smtClean="0">
                <a:latin typeface="Bookman Old Style" pitchFamily="18" charset="0"/>
              </a:rPr>
              <a:t>насадка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Насадка для меблів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Насадка для чистки вікон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Універсальна насадка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Шланг</a:t>
            </a:r>
            <a:endParaRPr lang="ru-RU" sz="1800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1800" dirty="0">
                <a:latin typeface="Bookman Old Style" pitchFamily="18" charset="0"/>
              </a:rPr>
              <a:t> • Мірний стакан</a:t>
            </a:r>
            <a:endParaRPr lang="ru-RU" sz="1800" dirty="0"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737" y="3645024"/>
            <a:ext cx="3849651" cy="2791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85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0876" y="557934"/>
            <a:ext cx="7853611" cy="51398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i="1" u="sng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 уроку.</a:t>
            </a:r>
          </a:p>
          <a:p>
            <a:pPr algn="just"/>
            <a:endParaRPr lang="ru-RU" sz="3200" b="1" i="1" u="sng" cap="none" spc="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Визначити послідовність дій</a:t>
            </a:r>
          </a:p>
          <a:p>
            <a:pPr algn="just"/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під час прибирання житла.</a:t>
            </a:r>
            <a:endParaRPr lang="uk-UA" sz="3200" b="1" i="1" dirty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2. </a:t>
            </a:r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Ознайомитись з інструментами</a:t>
            </a:r>
          </a:p>
          <a:p>
            <a:pPr algn="just"/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 побутовою технікою, і миючими</a:t>
            </a:r>
          </a:p>
          <a:p>
            <a:pPr algn="just"/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 засобами для прибирання.</a:t>
            </a:r>
            <a:endParaRPr lang="uk-UA" sz="3200" b="1" i="1" cap="none" spc="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3. Навчитись 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читати паспортні</a:t>
            </a:r>
          </a:p>
          <a:p>
            <a:pPr algn="just"/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дані побутової техніки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3200" b="1" i="1" cap="none" spc="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 algn="ctr">
              <a:buAutoNum type="arabicPeriod"/>
            </a:pPr>
            <a:endParaRPr lang="ru-RU" sz="4000" b="1" i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80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uk-UA" i="1" dirty="0" smtClean="0">
                <a:latin typeface="Bookman Old Style" pitchFamily="18" charset="0"/>
              </a:rPr>
              <a:t>	</a:t>
            </a:r>
          </a:p>
          <a:p>
            <a:r>
              <a:rPr lang="uk-UA" i="1" dirty="0">
                <a:latin typeface="Bookman Old Style" pitchFamily="18" charset="0"/>
              </a:rPr>
              <a:t>	</a:t>
            </a:r>
            <a:r>
              <a:rPr lang="uk-UA" i="1" dirty="0" smtClean="0">
                <a:solidFill>
                  <a:srgbClr val="7030A0"/>
                </a:solidFill>
                <a:latin typeface="Bookman Old Style" pitchFamily="18" charset="0"/>
              </a:rPr>
              <a:t>Практика </a:t>
            </a:r>
            <a:r>
              <a:rPr lang="uk-UA" i="1" dirty="0">
                <a:solidFill>
                  <a:srgbClr val="7030A0"/>
                </a:solidFill>
                <a:latin typeface="Bookman Old Style" pitchFamily="18" charset="0"/>
              </a:rPr>
              <a:t>підтримки чистоти з ціллю забезпечення доброго здоров'я – позначається науковим терміном </a:t>
            </a:r>
            <a:r>
              <a:rPr lang="uk-UA" b="1" i="1" dirty="0">
                <a:solidFill>
                  <a:srgbClr val="7030A0"/>
                </a:solidFill>
                <a:latin typeface="Bookman Old Style" pitchFamily="18" charset="0"/>
              </a:rPr>
              <a:t>гігієна.</a:t>
            </a:r>
            <a:endParaRPr lang="ru-RU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09598"/>
            <a:ext cx="4059407" cy="4552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080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908720"/>
            <a:ext cx="3024336" cy="12961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Догляд за житлом</a:t>
            </a:r>
            <a:endParaRPr lang="ru-RU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15142" y="3361962"/>
            <a:ext cx="2088232" cy="1656184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Щоденне прибирання</a:t>
            </a:r>
            <a:endParaRPr lang="ru-RU" sz="2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31906" y="3356992"/>
            <a:ext cx="2088232" cy="1656184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Щотижневе прибирання</a:t>
            </a:r>
            <a:endParaRPr lang="ru-RU" sz="2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16216" y="3361962"/>
            <a:ext cx="2088232" cy="1656184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Генеральне прибирання</a:t>
            </a:r>
          </a:p>
          <a:p>
            <a:pPr algn="ctr"/>
            <a:r>
              <a:rPr lang="uk-UA" sz="1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(1-2 рази на рік)</a:t>
            </a:r>
            <a:endParaRPr lang="ru-RU" sz="16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2559258" y="2348880"/>
            <a:ext cx="1364670" cy="86409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076022" y="2420888"/>
            <a:ext cx="0" cy="86409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153472" y="2408822"/>
            <a:ext cx="1260140" cy="7920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080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8182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b="1" i="1" u="sng" dirty="0" smtClean="0"/>
          </a:p>
          <a:p>
            <a:pPr>
              <a:spcBef>
                <a:spcPts val="0"/>
              </a:spcBef>
            </a:pPr>
            <a:r>
              <a:rPr lang="uk-UA" b="1" i="1" dirty="0" smtClean="0"/>
              <a:t>	</a:t>
            </a:r>
            <a:r>
              <a:rPr lang="uk-UA" b="1" i="1" dirty="0" smtClean="0">
                <a:solidFill>
                  <a:srgbClr val="C00000"/>
                </a:solidFill>
                <a:latin typeface="Bookman Old Style" pitchFamily="18" charset="0"/>
              </a:rPr>
              <a:t>Щоденне прибирання </a:t>
            </a:r>
            <a:r>
              <a:rPr lang="uk-UA" i="1" dirty="0" smtClean="0">
                <a:solidFill>
                  <a:srgbClr val="C00000"/>
                </a:solidFill>
                <a:latin typeface="Bookman Old Style" pitchFamily="18" charset="0"/>
              </a:rPr>
              <a:t>виконують у такій </a:t>
            </a:r>
            <a:r>
              <a:rPr lang="uk-UA" i="1" dirty="0">
                <a:solidFill>
                  <a:srgbClr val="C00000"/>
                </a:solidFill>
                <a:latin typeface="Bookman Old Style" pitchFamily="18" charset="0"/>
              </a:rPr>
              <a:t>послідовності: </a:t>
            </a:r>
            <a:endParaRPr lang="uk-UA" i="1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marL="484632" indent="-457200">
              <a:spcBef>
                <a:spcPts val="0"/>
              </a:spcBef>
              <a:buFont typeface="Courier New" pitchFamily="49" charset="0"/>
              <a:buChar char="o"/>
            </a:pPr>
            <a:r>
              <a:rPr lang="uk-UA" i="1" dirty="0" smtClean="0">
                <a:solidFill>
                  <a:srgbClr val="C00000"/>
                </a:solidFill>
                <a:latin typeface="Bookman Old Style" pitchFamily="18" charset="0"/>
              </a:rPr>
              <a:t>відкривають </a:t>
            </a:r>
            <a:r>
              <a:rPr lang="uk-UA" i="1" dirty="0">
                <a:solidFill>
                  <a:srgbClr val="C00000"/>
                </a:solidFill>
                <a:latin typeface="Bookman Old Style" pitchFamily="18" charset="0"/>
              </a:rPr>
              <a:t>вікна для провітрювання; </a:t>
            </a:r>
            <a:endParaRPr lang="uk-UA" i="1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marL="484632" indent="-457200">
              <a:spcBef>
                <a:spcPts val="0"/>
              </a:spcBef>
              <a:buFont typeface="Courier New" pitchFamily="49" charset="0"/>
              <a:buChar char="o"/>
            </a:pPr>
            <a:r>
              <a:rPr lang="uk-UA" i="1" dirty="0" smtClean="0">
                <a:solidFill>
                  <a:srgbClr val="C00000"/>
                </a:solidFill>
                <a:latin typeface="Bookman Old Style" pitchFamily="18" charset="0"/>
              </a:rPr>
              <a:t>змітають </a:t>
            </a:r>
            <a:r>
              <a:rPr lang="uk-UA" i="1" dirty="0">
                <a:solidFill>
                  <a:srgbClr val="C00000"/>
                </a:solidFill>
                <a:latin typeface="Bookman Old Style" pitchFamily="18" charset="0"/>
              </a:rPr>
              <a:t>пил та сміття з підвіконь та меблів; </a:t>
            </a:r>
            <a:endParaRPr lang="uk-UA" i="1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marL="484632" indent="-457200">
              <a:spcBef>
                <a:spcPts val="0"/>
              </a:spcBef>
              <a:buFont typeface="Courier New" pitchFamily="49" charset="0"/>
              <a:buChar char="o"/>
            </a:pPr>
            <a:r>
              <a:rPr lang="uk-UA" i="1" dirty="0" smtClean="0">
                <a:solidFill>
                  <a:srgbClr val="C00000"/>
                </a:solidFill>
                <a:latin typeface="Bookman Old Style" pitchFamily="18" charset="0"/>
              </a:rPr>
              <a:t>підмітають </a:t>
            </a:r>
            <a:r>
              <a:rPr lang="uk-UA" i="1" dirty="0">
                <a:solidFill>
                  <a:srgbClr val="C00000"/>
                </a:solidFill>
                <a:latin typeface="Bookman Old Style" pitchFamily="18" charset="0"/>
              </a:rPr>
              <a:t>та миють підлогу.</a:t>
            </a:r>
            <a:endParaRPr lang="ru-RU" i="1" dirty="0">
              <a:solidFill>
                <a:srgbClr val="C00000"/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924944"/>
            <a:ext cx="1519189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935333"/>
            <a:ext cx="2448272" cy="162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483" y="4886708"/>
            <a:ext cx="2708654" cy="1354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080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i="1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i="1" dirty="0">
                <a:latin typeface="Bookman Old Style" pitchFamily="18" charset="0"/>
              </a:rPr>
              <a:t>	</a:t>
            </a:r>
            <a:r>
              <a:rPr lang="uk-UA" sz="2400" b="1" i="1" dirty="0" smtClean="0">
                <a:latin typeface="Bookman Old Style" pitchFamily="18" charset="0"/>
              </a:rPr>
              <a:t>Раз </a:t>
            </a:r>
            <a:r>
              <a:rPr lang="uk-UA" sz="2400" b="1" i="1" dirty="0">
                <a:latin typeface="Bookman Old Style" pitchFamily="18" charset="0"/>
              </a:rPr>
              <a:t>на тиждень </a:t>
            </a:r>
            <a:r>
              <a:rPr lang="uk-UA" sz="2400" i="1" dirty="0">
                <a:latin typeface="Bookman Old Style" pitchFamily="18" charset="0"/>
              </a:rPr>
              <a:t>проводять більш ретельне прибирання усієї квартири чи будинку. Прибирати краще у такій послідовності: </a:t>
            </a:r>
            <a:endParaRPr lang="uk-UA" sz="2400" i="1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2400" i="1" dirty="0" smtClean="0">
                <a:latin typeface="Bookman Old Style" pitchFamily="18" charset="0"/>
              </a:rPr>
              <a:t> - почистити м’які меблі, килими та доріжки; </a:t>
            </a:r>
          </a:p>
          <a:p>
            <a:pPr>
              <a:spcBef>
                <a:spcPts val="0"/>
              </a:spcBef>
            </a:pPr>
            <a:r>
              <a:rPr lang="uk-UA" sz="2400" i="1" dirty="0" smtClean="0">
                <a:latin typeface="Bookman Old Style" pitchFamily="18" charset="0"/>
              </a:rPr>
              <a:t> - помити і почистити вікна і двері; </a:t>
            </a:r>
          </a:p>
          <a:p>
            <a:pPr>
              <a:spcBef>
                <a:spcPts val="0"/>
              </a:spcBef>
            </a:pPr>
            <a:r>
              <a:rPr lang="uk-UA" sz="2400" i="1" dirty="0" smtClean="0">
                <a:latin typeface="Bookman Old Style" pitchFamily="18" charset="0"/>
              </a:rPr>
              <a:t> - помити кімнатні рослини;</a:t>
            </a:r>
          </a:p>
          <a:p>
            <a:pPr>
              <a:spcBef>
                <a:spcPts val="0"/>
              </a:spcBef>
            </a:pPr>
            <a:r>
              <a:rPr lang="uk-UA" sz="2400" i="1" dirty="0" smtClean="0">
                <a:latin typeface="Bookman Old Style" pitchFamily="18" charset="0"/>
              </a:rPr>
              <a:t> - прибрати у ванній і туалетній кімнатах; </a:t>
            </a:r>
          </a:p>
          <a:p>
            <a:pPr>
              <a:spcBef>
                <a:spcPts val="0"/>
              </a:spcBef>
            </a:pPr>
            <a:r>
              <a:rPr lang="uk-UA" sz="2400" i="1" dirty="0" smtClean="0">
                <a:latin typeface="Bookman Old Style" pitchFamily="18" charset="0"/>
              </a:rPr>
              <a:t> - прибрати на кухні, у коридорі;</a:t>
            </a:r>
          </a:p>
          <a:p>
            <a:pPr>
              <a:spcBef>
                <a:spcPts val="0"/>
              </a:spcBef>
            </a:pPr>
            <a:r>
              <a:rPr lang="uk-UA" sz="2400" i="1" dirty="0" smtClean="0">
                <a:latin typeface="Bookman Old Style" pitchFamily="18" charset="0"/>
              </a:rPr>
              <a:t> - помити підлогу</a:t>
            </a:r>
            <a:r>
              <a:rPr lang="uk-UA" sz="2400" dirty="0" smtClean="0"/>
              <a:t>.</a:t>
            </a:r>
            <a:endParaRPr lang="ru-RU" sz="2400" dirty="0" smtClean="0"/>
          </a:p>
          <a:p>
            <a:pPr>
              <a:spcBef>
                <a:spcPts val="0"/>
              </a:spcBef>
            </a:pP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402" y="3501008"/>
            <a:ext cx="1736641" cy="1155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578" y="3659277"/>
            <a:ext cx="1767429" cy="126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Рисунок 10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880" y="3794029"/>
            <a:ext cx="1352919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Рисунок 1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559" y="3794029"/>
            <a:ext cx="1514342" cy="1133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Рисунок 1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418300"/>
            <a:ext cx="1565928" cy="120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Рисунок 1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008" y="5151429"/>
            <a:ext cx="1745451" cy="1163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Рисунок 1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587" y="5433769"/>
            <a:ext cx="1764661" cy="1173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Рисунок 1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720" y="5131286"/>
            <a:ext cx="1762125" cy="106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80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uk-UA" sz="2200" i="1" dirty="0" smtClean="0">
                <a:latin typeface="Bookman Old Style" pitchFamily="18" charset="0"/>
              </a:rPr>
              <a:t>	</a:t>
            </a:r>
          </a:p>
          <a:p>
            <a:pPr>
              <a:spcBef>
                <a:spcPts val="0"/>
              </a:spcBef>
            </a:pPr>
            <a:r>
              <a:rPr lang="uk-UA" sz="2200" i="1" dirty="0" smtClean="0">
                <a:latin typeface="Bookman Old Style" pitchFamily="18" charset="0"/>
              </a:rPr>
              <a:t>	Один </a:t>
            </a:r>
            <a:r>
              <a:rPr lang="uk-UA" sz="2200" i="1" dirty="0">
                <a:latin typeface="Bookman Old Style" pitchFamily="18" charset="0"/>
              </a:rPr>
              <a:t>два рази на рік в квартирі (будинку) проводять </a:t>
            </a:r>
            <a:r>
              <a:rPr lang="uk-UA" sz="2200" b="1" i="1" u="sng" dirty="0">
                <a:latin typeface="Bookman Old Style" pitchFamily="18" charset="0"/>
              </a:rPr>
              <a:t>генеральне прибирання. </a:t>
            </a:r>
            <a:r>
              <a:rPr lang="uk-UA" sz="2200" i="1" dirty="0">
                <a:latin typeface="Bookman Old Style" pitchFamily="18" charset="0"/>
              </a:rPr>
              <a:t> Крім робіт, які виконуються щотижня ( чищення і миття усіх приміщень), генеральне прибирання включає цілий ряд додаткових робіт. Перуть і прасують штори, скатерті, покривала. Вибивають та провітрюють матраци, одіяла і подушки. Із шаф виймають усі речі і перебирають їх: окремо ті, що треба віддати в хімчистку, окремо – що полагодити. </a:t>
            </a:r>
            <a:endParaRPr lang="uk-UA" sz="2200" i="1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2200" i="1" dirty="0" smtClean="0">
                <a:latin typeface="Bookman Old Style" pitchFamily="18" charset="0"/>
              </a:rPr>
              <a:t>    Стінки </a:t>
            </a:r>
            <a:r>
              <a:rPr lang="uk-UA" sz="2200" i="1" dirty="0">
                <a:latin typeface="Bookman Old Style" pitchFamily="18" charset="0"/>
              </a:rPr>
              <a:t>та полиці шаф витирають </a:t>
            </a:r>
            <a:r>
              <a:rPr lang="uk-UA" sz="2200" i="1" dirty="0" smtClean="0">
                <a:latin typeface="Bookman Old Style" pitchFamily="18" charset="0"/>
              </a:rPr>
              <a:t>водою </a:t>
            </a:r>
            <a:r>
              <a:rPr lang="uk-UA" sz="2200" i="1" dirty="0">
                <a:latin typeface="Bookman Old Style" pitchFamily="18" charset="0"/>
              </a:rPr>
              <a:t>з оцтом або яким-небудь </a:t>
            </a:r>
            <a:r>
              <a:rPr lang="uk-UA" sz="2200" i="1" dirty="0" smtClean="0">
                <a:latin typeface="Bookman Old Style" pitchFamily="18" charset="0"/>
              </a:rPr>
              <a:t>дезінфікуючим </a:t>
            </a:r>
            <a:r>
              <a:rPr lang="uk-UA" sz="2200" i="1" dirty="0">
                <a:latin typeface="Bookman Old Style" pitchFamily="18" charset="0"/>
              </a:rPr>
              <a:t>засобом.</a:t>
            </a:r>
            <a:endParaRPr lang="ru-RU" sz="2200" i="1" dirty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2200" i="1" dirty="0" smtClean="0">
                <a:latin typeface="Bookman Old Style" pitchFamily="18" charset="0"/>
              </a:rPr>
              <a:t>    Більш </a:t>
            </a:r>
            <a:r>
              <a:rPr lang="uk-UA" sz="2200" i="1" dirty="0">
                <a:latin typeface="Bookman Old Style" pitchFamily="18" charset="0"/>
              </a:rPr>
              <a:t>ретельно ніж щотижня, </a:t>
            </a:r>
            <a:endParaRPr lang="uk-UA" sz="2200" i="1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2200" i="1" dirty="0" smtClean="0">
                <a:latin typeface="Bookman Old Style" pitchFamily="18" charset="0"/>
              </a:rPr>
              <a:t>прибирають </a:t>
            </a:r>
            <a:r>
              <a:rPr lang="uk-UA" sz="2200" i="1" dirty="0">
                <a:latin typeface="Bookman Old Style" pitchFamily="18" charset="0"/>
              </a:rPr>
              <a:t>і ванній та туалетній </a:t>
            </a:r>
            <a:endParaRPr lang="uk-UA" sz="2200" i="1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2200" i="1" dirty="0" smtClean="0">
                <a:latin typeface="Bookman Old Style" pitchFamily="18" charset="0"/>
              </a:rPr>
              <a:t>кімнаті</a:t>
            </a:r>
            <a:r>
              <a:rPr lang="uk-UA" sz="2200" i="1" dirty="0">
                <a:latin typeface="Bookman Old Style" pitchFamily="18" charset="0"/>
              </a:rPr>
              <a:t>, на кухні та в коридорі. </a:t>
            </a:r>
            <a:endParaRPr lang="uk-UA" sz="2200" i="1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2200" i="1" dirty="0" smtClean="0">
                <a:latin typeface="Bookman Old Style" pitchFamily="18" charset="0"/>
              </a:rPr>
              <a:t>    Меблі </a:t>
            </a:r>
            <a:r>
              <a:rPr lang="uk-UA" sz="2200" i="1" dirty="0">
                <a:latin typeface="Bookman Old Style" pitchFamily="18" charset="0"/>
              </a:rPr>
              <a:t>відсовують від стін і </a:t>
            </a:r>
            <a:endParaRPr lang="uk-UA" sz="2200" i="1" dirty="0" smtClean="0">
              <a:latin typeface="Bookman Old Style" pitchFamily="18" charset="0"/>
            </a:endParaRPr>
          </a:p>
          <a:p>
            <a:pPr>
              <a:spcBef>
                <a:spcPts val="0"/>
              </a:spcBef>
            </a:pPr>
            <a:r>
              <a:rPr lang="uk-UA" sz="2200" i="1" dirty="0" smtClean="0">
                <a:latin typeface="Bookman Old Style" pitchFamily="18" charset="0"/>
              </a:rPr>
              <a:t>очищують пилососом </a:t>
            </a:r>
            <a:r>
              <a:rPr lang="uk-UA" sz="2200" i="1" dirty="0">
                <a:latin typeface="Bookman Old Style" pitchFamily="18" charset="0"/>
              </a:rPr>
              <a:t>задні </a:t>
            </a:r>
            <a:r>
              <a:rPr lang="uk-UA" sz="2200" i="1" dirty="0" smtClean="0">
                <a:latin typeface="Bookman Old Style" pitchFamily="18" charset="0"/>
              </a:rPr>
              <a:t>стінки</a:t>
            </a:r>
          </a:p>
          <a:p>
            <a:pPr>
              <a:spcBef>
                <a:spcPts val="0"/>
              </a:spcBef>
            </a:pPr>
            <a:r>
              <a:rPr lang="uk-UA" sz="2200" i="1" dirty="0" smtClean="0">
                <a:latin typeface="Bookman Old Style" pitchFamily="18" charset="0"/>
              </a:rPr>
              <a:t> </a:t>
            </a:r>
            <a:r>
              <a:rPr lang="uk-UA" sz="2200" i="1" dirty="0">
                <a:latin typeface="Bookman Old Style" pitchFamily="18" charset="0"/>
              </a:rPr>
              <a:t>від пилу та </a:t>
            </a:r>
            <a:r>
              <a:rPr lang="uk-UA" sz="2200" i="1" dirty="0" smtClean="0">
                <a:latin typeface="Bookman Old Style" pitchFamily="18" charset="0"/>
              </a:rPr>
              <a:t>підлогу </a:t>
            </a:r>
            <a:r>
              <a:rPr lang="uk-UA" sz="2200" i="1" dirty="0">
                <a:latin typeface="Bookman Old Style" pitchFamily="18" charset="0"/>
              </a:rPr>
              <a:t>під меблями. </a:t>
            </a:r>
            <a:endParaRPr lang="ru-RU" sz="2200" i="1" dirty="0"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846" y="4005064"/>
            <a:ext cx="2319434" cy="24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5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67520" y="188640"/>
            <a:ext cx="706885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ru-RU" sz="2800" b="1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Практична робота</a:t>
            </a:r>
          </a:p>
          <a:p>
            <a:pPr algn="just"/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000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1 .</a:t>
            </a:r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Із запропонованих побутових приладів та </a:t>
            </a:r>
          </a:p>
          <a:p>
            <a:pPr algn="just"/>
            <a:r>
              <a:rPr lang="uk-UA" sz="2000" i="1" dirty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uk-UA" sz="20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нвентарю залишити лише ті предмети, які необхідні для </a:t>
            </a:r>
          </a:p>
          <a:p>
            <a:pPr algn="just"/>
            <a:r>
              <a:rPr lang="uk-UA" sz="2000" i="1" dirty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рибирання житла.</a:t>
            </a:r>
            <a:endParaRPr lang="ru-RU" sz="2000" i="1" cap="none" spc="0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138471"/>
              </p:ext>
            </p:extLst>
          </p:nvPr>
        </p:nvGraphicFramePr>
        <p:xfrm>
          <a:off x="2955715" y="1844824"/>
          <a:ext cx="4208573" cy="4403577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1402573"/>
                <a:gridCol w="1403000"/>
                <a:gridCol w="1403000"/>
              </a:tblGrid>
              <a:tr h="9860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2668" marR="126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8861" marR="48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8861" marR="48861" marT="0" marB="0"/>
                </a:tc>
              </a:tr>
              <a:tr h="11383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2668" marR="126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8861" marR="48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8861" marR="48861" marT="0" marB="0"/>
                </a:tc>
              </a:tr>
              <a:tr h="11665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2668" marR="126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8861" marR="48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8861" marR="48861" marT="0" marB="0"/>
                </a:tc>
              </a:tr>
              <a:tr h="11126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2668" marR="126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8861" marR="48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8861" marR="48861" marT="0" marB="0"/>
                </a:tc>
              </a:tr>
            </a:tbl>
          </a:graphicData>
        </a:graphic>
      </p:graphicFrame>
      <p:pic>
        <p:nvPicPr>
          <p:cNvPr id="6152" name="Picture 8" descr="novaya-metl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078" y="3064689"/>
            <a:ext cx="1076077" cy="67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Рисунок 1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50" t="7732" r="20078"/>
          <a:stretch>
            <a:fillRect/>
          </a:stretch>
        </p:blipFill>
        <p:spPr bwMode="auto">
          <a:xfrm>
            <a:off x="4716016" y="1924332"/>
            <a:ext cx="670202" cy="784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Рисунок 1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34"/>
          <a:stretch>
            <a:fillRect/>
          </a:stretch>
        </p:blipFill>
        <p:spPr bwMode="auto">
          <a:xfrm>
            <a:off x="3217334" y="3068960"/>
            <a:ext cx="943868" cy="78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Рисунок 1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380" y="1949752"/>
            <a:ext cx="623777" cy="85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Рисунок 12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401" y="3068960"/>
            <a:ext cx="752797" cy="74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Рисунок 12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57" r="13513"/>
          <a:stretch>
            <a:fillRect/>
          </a:stretch>
        </p:blipFill>
        <p:spPr bwMode="auto">
          <a:xfrm>
            <a:off x="4655646" y="4223987"/>
            <a:ext cx="730572" cy="76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Рисунок 12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402" y="5325200"/>
            <a:ext cx="1152525" cy="767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Рисунок 12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287" y="4213706"/>
            <a:ext cx="1035962" cy="776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Рисунок 11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044457"/>
            <a:ext cx="1013296" cy="673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Рисунок 12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388733"/>
            <a:ext cx="1005482" cy="64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6076690_SHpatel_Master_stalnoj_c_plastmassovoj_ruchkoj_75_mm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950" y="4293096"/>
            <a:ext cx="819007" cy="62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1277881845_bwvfeurai6i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049" y="5325200"/>
            <a:ext cx="1224136" cy="81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5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22424" y="21828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i="1" dirty="0" smtClean="0"/>
          </a:p>
          <a:p>
            <a:endParaRPr lang="uk-UA" i="1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188640"/>
            <a:ext cx="759432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000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2 .</a:t>
            </a:r>
            <a:r>
              <a:rPr lang="uk-UA" sz="2000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Ознайомитися із запропонованими зразками</a:t>
            </a:r>
          </a:p>
          <a:p>
            <a:pPr algn="just"/>
            <a:r>
              <a:rPr lang="uk-UA" sz="2000" i="1" dirty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20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пеціальних миючих засобів, визначити їх призначення та занести </a:t>
            </a:r>
          </a:p>
          <a:p>
            <a:pPr algn="just"/>
            <a:r>
              <a:rPr lang="uk-UA" sz="20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дані в таблицю</a:t>
            </a:r>
            <a:endParaRPr lang="ru-RU" sz="2000" i="1" cap="none" spc="0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790575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Рисунок 1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0808"/>
            <a:ext cx="703262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Рисунок 1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0" r="12445"/>
          <a:stretch>
            <a:fillRect/>
          </a:stretch>
        </p:blipFill>
        <p:spPr bwMode="auto">
          <a:xfrm>
            <a:off x="4328740" y="1205376"/>
            <a:ext cx="896937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Рисунок 1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6" r="29778"/>
          <a:stretch>
            <a:fillRect/>
          </a:stretch>
        </p:blipFill>
        <p:spPr bwMode="auto">
          <a:xfrm>
            <a:off x="5796136" y="1719083"/>
            <a:ext cx="703263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Рисунок 1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335920"/>
            <a:ext cx="742950" cy="160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991710"/>
              </p:ext>
            </p:extLst>
          </p:nvPr>
        </p:nvGraphicFramePr>
        <p:xfrm>
          <a:off x="1838516" y="3717032"/>
          <a:ext cx="6436554" cy="2160239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218277"/>
                <a:gridCol w="3218277"/>
              </a:tblGrid>
              <a:tr h="5227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Миючий (</a:t>
                      </a:r>
                      <a:r>
                        <a:rPr lang="uk-UA" sz="1600" i="1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чистячий</a:t>
                      </a:r>
                      <a:r>
                        <a:rPr lang="uk-UA" sz="1600" i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 засіб</a:t>
                      </a:r>
                      <a:endParaRPr lang="ru-RU" sz="1600" i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Призначення</a:t>
                      </a:r>
                      <a:endParaRPr lang="ru-RU" sz="1600" i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0938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0938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0938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0938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85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108</TotalTime>
  <Words>99</Words>
  <Application>Microsoft Office PowerPoint</Application>
  <PresentationFormat>Экран (4:3)</PresentationFormat>
  <Paragraphs>132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22</cp:revision>
  <dcterms:modified xsi:type="dcterms:W3CDTF">2014-03-24T19:17:27Z</dcterms:modified>
</cp:coreProperties>
</file>