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8"/>
  </p:notesMasterIdLst>
  <p:sldIdLst>
    <p:sldId id="257" r:id="rId2"/>
    <p:sldId id="258" r:id="rId3"/>
    <p:sldId id="263" r:id="rId4"/>
    <p:sldId id="278" r:id="rId5"/>
    <p:sldId id="262" r:id="rId6"/>
    <p:sldId id="270" r:id="rId7"/>
    <p:sldId id="280" r:id="rId8"/>
    <p:sldId id="281" r:id="rId9"/>
    <p:sldId id="279" r:id="rId10"/>
    <p:sldId id="284" r:id="rId11"/>
    <p:sldId id="285" r:id="rId12"/>
    <p:sldId id="286" r:id="rId13"/>
    <p:sldId id="288" r:id="rId14"/>
    <p:sldId id="289" r:id="rId15"/>
    <p:sldId id="282" r:id="rId16"/>
    <p:sldId id="283"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69" autoAdjust="0"/>
    <p:restoredTop sz="90452" autoAdjust="0"/>
  </p:normalViewPr>
  <p:slideViewPr>
    <p:cSldViewPr>
      <p:cViewPr varScale="1">
        <p:scale>
          <a:sx n="88" d="100"/>
          <a:sy n="88" d="100"/>
        </p:scale>
        <p:origin x="-77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8" charset="-128"/>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8" charset="-128"/>
                <a:cs typeface="+mn-cs"/>
              </a:defRPr>
            </a:lvl1pPr>
          </a:lstStyle>
          <a:p>
            <a:pPr>
              <a:defRPr/>
            </a:pPr>
            <a:endParaRPr lang="en-US"/>
          </a:p>
        </p:txBody>
      </p:sp>
      <p:sp>
        <p:nvSpPr>
          <p:cNvPr id="13316"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8"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ea typeface="ＭＳ Ｐゴシック" pitchFamily="8" charset="-128"/>
                <a:cs typeface="+mn-cs"/>
              </a:defRPr>
            </a:lvl1pPr>
          </a:lstStyle>
          <a:p>
            <a:pPr>
              <a:defRPr/>
            </a:pPr>
            <a:fld id="{8696FBA3-F322-47AE-A454-57FD24A0A8C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8" charset="-128"/>
        <a:cs typeface="ＭＳ Ｐゴシック"/>
      </a:defRPr>
    </a:lvl1pPr>
    <a:lvl2pPr marL="457200" algn="l" rtl="0" fontAlgn="base">
      <a:spcBef>
        <a:spcPct val="30000"/>
      </a:spcBef>
      <a:spcAft>
        <a:spcPct val="0"/>
      </a:spcAft>
      <a:defRPr sz="1200" kern="1200">
        <a:solidFill>
          <a:schemeClr val="tx1"/>
        </a:solidFill>
        <a:latin typeface="Arial" charset="0"/>
        <a:ea typeface="ＭＳ Ｐゴシック" pitchFamily="8" charset="-128"/>
        <a:cs typeface="ＭＳ Ｐゴシック"/>
      </a:defRPr>
    </a:lvl2pPr>
    <a:lvl3pPr marL="914400" algn="l" rtl="0" fontAlgn="base">
      <a:spcBef>
        <a:spcPct val="30000"/>
      </a:spcBef>
      <a:spcAft>
        <a:spcPct val="0"/>
      </a:spcAft>
      <a:defRPr sz="1200" kern="1200">
        <a:solidFill>
          <a:schemeClr val="tx1"/>
        </a:solidFill>
        <a:latin typeface="Arial" charset="0"/>
        <a:ea typeface="ＭＳ Ｐゴシック" pitchFamily="8" charset="-128"/>
        <a:cs typeface="ＭＳ Ｐゴシック"/>
      </a:defRPr>
    </a:lvl3pPr>
    <a:lvl4pPr marL="1371600" algn="l" rtl="0" fontAlgn="base">
      <a:spcBef>
        <a:spcPct val="30000"/>
      </a:spcBef>
      <a:spcAft>
        <a:spcPct val="0"/>
      </a:spcAft>
      <a:defRPr sz="1200" kern="1200">
        <a:solidFill>
          <a:schemeClr val="tx1"/>
        </a:solidFill>
        <a:latin typeface="Arial" charset="0"/>
        <a:ea typeface="ＭＳ Ｐゴシック" pitchFamily="8" charset="-128"/>
        <a:cs typeface="ＭＳ Ｐゴシック"/>
      </a:defRPr>
    </a:lvl4pPr>
    <a:lvl5pPr marL="1828800" algn="l" rtl="0" fontAlgn="base">
      <a:spcBef>
        <a:spcPct val="30000"/>
      </a:spcBef>
      <a:spcAft>
        <a:spcPct val="0"/>
      </a:spcAft>
      <a:defRPr sz="1200" kern="1200">
        <a:solidFill>
          <a:schemeClr val="tx1"/>
        </a:solidFill>
        <a:latin typeface="Arial" charset="0"/>
        <a:ea typeface="ＭＳ Ｐゴシック" pitchFamily="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25EDB4D5-91C3-4449-A45E-29637E67B74F}" type="slidenum">
              <a:rPr lang="en-US" smtClean="0">
                <a:ea typeface="ＭＳ Ｐゴシック"/>
                <a:cs typeface="ＭＳ Ｐゴシック"/>
              </a:rPr>
              <a:pPr/>
              <a:t>1</a:t>
            </a:fld>
            <a:endParaRPr lang="en-US" smtClean="0">
              <a:ea typeface="ＭＳ Ｐゴシック"/>
              <a:cs typeface="ＭＳ Ｐゴシック"/>
            </a:endParaRPr>
          </a:p>
        </p:txBody>
      </p:sp>
      <p:sp>
        <p:nvSpPr>
          <p:cNvPr id="15362" name="Rectangle 2"/>
          <p:cNvSpPr>
            <a:spLocks noGrp="1" noRo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ru-RU" smtClean="0">
              <a:ea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0873376C-015D-4C76-8B53-3519896E5697}" type="slidenum">
              <a:rPr lang="en-US" smtClean="0">
                <a:ea typeface="ＭＳ Ｐゴシック"/>
                <a:cs typeface="ＭＳ Ｐゴシック"/>
              </a:rPr>
              <a:pPr/>
              <a:t>2</a:t>
            </a:fld>
            <a:endParaRPr lang="en-US" smtClean="0">
              <a:ea typeface="ＭＳ Ｐゴシック"/>
              <a:cs typeface="ＭＳ Ｐゴシック"/>
            </a:endParaRPr>
          </a:p>
        </p:txBody>
      </p:sp>
      <p:sp>
        <p:nvSpPr>
          <p:cNvPr id="17410" name="Rectangle 2"/>
          <p:cNvSpPr>
            <a:spLocks noGrp="1" noRo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a:buFontTx/>
              <a:buChar char="•"/>
            </a:pPr>
            <a:r>
              <a:rPr lang="en-US" smtClean="0">
                <a:latin typeface="Helvetica" pitchFamily="34" charset="0"/>
                <a:ea typeface="ＭＳ Ｐゴシック"/>
              </a:rPr>
              <a:t>Climate is defined as the weather averaged over a long period of time. </a:t>
            </a:r>
          </a:p>
          <a:p>
            <a:pPr lvl="2">
              <a:buFontTx/>
              <a:buChar char="•"/>
            </a:pPr>
            <a:r>
              <a:rPr lang="en-US" smtClean="0">
                <a:latin typeface="Helvetica" pitchFamily="34" charset="0"/>
                <a:ea typeface="ＭＳ Ｐゴシック"/>
              </a:rPr>
              <a:t>The standard averaging period is 30 years but other periods may be used depending on the purpose. Climate also includes statistics other than the average, such as the magnitudes of day-to-day or year-to-year variations.</a:t>
            </a:r>
          </a:p>
          <a:p>
            <a:pPr>
              <a:buFontTx/>
              <a:buChar char="•"/>
            </a:pPr>
            <a:r>
              <a:rPr lang="en-US" smtClean="0">
                <a:latin typeface="Helvetica" pitchFamily="34" charset="0"/>
                <a:ea typeface="ＭＳ Ｐゴシック"/>
              </a:rPr>
              <a:t>Therefore, c</a:t>
            </a:r>
            <a:r>
              <a:rPr lang="en-US" b="1" smtClean="0">
                <a:ea typeface="ＭＳ Ｐゴシック"/>
              </a:rPr>
              <a:t>limate</a:t>
            </a:r>
            <a:r>
              <a:rPr lang="en-US" smtClean="0">
                <a:latin typeface="Helvetica" pitchFamily="34" charset="0"/>
                <a:ea typeface="ＭＳ Ｐゴシック"/>
              </a:rPr>
              <a:t> is </a:t>
            </a:r>
            <a:r>
              <a:rPr lang="en-US" smtClean="0">
                <a:ea typeface="ＭＳ Ｐゴシック"/>
              </a:rPr>
              <a:t>“</a:t>
            </a:r>
            <a:r>
              <a:rPr lang="en-US" smtClean="0">
                <a:latin typeface="Helvetica" pitchFamily="34" charset="0"/>
                <a:ea typeface="ＭＳ Ｐゴシック"/>
              </a:rPr>
              <a:t>the average and variations of weather over long periods of time</a:t>
            </a:r>
            <a:r>
              <a:rPr lang="en-US" smtClean="0">
                <a:ea typeface="ＭＳ Ｐゴシック"/>
              </a:rPr>
              <a:t>”</a:t>
            </a:r>
            <a:r>
              <a:rPr lang="en-US" smtClean="0">
                <a:latin typeface="Helvetica" pitchFamily="34" charset="0"/>
                <a:ea typeface="ＭＳ Ｐゴシック"/>
              </a:rPr>
              <a:t>.</a:t>
            </a:r>
          </a:p>
          <a:p>
            <a:pPr>
              <a:buFontTx/>
              <a:buChar char="•"/>
            </a:pPr>
            <a:endParaRPr lang="en-US" smtClean="0">
              <a:latin typeface="Helvetica" pitchFamily="34" charset="0"/>
              <a:ea typeface="ＭＳ Ｐゴシック"/>
            </a:endParaRPr>
          </a:p>
          <a:p>
            <a:pPr>
              <a:buFontTx/>
              <a:buChar char="•"/>
            </a:pPr>
            <a:r>
              <a:rPr lang="en-US" smtClean="0">
                <a:latin typeface="Helvetica" pitchFamily="34" charset="0"/>
                <a:ea typeface="ＭＳ Ｐゴシック"/>
              </a:rPr>
              <a:t>Different </a:t>
            </a:r>
            <a:r>
              <a:rPr lang="en-US" smtClean="0">
                <a:ea typeface="ＭＳ Ｐゴシック"/>
              </a:rPr>
              <a:t>“</a:t>
            </a:r>
            <a:r>
              <a:rPr lang="en-US" smtClean="0">
                <a:latin typeface="Helvetica" pitchFamily="34" charset="0"/>
                <a:ea typeface="ＭＳ Ｐゴシック"/>
              </a:rPr>
              <a:t>Climate Zones</a:t>
            </a:r>
            <a:r>
              <a:rPr lang="en-US" smtClean="0">
                <a:ea typeface="ＭＳ Ｐゴシック"/>
              </a:rPr>
              <a:t>”</a:t>
            </a:r>
            <a:r>
              <a:rPr lang="en-US" smtClean="0">
                <a:latin typeface="Helvetica" pitchFamily="34" charset="0"/>
                <a:ea typeface="ＭＳ Ｐゴシック"/>
              </a:rPr>
              <a:t> such as tropical, temperate or polar can be defined using parameters such as temperature and rainfall.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FA0183E8-36D5-4BC9-86F3-9489B60FF063}" type="slidenum">
              <a:rPr lang="en-US" smtClean="0">
                <a:ea typeface="ＭＳ Ｐゴシック"/>
                <a:cs typeface="ＭＳ Ｐゴシック"/>
              </a:rPr>
              <a:pPr/>
              <a:t>3</a:t>
            </a:fld>
            <a:endParaRPr lang="en-US" smtClean="0">
              <a:ea typeface="ＭＳ Ｐゴシック"/>
              <a:cs typeface="ＭＳ Ｐゴシック"/>
            </a:endParaRPr>
          </a:p>
        </p:txBody>
      </p:sp>
      <p:sp>
        <p:nvSpPr>
          <p:cNvPr id="19458" name="Rectangle 1026"/>
          <p:cNvSpPr>
            <a:spLocks noGrp="1" noRot="1" noChangeArrowheads="1" noTextEdit="1"/>
          </p:cNvSpPr>
          <p:nvPr>
            <p:ph type="sldImg"/>
          </p:nvPr>
        </p:nvSpPr>
        <p:spPr>
          <a:solidFill>
            <a:srgbClr val="FFFFFF"/>
          </a:solidFill>
          <a:ln/>
        </p:spPr>
      </p:sp>
      <p:sp>
        <p:nvSpPr>
          <p:cNvPr id="19459" name="Rectangle 1027"/>
          <p:cNvSpPr>
            <a:spLocks noGrp="1" noChangeArrowheads="1"/>
          </p:cNvSpPr>
          <p:nvPr>
            <p:ph type="body" idx="1"/>
          </p:nvPr>
        </p:nvSpPr>
        <p:spPr>
          <a:solidFill>
            <a:srgbClr val="FFFFFF"/>
          </a:solidFill>
          <a:ln>
            <a:solidFill>
              <a:srgbClr val="000000"/>
            </a:solidFill>
          </a:ln>
        </p:spPr>
        <p:txBody>
          <a:bodyPr/>
          <a:lstStyle/>
          <a:p>
            <a:pPr lvl="1">
              <a:buFontTx/>
              <a:buChar char="•"/>
            </a:pPr>
            <a:r>
              <a:rPr lang="en-US" b="1" smtClean="0">
                <a:ea typeface="ＭＳ Ｐゴシック"/>
              </a:rPr>
              <a:t>“</a:t>
            </a:r>
            <a:r>
              <a:rPr lang="en-US" smtClean="0">
                <a:latin typeface="Helvetica" pitchFamily="34" charset="0"/>
                <a:ea typeface="ＭＳ Ｐゴシック"/>
              </a:rPr>
              <a:t>. </a:t>
            </a:r>
          </a:p>
          <a:p>
            <a:pPr>
              <a:buFontTx/>
              <a:buChar char="•"/>
            </a:pPr>
            <a:r>
              <a:rPr lang="en-US" smtClean="0">
                <a:latin typeface="Helvetica" pitchFamily="34" charset="0"/>
                <a:ea typeface="ＭＳ Ｐゴシック"/>
              </a:rPr>
              <a:t>The term usually refers to the activity of these phenomena over short periods (hours or days), as opposed to the term </a:t>
            </a:r>
            <a:r>
              <a:rPr lang="en-US" smtClean="0">
                <a:solidFill>
                  <a:srgbClr val="002BB8"/>
                </a:solidFill>
                <a:latin typeface="Helvetica" pitchFamily="34" charset="0"/>
                <a:ea typeface="ＭＳ Ｐゴシック"/>
              </a:rPr>
              <a:t>climate</a:t>
            </a:r>
            <a:r>
              <a:rPr lang="en-US" smtClean="0">
                <a:latin typeface="Helvetica" pitchFamily="34" charset="0"/>
                <a:ea typeface="ＭＳ Ｐゴシック"/>
              </a:rPr>
              <a:t>, which refers to the average atmospheric conditions over longer periods of time. When used without qualification, "weather" is understood to be the weather of </a:t>
            </a:r>
            <a:r>
              <a:rPr lang="en-US" smtClean="0">
                <a:solidFill>
                  <a:srgbClr val="002BB8"/>
                </a:solidFill>
                <a:latin typeface="Helvetica" pitchFamily="34" charset="0"/>
                <a:ea typeface="ＭＳ Ｐゴシック"/>
              </a:rPr>
              <a:t>Earth</a:t>
            </a:r>
            <a:r>
              <a:rPr lang="en-US" smtClean="0">
                <a:latin typeface="Helvetica" pitchFamily="34" charset="0"/>
                <a:ea typeface="ＭＳ Ｐゴシック"/>
              </a:rPr>
              <a:t>.</a:t>
            </a:r>
          </a:p>
          <a:p>
            <a:pPr>
              <a:buFontTx/>
              <a:buChar char="•"/>
            </a:pPr>
            <a:r>
              <a:rPr lang="en-US" smtClean="0">
                <a:latin typeface="Helvetica" pitchFamily="34" charset="0"/>
                <a:ea typeface="ＭＳ Ｐゴシック"/>
              </a:rPr>
              <a:t>On </a:t>
            </a:r>
            <a:r>
              <a:rPr lang="en-US" smtClean="0">
                <a:solidFill>
                  <a:srgbClr val="002BB8"/>
                </a:solidFill>
                <a:latin typeface="Helvetica" pitchFamily="34" charset="0"/>
                <a:ea typeface="ＭＳ Ｐゴシック"/>
              </a:rPr>
              <a:t>Earth</a:t>
            </a:r>
            <a:r>
              <a:rPr lang="en-US" smtClean="0">
                <a:latin typeface="Helvetica" pitchFamily="34" charset="0"/>
                <a:ea typeface="ＭＳ Ｐゴシック"/>
              </a:rPr>
              <a:t>, common </a:t>
            </a:r>
            <a:r>
              <a:rPr lang="en-US" smtClean="0">
                <a:solidFill>
                  <a:srgbClr val="5A3696"/>
                </a:solidFill>
                <a:latin typeface="Helvetica" pitchFamily="34" charset="0"/>
                <a:ea typeface="ＭＳ Ｐゴシック"/>
              </a:rPr>
              <a:t>weather phenomena</a:t>
            </a:r>
            <a:r>
              <a:rPr lang="en-US" smtClean="0">
                <a:latin typeface="Helvetica" pitchFamily="34" charset="0"/>
                <a:ea typeface="ＭＳ Ｐゴシック"/>
              </a:rPr>
              <a:t> include such things as </a:t>
            </a:r>
            <a:r>
              <a:rPr lang="en-US" smtClean="0">
                <a:solidFill>
                  <a:srgbClr val="002BB8"/>
                </a:solidFill>
                <a:latin typeface="Helvetica" pitchFamily="34" charset="0"/>
                <a:ea typeface="ＭＳ Ｐゴシック"/>
              </a:rPr>
              <a:t>wind</a:t>
            </a:r>
            <a:r>
              <a:rPr lang="en-US" smtClean="0">
                <a:latin typeface="Helvetica" pitchFamily="34" charset="0"/>
                <a:ea typeface="ＭＳ Ｐゴシック"/>
              </a:rPr>
              <a:t>, </a:t>
            </a:r>
            <a:r>
              <a:rPr lang="en-US" smtClean="0">
                <a:solidFill>
                  <a:srgbClr val="002BB8"/>
                </a:solidFill>
                <a:latin typeface="Helvetica" pitchFamily="34" charset="0"/>
                <a:ea typeface="ＭＳ Ｐゴシック"/>
              </a:rPr>
              <a:t>cloud</a:t>
            </a:r>
            <a:r>
              <a:rPr lang="en-US" smtClean="0">
                <a:latin typeface="Helvetica" pitchFamily="34" charset="0"/>
                <a:ea typeface="ＭＳ Ｐゴシック"/>
              </a:rPr>
              <a:t>, </a:t>
            </a:r>
            <a:r>
              <a:rPr lang="en-US" smtClean="0">
                <a:solidFill>
                  <a:srgbClr val="002BB8"/>
                </a:solidFill>
                <a:latin typeface="Helvetica" pitchFamily="34" charset="0"/>
                <a:ea typeface="ＭＳ Ｐゴシック"/>
              </a:rPr>
              <a:t>rain</a:t>
            </a:r>
            <a:r>
              <a:rPr lang="en-US" smtClean="0">
                <a:latin typeface="Helvetica" pitchFamily="34" charset="0"/>
                <a:ea typeface="ＭＳ Ｐゴシック"/>
              </a:rPr>
              <a:t>, </a:t>
            </a:r>
            <a:r>
              <a:rPr lang="en-US" smtClean="0">
                <a:solidFill>
                  <a:srgbClr val="002BB8"/>
                </a:solidFill>
                <a:latin typeface="Helvetica" pitchFamily="34" charset="0"/>
                <a:ea typeface="ＭＳ Ｐゴシック"/>
              </a:rPr>
              <a:t>snow</a:t>
            </a:r>
            <a:r>
              <a:rPr lang="en-US" smtClean="0">
                <a:latin typeface="Helvetica" pitchFamily="34" charset="0"/>
                <a:ea typeface="ＭＳ Ｐゴシック"/>
              </a:rPr>
              <a:t>, </a:t>
            </a:r>
            <a:r>
              <a:rPr lang="en-US" smtClean="0">
                <a:solidFill>
                  <a:srgbClr val="002BB8"/>
                </a:solidFill>
                <a:latin typeface="Helvetica" pitchFamily="34" charset="0"/>
                <a:ea typeface="ＭＳ Ｐゴシック"/>
              </a:rPr>
              <a:t>fog</a:t>
            </a:r>
            <a:r>
              <a:rPr lang="en-US" smtClean="0">
                <a:latin typeface="Helvetica" pitchFamily="34" charset="0"/>
                <a:ea typeface="ＭＳ Ｐゴシック"/>
              </a:rPr>
              <a:t> and </a:t>
            </a:r>
            <a:r>
              <a:rPr lang="en-US" smtClean="0">
                <a:solidFill>
                  <a:srgbClr val="002BB8"/>
                </a:solidFill>
                <a:latin typeface="Helvetica" pitchFamily="34" charset="0"/>
                <a:ea typeface="ＭＳ Ｐゴシック"/>
              </a:rPr>
              <a:t>dust storms</a:t>
            </a:r>
            <a:r>
              <a:rPr lang="en-US" smtClean="0">
                <a:latin typeface="Helvetica" pitchFamily="34" charset="0"/>
                <a:ea typeface="ＭＳ Ｐゴシック"/>
              </a:rPr>
              <a:t>. Less common events include </a:t>
            </a:r>
            <a:r>
              <a:rPr lang="en-US" smtClean="0">
                <a:solidFill>
                  <a:srgbClr val="002BB8"/>
                </a:solidFill>
                <a:latin typeface="Helvetica" pitchFamily="34" charset="0"/>
                <a:ea typeface="ＭＳ Ｐゴシック"/>
              </a:rPr>
              <a:t>natural disasters</a:t>
            </a:r>
            <a:r>
              <a:rPr lang="en-US" smtClean="0">
                <a:latin typeface="Helvetica" pitchFamily="34" charset="0"/>
                <a:ea typeface="ＭＳ Ｐゴシック"/>
              </a:rPr>
              <a:t> such as </a:t>
            </a:r>
            <a:r>
              <a:rPr lang="en-US" smtClean="0">
                <a:solidFill>
                  <a:srgbClr val="002BB8"/>
                </a:solidFill>
                <a:latin typeface="Helvetica" pitchFamily="34" charset="0"/>
                <a:ea typeface="ＭＳ Ｐゴシック"/>
              </a:rPr>
              <a:t>cyclones</a:t>
            </a:r>
            <a:r>
              <a:rPr lang="en-US" smtClean="0">
                <a:latin typeface="Helvetica" pitchFamily="34" charset="0"/>
                <a:ea typeface="ＭＳ Ｐゴシック"/>
              </a:rPr>
              <a:t> and </a:t>
            </a:r>
            <a:r>
              <a:rPr lang="en-US" smtClean="0">
                <a:solidFill>
                  <a:srgbClr val="002BB8"/>
                </a:solidFill>
                <a:latin typeface="Helvetica" pitchFamily="34" charset="0"/>
                <a:ea typeface="ＭＳ Ｐゴシック"/>
              </a:rPr>
              <a:t>ice storms</a:t>
            </a:r>
            <a:r>
              <a:rPr lang="en-US" smtClean="0">
                <a:latin typeface="Helvetica" pitchFamily="34" charset="0"/>
                <a:ea typeface="ＭＳ Ｐゴシック"/>
              </a:rPr>
              <a:t>. </a:t>
            </a:r>
          </a:p>
          <a:p>
            <a:pPr>
              <a:buFontTx/>
              <a:buChar char="•"/>
            </a:pPr>
            <a:endParaRPr lang="en-US" smtClean="0">
              <a:latin typeface="Helvetica" pitchFamily="34" charset="0"/>
              <a:ea typeface="ＭＳ Ｐゴシック"/>
            </a:endParaRPr>
          </a:p>
          <a:p>
            <a:pPr>
              <a:buFontTx/>
              <a:buChar char="•"/>
            </a:pPr>
            <a:r>
              <a:rPr lang="en-US" smtClean="0">
                <a:latin typeface="Helvetica" pitchFamily="34" charset="0"/>
                <a:ea typeface="ＭＳ Ｐゴシック"/>
              </a:rPr>
              <a:t>Almost all familiar weather phenomena occur in the </a:t>
            </a:r>
            <a:r>
              <a:rPr lang="en-US" smtClean="0">
                <a:solidFill>
                  <a:srgbClr val="002BB8"/>
                </a:solidFill>
                <a:latin typeface="Helvetica" pitchFamily="34" charset="0"/>
                <a:ea typeface="ＭＳ Ｐゴシック"/>
              </a:rPr>
              <a:t>troposphere</a:t>
            </a:r>
            <a:r>
              <a:rPr lang="en-US" smtClean="0">
                <a:latin typeface="Helvetica" pitchFamily="34" charset="0"/>
                <a:ea typeface="ＭＳ Ｐゴシック"/>
              </a:rPr>
              <a:t> (the lower part of the atmosphere - see figure on left). Weather does occur in the </a:t>
            </a:r>
            <a:r>
              <a:rPr lang="en-US" smtClean="0">
                <a:solidFill>
                  <a:srgbClr val="002BB8"/>
                </a:solidFill>
                <a:latin typeface="Helvetica" pitchFamily="34" charset="0"/>
                <a:ea typeface="ＭＳ Ｐゴシック"/>
              </a:rPr>
              <a:t>stratosphere</a:t>
            </a:r>
            <a:r>
              <a:rPr lang="en-US" smtClean="0">
                <a:latin typeface="Helvetica" pitchFamily="34" charset="0"/>
                <a:ea typeface="ＭＳ Ｐゴシック"/>
              </a:rPr>
              <a:t> and can affect weather lower down in the troposphere, but the exact mechanisms are poorly understood.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4B40BC15-AC54-4659-B44B-6FEF0162B4DB}" type="slidenum">
              <a:rPr lang="en-US" smtClean="0">
                <a:ea typeface="ＭＳ Ｐゴシック"/>
                <a:cs typeface="ＭＳ Ｐゴシック"/>
              </a:rPr>
              <a:pPr/>
              <a:t>4</a:t>
            </a:fld>
            <a:endParaRPr lang="en-US" smtClean="0">
              <a:ea typeface="ＭＳ Ｐゴシック"/>
              <a:cs typeface="ＭＳ Ｐゴシック"/>
            </a:endParaRPr>
          </a:p>
        </p:txBody>
      </p:sp>
      <p:sp>
        <p:nvSpPr>
          <p:cNvPr id="21506" name="Rectangle 2"/>
          <p:cNvSpPr>
            <a:spLocks noGrp="1" noRo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a:buFontTx/>
              <a:buChar char="•"/>
            </a:pPr>
            <a:r>
              <a:rPr lang="en-US" b="1" smtClean="0">
                <a:ea typeface="ＭＳ Ｐゴシック"/>
              </a:rPr>
              <a:t>Climate change</a:t>
            </a:r>
            <a:r>
              <a:rPr lang="en-US" smtClean="0">
                <a:latin typeface="Helvetica" pitchFamily="34" charset="0"/>
                <a:ea typeface="ＭＳ Ｐゴシック"/>
              </a:rPr>
              <a:t> refers to the variation in the </a:t>
            </a:r>
            <a:r>
              <a:rPr lang="en-US" smtClean="0">
                <a:solidFill>
                  <a:srgbClr val="002BB8"/>
                </a:solidFill>
                <a:ea typeface="ＭＳ Ｐゴシック"/>
              </a:rPr>
              <a:t>Earth</a:t>
            </a:r>
            <a:r>
              <a:rPr lang="en-US" smtClean="0">
                <a:latin typeface="Helvetica" pitchFamily="34" charset="0"/>
                <a:ea typeface="ＭＳ Ｐゴシック"/>
              </a:rPr>
              <a:t>'s global </a:t>
            </a:r>
            <a:r>
              <a:rPr lang="en-US" smtClean="0">
                <a:solidFill>
                  <a:srgbClr val="002BB8"/>
                </a:solidFill>
                <a:ea typeface="ＭＳ Ｐゴシック"/>
              </a:rPr>
              <a:t>climate</a:t>
            </a:r>
            <a:r>
              <a:rPr lang="en-US" smtClean="0">
                <a:latin typeface="Helvetica" pitchFamily="34" charset="0"/>
                <a:ea typeface="ＭＳ Ｐゴシック"/>
              </a:rPr>
              <a:t> or in regional climates over time.</a:t>
            </a:r>
          </a:p>
          <a:p>
            <a:pPr>
              <a:buFontTx/>
              <a:buChar char="•"/>
            </a:pPr>
            <a:r>
              <a:rPr lang="en-US" smtClean="0">
                <a:latin typeface="Helvetica" pitchFamily="34" charset="0"/>
                <a:ea typeface="ＭＳ Ｐゴシック"/>
              </a:rPr>
              <a:t> It describes changes in the variability or average state of the atmosphere over time scales ranging from decades to millions of years. </a:t>
            </a:r>
          </a:p>
          <a:p>
            <a:pPr>
              <a:buFontTx/>
              <a:buChar char="•"/>
            </a:pPr>
            <a:r>
              <a:rPr lang="en-US" smtClean="0">
                <a:latin typeface="Helvetica" pitchFamily="34" charset="0"/>
                <a:ea typeface="ＭＳ Ｐゴシック"/>
              </a:rPr>
              <a:t>These changes can be caused by processes internal to the Earth, external forces (e.g. variations in sunlight intensity) or, more recently, human activities.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91C1BF55-C9ED-495B-917E-D837E2245C57}" type="slidenum">
              <a:rPr lang="en-US" smtClean="0">
                <a:ea typeface="ＭＳ Ｐゴシック"/>
                <a:cs typeface="ＭＳ Ｐゴシック"/>
              </a:rPr>
              <a:pPr/>
              <a:t>5</a:t>
            </a:fld>
            <a:endParaRPr lang="en-US" smtClean="0">
              <a:ea typeface="ＭＳ Ｐゴシック"/>
              <a:cs typeface="ＭＳ Ｐゴシック"/>
            </a:endParaRPr>
          </a:p>
        </p:txBody>
      </p:sp>
      <p:sp>
        <p:nvSpPr>
          <p:cNvPr id="23554" name="Rectangle 2"/>
          <p:cNvSpPr>
            <a:spLocks noGrp="1" noRo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lvl="1">
              <a:buFontTx/>
              <a:buChar char="•"/>
            </a:pPr>
            <a:r>
              <a:rPr lang="en-US" smtClean="0">
                <a:ea typeface="ＭＳ Ｐゴシック"/>
              </a:rPr>
              <a:t>The climate includes interaction between all areas on the surface of the Earth and in the atmosphere.</a:t>
            </a:r>
          </a:p>
          <a:p>
            <a:pPr lvl="3">
              <a:buFontTx/>
              <a:buChar char="•"/>
            </a:pPr>
            <a:r>
              <a:rPr lang="en-US" smtClean="0">
                <a:ea typeface="ＭＳ Ｐゴシック"/>
              </a:rPr>
              <a:t>For example, water is evaporated from the ocean to form water vapor clouds in the atmosphere. The wind can then carry these clouds over the land where the water falls as rain or snow. Eventually the water may return to the ocean via rivers etc.</a:t>
            </a:r>
          </a:p>
          <a:p>
            <a:pPr lvl="3">
              <a:buFontTx/>
              <a:buChar char="•"/>
            </a:pPr>
            <a:r>
              <a:rPr lang="en-US" smtClean="0">
                <a:ea typeface="ＭＳ Ｐゴシック"/>
              </a:rPr>
              <a:t>Also, the biosphere the living plants and animals, live in and utilize the land, sea and sky - so you can see how everything is connected.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9B6D0E90-A9F2-44BA-BFBC-EE4F9230C339}" type="slidenum">
              <a:rPr lang="en-US" smtClean="0">
                <a:ea typeface="ＭＳ Ｐゴシック"/>
                <a:cs typeface="ＭＳ Ｐゴシック"/>
              </a:rPr>
              <a:pPr/>
              <a:t>6</a:t>
            </a:fld>
            <a:endParaRPr lang="en-US" smtClean="0">
              <a:ea typeface="ＭＳ Ｐゴシック"/>
              <a:cs typeface="ＭＳ Ｐゴシック"/>
            </a:endParaRPr>
          </a:p>
        </p:txBody>
      </p:sp>
      <p:sp>
        <p:nvSpPr>
          <p:cNvPr id="25602" name="Rectangle 2"/>
          <p:cNvSpPr>
            <a:spLocks noGrp="1" noRo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pPr>
              <a:buFontTx/>
              <a:buChar char="•"/>
            </a:pPr>
            <a:r>
              <a:rPr lang="en-US" smtClean="0">
                <a:latin typeface="Helvetica" pitchFamily="34" charset="0"/>
                <a:ea typeface="ＭＳ Ｐゴシック"/>
              </a:rPr>
              <a:t>The Earth receives energy from the Sun in the form of </a:t>
            </a:r>
            <a:r>
              <a:rPr lang="en-US" smtClean="0">
                <a:solidFill>
                  <a:srgbClr val="5A3696"/>
                </a:solidFill>
                <a:latin typeface="Helvetica" pitchFamily="34" charset="0"/>
                <a:ea typeface="ＭＳ Ｐゴシック"/>
              </a:rPr>
              <a:t>radiation</a:t>
            </a:r>
            <a:r>
              <a:rPr lang="en-US" smtClean="0">
                <a:latin typeface="Helvetica" pitchFamily="34" charset="0"/>
                <a:ea typeface="ＭＳ Ｐゴシック"/>
              </a:rPr>
              <a:t>. </a:t>
            </a:r>
          </a:p>
          <a:p>
            <a:pPr>
              <a:buFontTx/>
              <a:buChar char="•"/>
            </a:pPr>
            <a:r>
              <a:rPr lang="en-US" smtClean="0">
                <a:latin typeface="Helvetica" pitchFamily="34" charset="0"/>
                <a:ea typeface="ＭＳ Ｐゴシック"/>
              </a:rPr>
              <a:t>The Earth reflects about 30% of the incoming solar radiation. The remaining 70% is absorbed, warming the land, atmosphere and oceans. </a:t>
            </a:r>
          </a:p>
          <a:p>
            <a:pPr>
              <a:buFontTx/>
              <a:buChar char="•"/>
            </a:pPr>
            <a:r>
              <a:rPr lang="en-US" smtClean="0">
                <a:latin typeface="Helvetica" pitchFamily="34" charset="0"/>
                <a:ea typeface="ＭＳ Ｐゴシック"/>
              </a:rPr>
              <a:t>For the Earth's temperature to be in </a:t>
            </a:r>
            <a:r>
              <a:rPr lang="en-US" smtClean="0">
                <a:solidFill>
                  <a:srgbClr val="002BB8"/>
                </a:solidFill>
                <a:latin typeface="Helvetica" pitchFamily="34" charset="0"/>
                <a:ea typeface="ＭＳ Ｐゴシック"/>
              </a:rPr>
              <a:t>equilibrium</a:t>
            </a:r>
            <a:r>
              <a:rPr lang="en-US" smtClean="0">
                <a:latin typeface="Helvetica" pitchFamily="34" charset="0"/>
                <a:ea typeface="ＭＳ Ｐゴシック"/>
              </a:rPr>
              <a:t> so that the Earth does not rapidly heat or cool, this absorbed </a:t>
            </a:r>
            <a:r>
              <a:rPr lang="en-US" smtClean="0">
                <a:solidFill>
                  <a:srgbClr val="5A3696"/>
                </a:solidFill>
                <a:latin typeface="Helvetica" pitchFamily="34" charset="0"/>
                <a:ea typeface="ＭＳ Ｐゴシック"/>
              </a:rPr>
              <a:t>solar radiation</a:t>
            </a:r>
            <a:r>
              <a:rPr lang="en-US" smtClean="0">
                <a:latin typeface="Helvetica" pitchFamily="34" charset="0"/>
                <a:ea typeface="ＭＳ Ｐゴシック"/>
              </a:rPr>
              <a:t> must be very nearly balanced by energy radiated back to space in the </a:t>
            </a:r>
            <a:r>
              <a:rPr lang="en-US" smtClean="0">
                <a:solidFill>
                  <a:srgbClr val="002BB8"/>
                </a:solidFill>
                <a:latin typeface="Helvetica" pitchFamily="34" charset="0"/>
                <a:ea typeface="ＭＳ Ｐゴシック"/>
              </a:rPr>
              <a:t>infrared</a:t>
            </a:r>
            <a:r>
              <a:rPr lang="en-US" smtClean="0">
                <a:latin typeface="Helvetica" pitchFamily="34" charset="0"/>
                <a:ea typeface="ＭＳ Ｐゴシック"/>
              </a:rPr>
              <a:t> wavelengths.</a:t>
            </a:r>
          </a:p>
          <a:p>
            <a:pPr>
              <a:buFontTx/>
              <a:buChar char="•"/>
            </a:pPr>
            <a:r>
              <a:rPr lang="en-US" smtClean="0">
                <a:latin typeface="Helvetica" pitchFamily="34" charset="0"/>
                <a:ea typeface="ＭＳ Ｐゴシック"/>
              </a:rPr>
              <a:t>The figure on the left shows the </a:t>
            </a:r>
            <a:r>
              <a:rPr lang="en-US" smtClean="0">
                <a:solidFill>
                  <a:srgbClr val="338833"/>
                </a:solidFill>
                <a:latin typeface="Helvetica" pitchFamily="34" charset="0"/>
                <a:ea typeface="ＭＳ Ｐゴシック"/>
              </a:rPr>
              <a:t>absorption bands</a:t>
            </a:r>
            <a:r>
              <a:rPr lang="en-US" smtClean="0">
                <a:latin typeface="Helvetica" pitchFamily="34" charset="0"/>
                <a:ea typeface="ＭＳ Ｐゴシック"/>
              </a:rPr>
              <a:t> in the </a:t>
            </a:r>
            <a:r>
              <a:rPr lang="en-US" smtClean="0">
                <a:solidFill>
                  <a:srgbClr val="338833"/>
                </a:solidFill>
                <a:latin typeface="Helvetica" pitchFamily="34" charset="0"/>
                <a:ea typeface="ＭＳ Ｐゴシック"/>
              </a:rPr>
              <a:t>Earth's atmosphere</a:t>
            </a:r>
            <a:r>
              <a:rPr lang="en-US" smtClean="0">
                <a:latin typeface="Helvetica" pitchFamily="34" charset="0"/>
                <a:ea typeface="ＭＳ Ｐゴシック"/>
              </a:rPr>
              <a:t> (middle panel), I.e. the wavelength spectrum (UV, IR, visible light) that is absorbed by the atmosphere, and the effect that this has on both </a:t>
            </a:r>
            <a:r>
              <a:rPr lang="en-US" smtClean="0">
                <a:solidFill>
                  <a:srgbClr val="338833"/>
                </a:solidFill>
                <a:latin typeface="Helvetica" pitchFamily="34" charset="0"/>
                <a:ea typeface="ＭＳ Ｐゴシック"/>
              </a:rPr>
              <a:t>solar radiation (energy from the sun)</a:t>
            </a:r>
            <a:r>
              <a:rPr lang="en-US" smtClean="0">
                <a:latin typeface="Helvetica" pitchFamily="34" charset="0"/>
                <a:ea typeface="ＭＳ Ｐゴシック"/>
              </a:rPr>
              <a:t> and upgoing </a:t>
            </a:r>
            <a:r>
              <a:rPr lang="en-US" smtClean="0">
                <a:solidFill>
                  <a:srgbClr val="338833"/>
                </a:solidFill>
                <a:latin typeface="Helvetica" pitchFamily="34" charset="0"/>
                <a:ea typeface="ＭＳ Ｐゴシック"/>
              </a:rPr>
              <a:t>thermal radiation (energy reflected from the Earth)</a:t>
            </a:r>
            <a:r>
              <a:rPr lang="en-US" smtClean="0">
                <a:latin typeface="Helvetica" pitchFamily="34" charset="0"/>
                <a:ea typeface="ＭＳ Ｐゴシック"/>
              </a:rPr>
              <a:t> (top panel). </a:t>
            </a:r>
          </a:p>
          <a:p>
            <a:pPr>
              <a:buFontTx/>
              <a:buChar char="•"/>
            </a:pPr>
            <a:r>
              <a:rPr lang="en-US" smtClean="0">
                <a:latin typeface="Helvetica" pitchFamily="34" charset="0"/>
                <a:ea typeface="ＭＳ Ｐゴシック"/>
              </a:rPr>
              <a:t>Individual absorption spectrum for major </a:t>
            </a:r>
            <a:r>
              <a:rPr lang="en-US" smtClean="0">
                <a:solidFill>
                  <a:srgbClr val="338833"/>
                </a:solidFill>
                <a:latin typeface="Helvetica" pitchFamily="34" charset="0"/>
                <a:ea typeface="ＭＳ Ｐゴシック"/>
              </a:rPr>
              <a:t>greenhouse gases are also shown.</a:t>
            </a:r>
          </a:p>
          <a:p>
            <a:pPr>
              <a:buFontTx/>
              <a:buChar char="•"/>
            </a:pPr>
            <a:r>
              <a:rPr lang="en-US" smtClean="0">
                <a:solidFill>
                  <a:srgbClr val="338833"/>
                </a:solidFill>
                <a:latin typeface="Helvetica" pitchFamily="34" charset="0"/>
                <a:ea typeface="ＭＳ Ｐゴシック"/>
              </a:rPr>
              <a:t>You can see that high amounts of UV and IR wavelengths from the sun are absorbed by the atmosphere, whereas much of the visible light spectrum passes through (allowing us to see!). Of the up-going thermal radiation (blue) a budget of IR wavelengths pass through the atmosphere to be lost to space. </a:t>
            </a:r>
          </a:p>
          <a:p>
            <a:pPr>
              <a:buFontTx/>
              <a:buChar char="•"/>
            </a:pPr>
            <a:endParaRPr lang="en-US" smtClean="0">
              <a:latin typeface="Helvetica" pitchFamily="34" charset="0"/>
              <a:ea typeface="ＭＳ Ｐゴシック"/>
            </a:endParaRPr>
          </a:p>
          <a:p>
            <a:pPr>
              <a:buFontTx/>
              <a:buChar char="•"/>
            </a:pPr>
            <a:r>
              <a:rPr lang="en-US" smtClean="0">
                <a:latin typeface="Helvetica" pitchFamily="34" charset="0"/>
                <a:ea typeface="ＭＳ Ｐゴシック"/>
              </a:rPr>
              <a:t>The figure on the right is a simplified, schematic representation of the flows of </a:t>
            </a:r>
            <a:r>
              <a:rPr lang="en-US" smtClean="0">
                <a:solidFill>
                  <a:srgbClr val="338833"/>
                </a:solidFill>
                <a:latin typeface="Helvetica" pitchFamily="34" charset="0"/>
                <a:ea typeface="ＭＳ Ｐゴシック"/>
              </a:rPr>
              <a:t>energy</a:t>
            </a:r>
            <a:r>
              <a:rPr lang="en-US" smtClean="0">
                <a:latin typeface="Helvetica" pitchFamily="34" charset="0"/>
                <a:ea typeface="ＭＳ Ｐゴシック"/>
              </a:rPr>
              <a:t> between </a:t>
            </a:r>
            <a:r>
              <a:rPr lang="en-US" smtClean="0">
                <a:solidFill>
                  <a:srgbClr val="338833"/>
                </a:solidFill>
                <a:latin typeface="Helvetica" pitchFamily="34" charset="0"/>
                <a:ea typeface="ＭＳ Ｐゴシック"/>
              </a:rPr>
              <a:t>space</a:t>
            </a:r>
            <a:r>
              <a:rPr lang="en-US" smtClean="0">
                <a:latin typeface="Helvetica" pitchFamily="34" charset="0"/>
                <a:ea typeface="ＭＳ Ｐゴシック"/>
              </a:rPr>
              <a:t>, the </a:t>
            </a:r>
            <a:r>
              <a:rPr lang="en-US" smtClean="0">
                <a:solidFill>
                  <a:srgbClr val="338833"/>
                </a:solidFill>
                <a:latin typeface="Helvetica" pitchFamily="34" charset="0"/>
                <a:ea typeface="ＭＳ Ｐゴシック"/>
              </a:rPr>
              <a:t>atmosphere</a:t>
            </a:r>
            <a:r>
              <a:rPr lang="en-US" smtClean="0">
                <a:latin typeface="Helvetica" pitchFamily="34" charset="0"/>
                <a:ea typeface="ＭＳ Ｐゴシック"/>
              </a:rPr>
              <a:t>, and the Earth's surface, showing how these flows combine to trap heat near the surface and create the </a:t>
            </a:r>
            <a:r>
              <a:rPr lang="en-US" smtClean="0">
                <a:solidFill>
                  <a:srgbClr val="338833"/>
                </a:solidFill>
                <a:latin typeface="Helvetica" pitchFamily="34" charset="0"/>
                <a:ea typeface="ＭＳ Ｐゴシック"/>
              </a:rPr>
              <a:t>greenhouse effect</a:t>
            </a:r>
            <a:r>
              <a:rPr lang="en-US" smtClean="0">
                <a:latin typeface="Helvetica" pitchFamily="34" charset="0"/>
                <a:ea typeface="ＭＳ Ｐゴシック"/>
              </a:rPr>
              <a:t>. </a:t>
            </a:r>
          </a:p>
          <a:p>
            <a:pPr>
              <a:buFontTx/>
              <a:buChar char="•"/>
            </a:pPr>
            <a:r>
              <a:rPr lang="en-US" smtClean="0">
                <a:latin typeface="Helvetica" pitchFamily="34" charset="0"/>
                <a:ea typeface="ＭＳ Ｐゴシック"/>
              </a:rPr>
              <a:t>Energy exchanges are expressed in </a:t>
            </a:r>
            <a:r>
              <a:rPr lang="en-US" smtClean="0">
                <a:solidFill>
                  <a:srgbClr val="338833"/>
                </a:solidFill>
                <a:latin typeface="Helvetica" pitchFamily="34" charset="0"/>
                <a:ea typeface="ＭＳ Ｐゴシック"/>
              </a:rPr>
              <a:t>watts</a:t>
            </a:r>
            <a:r>
              <a:rPr lang="en-US" smtClean="0">
                <a:latin typeface="Helvetica" pitchFamily="34" charset="0"/>
                <a:ea typeface="ＭＳ Ｐゴシック"/>
              </a:rPr>
              <a:t> per square </a:t>
            </a:r>
            <a:r>
              <a:rPr lang="en-US" smtClean="0">
                <a:solidFill>
                  <a:srgbClr val="338833"/>
                </a:solidFill>
                <a:latin typeface="Helvetica" pitchFamily="34" charset="0"/>
                <a:ea typeface="ＭＳ Ｐゴシック"/>
              </a:rPr>
              <a:t>meter</a:t>
            </a:r>
            <a:r>
              <a:rPr lang="en-US" smtClean="0">
                <a:latin typeface="Helvetica" pitchFamily="34" charset="0"/>
                <a:ea typeface="ＭＳ Ｐゴシック"/>
              </a:rPr>
              <a:t> (W/m</a:t>
            </a:r>
            <a:r>
              <a:rPr lang="en-US" baseline="30000" smtClean="0">
                <a:latin typeface="Helvetica" pitchFamily="34" charset="0"/>
                <a:ea typeface="ＭＳ Ｐゴシック"/>
              </a:rPr>
              <a:t>2</a:t>
            </a:r>
            <a:r>
              <a:rPr lang="en-US" smtClean="0">
                <a:latin typeface="Helvetica" pitchFamily="34" charset="0"/>
                <a:ea typeface="ＭＳ Ｐゴシック"/>
              </a:rPr>
              <a:t>); values from Kiehl  and Trenberth (1997).</a:t>
            </a:r>
          </a:p>
          <a:p>
            <a:pPr>
              <a:buFontTx/>
              <a:buChar char="•"/>
            </a:pPr>
            <a:r>
              <a:rPr lang="en-US" smtClean="0">
                <a:latin typeface="Helvetica" pitchFamily="34" charset="0"/>
                <a:ea typeface="ＭＳ Ｐゴシック"/>
              </a:rPr>
              <a:t>The </a:t>
            </a:r>
            <a:r>
              <a:rPr lang="en-US" smtClean="0">
                <a:solidFill>
                  <a:srgbClr val="338833"/>
                </a:solidFill>
                <a:latin typeface="Helvetica" pitchFamily="34" charset="0"/>
                <a:ea typeface="ＭＳ Ｐゴシック"/>
              </a:rPr>
              <a:t>sun</a:t>
            </a:r>
            <a:r>
              <a:rPr lang="en-US" smtClean="0">
                <a:latin typeface="Helvetica" pitchFamily="34" charset="0"/>
                <a:ea typeface="ＭＳ Ｐゴシック"/>
              </a:rPr>
              <a:t> provides an annual average of ~235 W/m</a:t>
            </a:r>
            <a:r>
              <a:rPr lang="en-US" baseline="30000" smtClean="0">
                <a:latin typeface="Helvetica" pitchFamily="34" charset="0"/>
                <a:ea typeface="ＭＳ Ｐゴシック"/>
              </a:rPr>
              <a:t>2</a:t>
            </a:r>
            <a:r>
              <a:rPr lang="en-US" smtClean="0">
                <a:latin typeface="Helvetica" pitchFamily="34" charset="0"/>
                <a:ea typeface="ＭＳ Ｐゴシック"/>
              </a:rPr>
              <a:t> of energy to the Earth</a:t>
            </a:r>
            <a:r>
              <a:rPr lang="en-US" smtClean="0">
                <a:ea typeface="ＭＳ Ｐゴシック"/>
              </a:rPr>
              <a:t>’</a:t>
            </a:r>
            <a:r>
              <a:rPr lang="en-US" smtClean="0">
                <a:latin typeface="Helvetica" pitchFamily="34" charset="0"/>
                <a:ea typeface="ＭＳ Ｐゴシック"/>
              </a:rPr>
              <a:t>s surface. If this were the total heat received at the surface, then we would be expect to have an average global </a:t>
            </a:r>
            <a:r>
              <a:rPr lang="en-US" smtClean="0">
                <a:solidFill>
                  <a:srgbClr val="338833"/>
                </a:solidFill>
                <a:latin typeface="Helvetica" pitchFamily="34" charset="0"/>
                <a:ea typeface="ＭＳ Ｐゴシック"/>
              </a:rPr>
              <a:t>temperature</a:t>
            </a:r>
            <a:r>
              <a:rPr lang="en-US" smtClean="0">
                <a:latin typeface="Helvetica" pitchFamily="34" charset="0"/>
                <a:ea typeface="ＭＳ Ｐゴシック"/>
              </a:rPr>
              <a:t> of -18°</a:t>
            </a:r>
            <a:r>
              <a:rPr lang="ru-RU" smtClean="0">
                <a:latin typeface="Helvetica" pitchFamily="34" charset="0"/>
                <a:ea typeface="ＭＳ Ｐゴシック"/>
              </a:rPr>
              <a:t>C</a:t>
            </a:r>
            <a:r>
              <a:rPr lang="en-US" smtClean="0">
                <a:latin typeface="Helvetica" pitchFamily="34" charset="0"/>
                <a:ea typeface="ＭＳ Ｐゴシック"/>
              </a:rPr>
              <a:t>. Instead, the Earth's atmosphere recycles heat coming from the surface and delivers an additional 324 W/m</a:t>
            </a:r>
            <a:r>
              <a:rPr lang="en-US" baseline="30000" smtClean="0">
                <a:latin typeface="Helvetica" pitchFamily="34" charset="0"/>
                <a:ea typeface="ＭＳ Ｐゴシック"/>
              </a:rPr>
              <a:t>2</a:t>
            </a:r>
            <a:r>
              <a:rPr lang="en-US" smtClean="0">
                <a:latin typeface="Helvetica" pitchFamily="34" charset="0"/>
                <a:ea typeface="ＭＳ Ｐゴシック"/>
              </a:rPr>
              <a:t>, which results in an average surface temperature of roughly +14 ° </a:t>
            </a:r>
            <a:r>
              <a:rPr lang="ru-RU" smtClean="0">
                <a:latin typeface="Helvetica" pitchFamily="34" charset="0"/>
                <a:ea typeface="ＭＳ Ｐゴシック"/>
              </a:rPr>
              <a:t>C</a:t>
            </a:r>
            <a:r>
              <a:rPr lang="en-US" smtClean="0">
                <a:latin typeface="Helvetica" pitchFamily="34" charset="0"/>
                <a:ea typeface="ＭＳ Ｐゴシック"/>
              </a:rPr>
              <a:t>.</a:t>
            </a:r>
          </a:p>
          <a:p>
            <a:pPr>
              <a:buFontTx/>
              <a:buChar char="•"/>
            </a:pPr>
            <a:r>
              <a:rPr lang="en-US" smtClean="0">
                <a:latin typeface="Helvetica" pitchFamily="34" charset="0"/>
                <a:ea typeface="ＭＳ Ｐゴシック"/>
              </a:rPr>
              <a:t>Of the surface heat captured by the atmosphere, more than 75% can be attributed to the action of </a:t>
            </a:r>
            <a:r>
              <a:rPr lang="en-US" smtClean="0">
                <a:solidFill>
                  <a:srgbClr val="338833"/>
                </a:solidFill>
                <a:latin typeface="Helvetica" pitchFamily="34" charset="0"/>
                <a:ea typeface="ＭＳ Ｐゴシック"/>
              </a:rPr>
              <a:t>greenhouse gases (carbon dioxide, methane, nitrous oxide etc.)</a:t>
            </a:r>
            <a:r>
              <a:rPr lang="en-US" smtClean="0">
                <a:latin typeface="Helvetica" pitchFamily="34" charset="0"/>
                <a:ea typeface="ＭＳ Ｐゴシック"/>
              </a:rPr>
              <a:t> that absorb </a:t>
            </a:r>
            <a:r>
              <a:rPr lang="en-US" smtClean="0">
                <a:solidFill>
                  <a:srgbClr val="338833"/>
                </a:solidFill>
                <a:latin typeface="Helvetica" pitchFamily="34" charset="0"/>
                <a:ea typeface="ＭＳ Ｐゴシック"/>
              </a:rPr>
              <a:t>thermal radiation (the up-going energy</a:t>
            </a:r>
            <a:r>
              <a:rPr lang="en-US" smtClean="0">
                <a:latin typeface="Helvetica" pitchFamily="34" charset="0"/>
                <a:ea typeface="ＭＳ Ｐゴシック"/>
              </a:rPr>
              <a:t> emitted by the Earth's surface). </a:t>
            </a:r>
          </a:p>
          <a:p>
            <a:pPr>
              <a:buFontTx/>
              <a:buChar char="•"/>
            </a:pPr>
            <a:r>
              <a:rPr lang="en-US" smtClean="0">
                <a:latin typeface="Helvetica" pitchFamily="34" charset="0"/>
                <a:ea typeface="ＭＳ Ｐゴシック"/>
              </a:rPr>
              <a:t>The atmosphere in turn transfers the energy it receives both into space (38%) and back to the Earth's surface (62%), where the amount transferred in each direction depends on the thermal and density structure of the atmosphere.</a:t>
            </a:r>
          </a:p>
          <a:p>
            <a:pPr>
              <a:buFontTx/>
              <a:buChar char="•"/>
            </a:pPr>
            <a:r>
              <a:rPr lang="en-US" smtClean="0">
                <a:latin typeface="Helvetica" pitchFamily="34" charset="0"/>
                <a:ea typeface="ＭＳ Ｐゴシック"/>
              </a:rPr>
              <a:t>This process by which energy is recycled in the atmosphere to warm the Earth's surface is known as the greenhouse effect and is an essential piece of Earth's </a:t>
            </a:r>
            <a:r>
              <a:rPr lang="en-US" smtClean="0">
                <a:solidFill>
                  <a:srgbClr val="338833"/>
                </a:solidFill>
                <a:latin typeface="Helvetica" pitchFamily="34" charset="0"/>
                <a:ea typeface="ＭＳ Ｐゴシック"/>
              </a:rPr>
              <a:t>climate</a:t>
            </a:r>
            <a:r>
              <a:rPr lang="en-US" smtClean="0">
                <a:latin typeface="Helvetica" pitchFamily="34" charset="0"/>
                <a:ea typeface="ＭＳ Ｐゴシック"/>
              </a:rPr>
              <a:t>. </a:t>
            </a:r>
          </a:p>
          <a:p>
            <a:pPr>
              <a:buFontTx/>
              <a:buChar char="•"/>
            </a:pPr>
            <a:r>
              <a:rPr lang="en-US" smtClean="0">
                <a:latin typeface="Helvetica" pitchFamily="34" charset="0"/>
                <a:ea typeface="ＭＳ Ｐゴシック"/>
              </a:rPr>
              <a:t>Under stable conditions, the total amount of energy entering the system from solar radiation will be exactly the same as the amount being radiated into space, thus allowing the Earth maintain a constant average temperature over time. However, recent measurements indicate that the Earth is presently absorbing 0.85 </a:t>
            </a:r>
            <a:r>
              <a:rPr lang="ru-RU" altLang="en-US" smtClean="0">
                <a:latin typeface="Helvetica" pitchFamily="34" charset="0"/>
                <a:ea typeface="ＭＳ Ｐゴシック"/>
              </a:rPr>
              <a:t>-</a:t>
            </a:r>
            <a:r>
              <a:rPr lang="ru-RU" smtClean="0">
                <a:latin typeface="Helvetica" pitchFamily="34" charset="0"/>
                <a:ea typeface="ＭＳ Ｐゴシック"/>
              </a:rPr>
              <a:t> </a:t>
            </a:r>
            <a:r>
              <a:rPr lang="en-US" smtClean="0">
                <a:latin typeface="Helvetica" pitchFamily="34" charset="0"/>
                <a:ea typeface="ＭＳ Ｐゴシック"/>
              </a:rPr>
              <a:t>0.15 W/m</a:t>
            </a:r>
            <a:r>
              <a:rPr lang="en-US" baseline="30000" smtClean="0">
                <a:latin typeface="Helvetica" pitchFamily="34" charset="0"/>
                <a:ea typeface="ＭＳ Ｐゴシック"/>
              </a:rPr>
              <a:t>2</a:t>
            </a:r>
            <a:r>
              <a:rPr lang="en-US" smtClean="0">
                <a:latin typeface="Helvetica" pitchFamily="34" charset="0"/>
                <a:ea typeface="ＭＳ Ｐゴシック"/>
              </a:rPr>
              <a:t> more than it emits into space (Hansen et al. 2005). This increase, associated with </a:t>
            </a:r>
            <a:r>
              <a:rPr lang="en-US" smtClean="0">
                <a:solidFill>
                  <a:srgbClr val="338833"/>
                </a:solidFill>
                <a:latin typeface="Helvetica" pitchFamily="34" charset="0"/>
                <a:ea typeface="ＭＳ Ｐゴシック"/>
              </a:rPr>
              <a:t>global warming</a:t>
            </a:r>
            <a:r>
              <a:rPr lang="en-US" smtClean="0">
                <a:latin typeface="Helvetica" pitchFamily="34" charset="0"/>
                <a:ea typeface="ＭＳ Ｐゴシック"/>
              </a:rPr>
              <a:t>, is believed to have been caused by the </a:t>
            </a:r>
            <a:r>
              <a:rPr lang="en-US" smtClean="0">
                <a:solidFill>
                  <a:srgbClr val="002BB8"/>
                </a:solidFill>
                <a:latin typeface="Helvetica" pitchFamily="34" charset="0"/>
                <a:ea typeface="ＭＳ Ｐゴシック"/>
              </a:rPr>
              <a:t>recent increase in greenhouse gas concentrations</a:t>
            </a:r>
            <a:r>
              <a:rPr lang="en-US" smtClean="0">
                <a:latin typeface="Helvetica" pitchFamily="34" charset="0"/>
                <a:ea typeface="ＭＳ Ｐゴシック"/>
              </a:rPr>
              <a:t>.</a:t>
            </a:r>
          </a:p>
          <a:p>
            <a:pPr>
              <a:buFontTx/>
              <a:buChar char="•"/>
            </a:pPr>
            <a:endParaRPr lang="en-US" smtClean="0">
              <a:latin typeface="Helvetica" pitchFamily="34" charset="0"/>
              <a:ea typeface="ＭＳ Ｐゴシック"/>
            </a:endParaRPr>
          </a:p>
          <a:p>
            <a:r>
              <a:rPr lang="en-US" smtClean="0">
                <a:latin typeface="Helvetica" pitchFamily="34" charset="0"/>
                <a:ea typeface="ＭＳ Ｐゴシック"/>
              </a:rPr>
              <a:t>References:</a:t>
            </a:r>
          </a:p>
          <a:p>
            <a:pPr>
              <a:buFontTx/>
              <a:buChar char="•"/>
            </a:pPr>
            <a:r>
              <a:rPr lang="en-US" smtClean="0">
                <a:latin typeface="Helvetica" pitchFamily="34" charset="0"/>
                <a:ea typeface="ＭＳ Ｐゴシック"/>
              </a:rPr>
              <a:t>Kiehl, J. T. and Trenberth, K. E. (1997). "Earth's Annual Global Mean Energy Budget". </a:t>
            </a:r>
            <a:r>
              <a:rPr lang="en-US" i="1" smtClean="0">
                <a:ea typeface="ＭＳ Ｐゴシック"/>
              </a:rPr>
              <a:t>Bulletin of the American Meteorological Association</a:t>
            </a:r>
            <a:r>
              <a:rPr lang="en-US" smtClean="0">
                <a:latin typeface="Helvetica" pitchFamily="34" charset="0"/>
                <a:ea typeface="ＭＳ Ｐゴシック"/>
              </a:rPr>
              <a:t> </a:t>
            </a:r>
            <a:r>
              <a:rPr lang="en-US" b="1" smtClean="0">
                <a:ea typeface="ＭＳ Ｐゴシック"/>
              </a:rPr>
              <a:t>78</a:t>
            </a:r>
            <a:r>
              <a:rPr lang="en-US" smtClean="0">
                <a:latin typeface="Helvetica" pitchFamily="34" charset="0"/>
                <a:ea typeface="ＭＳ Ｐゴシック"/>
              </a:rPr>
              <a:t>: 197-208.</a:t>
            </a:r>
          </a:p>
          <a:p>
            <a:pPr>
              <a:buFontTx/>
              <a:buChar char="•"/>
            </a:pPr>
            <a:r>
              <a:rPr lang="en-US" smtClean="0">
                <a:latin typeface="Helvetica" pitchFamily="34" charset="0"/>
                <a:ea typeface="ＭＳ Ｐゴシック"/>
              </a:rPr>
              <a:t>Hansen, J., et al. (2005). "Earth's Energy Imbalance: Confirmation and Implications". </a:t>
            </a:r>
            <a:r>
              <a:rPr lang="en-US" i="1" smtClean="0">
                <a:ea typeface="ＭＳ Ｐゴシック"/>
              </a:rPr>
              <a:t>Science</a:t>
            </a:r>
            <a:r>
              <a:rPr lang="en-US" smtClean="0">
                <a:latin typeface="Helvetica" pitchFamily="34" charset="0"/>
                <a:ea typeface="ＭＳ Ｐゴシック"/>
              </a:rPr>
              <a:t> </a:t>
            </a:r>
            <a:r>
              <a:rPr lang="en-US" b="1" smtClean="0">
                <a:ea typeface="ＭＳ Ｐゴシック"/>
              </a:rPr>
              <a:t>308</a:t>
            </a:r>
            <a:r>
              <a:rPr lang="en-US" smtClean="0">
                <a:latin typeface="Helvetica" pitchFamily="34" charset="0"/>
                <a:ea typeface="ＭＳ Ｐゴシック"/>
              </a:rPr>
              <a:t> (5727): 1431-1435.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724D49DF-7931-4128-B209-22ADFD371C4A}" type="slidenum">
              <a:rPr lang="en-US" smtClean="0">
                <a:ea typeface="ＭＳ Ｐゴシック"/>
                <a:cs typeface="ＭＳ Ｐゴシック"/>
              </a:rPr>
              <a:pPr/>
              <a:t>7</a:t>
            </a:fld>
            <a:endParaRPr lang="en-US" smtClean="0">
              <a:ea typeface="ＭＳ Ｐゴシック"/>
              <a:cs typeface="ＭＳ Ｐゴシック"/>
            </a:endParaRPr>
          </a:p>
        </p:txBody>
      </p:sp>
      <p:sp>
        <p:nvSpPr>
          <p:cNvPr id="27650" name="Rectangle 2"/>
          <p:cNvSpPr>
            <a:spLocks noGrp="1" noRo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r>
              <a:rPr lang="en-US" smtClean="0">
                <a:ea typeface="ＭＳ Ｐゴシック"/>
              </a:rPr>
              <a:t>In the following section we will discuss the past and current trends in climate change and use these models to look towards the future.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D4CB7C12-88A3-4F7C-B740-D58926B25A96}" type="slidenum">
              <a:rPr lang="en-US" smtClean="0">
                <a:ea typeface="ＭＳ Ｐゴシック"/>
                <a:cs typeface="ＭＳ Ｐゴシック"/>
              </a:rPr>
              <a:pPr/>
              <a:t>8</a:t>
            </a:fld>
            <a:endParaRPr lang="en-US" smtClean="0">
              <a:ea typeface="ＭＳ Ｐゴシック"/>
              <a:cs typeface="ＭＳ Ｐゴシック"/>
            </a:endParaRPr>
          </a:p>
        </p:txBody>
      </p:sp>
      <p:sp>
        <p:nvSpPr>
          <p:cNvPr id="29698" name="Rectangle 2"/>
          <p:cNvSpPr>
            <a:spLocks noGrp="1" noRo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a:buFontTx/>
              <a:buChar char="•"/>
            </a:pPr>
            <a:r>
              <a:rPr lang="en-US" smtClean="0">
                <a:latin typeface="Helvetica" pitchFamily="34" charset="0"/>
                <a:ea typeface="ＭＳ Ｐゴシック"/>
              </a:rPr>
              <a:t>If you put the data on the last slide onto a map to plot where the temperature changes are occurring, you get the above figure.</a:t>
            </a:r>
          </a:p>
          <a:p>
            <a:pPr>
              <a:buFontTx/>
              <a:buChar char="•"/>
            </a:pPr>
            <a:r>
              <a:rPr lang="en-US" smtClean="0">
                <a:latin typeface="Helvetica" pitchFamily="34" charset="0"/>
                <a:ea typeface="ＭＳ Ｐゴシック"/>
              </a:rPr>
              <a:t>Note: Some parts of Antarctica have become colder. Whereas the majority of the northern hemisphere is warmer. On average the UK has become 1°C hotter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FB61545A-E1D7-4B59-AF09-1CDE83D43013}" type="slidenum">
              <a:rPr lang="en-US" smtClean="0">
                <a:ea typeface="ＭＳ Ｐゴシック"/>
                <a:cs typeface="ＭＳ Ｐゴシック"/>
              </a:rPr>
              <a:pPr/>
              <a:t>9</a:t>
            </a:fld>
            <a:endParaRPr lang="en-US" smtClean="0">
              <a:ea typeface="ＭＳ Ｐゴシック"/>
              <a:cs typeface="ＭＳ Ｐゴシック"/>
            </a:endParaRPr>
          </a:p>
        </p:txBody>
      </p:sp>
      <p:sp>
        <p:nvSpPr>
          <p:cNvPr id="31746" name="Rectangle 2"/>
          <p:cNvSpPr>
            <a:spLocks noGrp="1" noRo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a:buFontTx/>
              <a:buChar char="•"/>
            </a:pPr>
            <a:r>
              <a:rPr lang="en-US" smtClean="0">
                <a:latin typeface="Helvetica" pitchFamily="34" charset="0"/>
                <a:ea typeface="ＭＳ Ｐゴシック"/>
              </a:rPr>
              <a:t>This figure shows the predicted distribution of </a:t>
            </a:r>
            <a:r>
              <a:rPr lang="en-US" smtClean="0">
                <a:solidFill>
                  <a:srgbClr val="338833"/>
                </a:solidFill>
                <a:latin typeface="Helvetica" pitchFamily="34" charset="0"/>
                <a:ea typeface="ＭＳ Ｐゴシック"/>
              </a:rPr>
              <a:t>temperature</a:t>
            </a:r>
            <a:r>
              <a:rPr lang="en-US" smtClean="0">
                <a:latin typeface="Helvetica" pitchFamily="34" charset="0"/>
                <a:ea typeface="ＭＳ Ｐゴシック"/>
              </a:rPr>
              <a:t> change due to </a:t>
            </a:r>
            <a:r>
              <a:rPr lang="en-US" smtClean="0">
                <a:solidFill>
                  <a:srgbClr val="338833"/>
                </a:solidFill>
                <a:latin typeface="Helvetica" pitchFamily="34" charset="0"/>
                <a:ea typeface="ＭＳ Ｐゴシック"/>
              </a:rPr>
              <a:t>global warming</a:t>
            </a:r>
            <a:r>
              <a:rPr lang="en-US" smtClean="0">
                <a:latin typeface="Helvetica" pitchFamily="34" charset="0"/>
                <a:ea typeface="ＭＳ Ｐゴシック"/>
              </a:rPr>
              <a:t> from the </a:t>
            </a:r>
            <a:r>
              <a:rPr lang="en-US" smtClean="0">
                <a:solidFill>
                  <a:srgbClr val="338833"/>
                </a:solidFill>
                <a:latin typeface="Helvetica" pitchFamily="34" charset="0"/>
                <a:ea typeface="ＭＳ Ｐゴシック"/>
              </a:rPr>
              <a:t>Hadley Centre</a:t>
            </a:r>
            <a:r>
              <a:rPr lang="en-US" smtClean="0">
                <a:latin typeface="Helvetica" pitchFamily="34" charset="0"/>
                <a:ea typeface="ＭＳ Ｐゴシック"/>
              </a:rPr>
              <a:t> HadCM3 </a:t>
            </a:r>
            <a:r>
              <a:rPr lang="en-US" smtClean="0">
                <a:solidFill>
                  <a:srgbClr val="338833"/>
                </a:solidFill>
                <a:latin typeface="Helvetica" pitchFamily="34" charset="0"/>
                <a:ea typeface="ＭＳ Ｐゴシック"/>
              </a:rPr>
              <a:t>climate model</a:t>
            </a:r>
            <a:r>
              <a:rPr lang="en-US" smtClean="0">
                <a:latin typeface="Helvetica" pitchFamily="34" charset="0"/>
                <a:ea typeface="ＭＳ Ｐゴシック"/>
              </a:rPr>
              <a:t>. </a:t>
            </a:r>
          </a:p>
          <a:p>
            <a:pPr>
              <a:buFontTx/>
              <a:buChar char="•"/>
            </a:pPr>
            <a:r>
              <a:rPr lang="en-US" smtClean="0">
                <a:latin typeface="Helvetica" pitchFamily="34" charset="0"/>
                <a:ea typeface="ＭＳ Ｐゴシック"/>
              </a:rPr>
              <a:t>These changes are based on the IS92a ("business as usual") projections of </a:t>
            </a:r>
            <a:r>
              <a:rPr lang="en-US" smtClean="0">
                <a:solidFill>
                  <a:srgbClr val="338833"/>
                </a:solidFill>
                <a:latin typeface="Helvetica" pitchFamily="34" charset="0"/>
                <a:ea typeface="ＭＳ Ｐゴシック"/>
              </a:rPr>
              <a:t>carbon dioxide</a:t>
            </a:r>
            <a:r>
              <a:rPr lang="en-US" smtClean="0">
                <a:latin typeface="Helvetica" pitchFamily="34" charset="0"/>
                <a:ea typeface="ＭＳ Ｐゴシック"/>
              </a:rPr>
              <a:t> and other </a:t>
            </a:r>
            <a:r>
              <a:rPr lang="en-US" smtClean="0">
                <a:solidFill>
                  <a:srgbClr val="338833"/>
                </a:solidFill>
                <a:latin typeface="Helvetica" pitchFamily="34" charset="0"/>
                <a:ea typeface="ＭＳ Ｐゴシック"/>
              </a:rPr>
              <a:t>greenhouse gas</a:t>
            </a:r>
            <a:r>
              <a:rPr lang="en-US" smtClean="0">
                <a:latin typeface="Helvetica" pitchFamily="34" charset="0"/>
                <a:ea typeface="ＭＳ Ｐゴシック"/>
              </a:rPr>
              <a:t> emissions during the next century, and essentially assume normal levels of economic growth and no significant steps are taken to combat global greenhouse gas emissions.</a:t>
            </a:r>
          </a:p>
          <a:p>
            <a:pPr>
              <a:buFontTx/>
              <a:buChar char="•"/>
            </a:pPr>
            <a:r>
              <a:rPr lang="en-US" smtClean="0">
                <a:latin typeface="Helvetica" pitchFamily="34" charset="0"/>
                <a:ea typeface="ＭＳ Ｐゴシック"/>
              </a:rPr>
              <a:t>The plotted colors show predicted surface temperature changes expressed as the average prediction for 2070-2100 relative to the model's baseline temperatures in 1960-1990. </a:t>
            </a:r>
          </a:p>
          <a:p>
            <a:pPr>
              <a:buFontTx/>
              <a:buChar char="•"/>
            </a:pPr>
            <a:r>
              <a:rPr lang="en-US" smtClean="0">
                <a:latin typeface="Helvetica" pitchFamily="34" charset="0"/>
                <a:ea typeface="ＭＳ Ｐゴシック"/>
              </a:rPr>
              <a:t>The average change is 3.0°</a:t>
            </a:r>
            <a:r>
              <a:rPr lang="en-US" smtClean="0">
                <a:solidFill>
                  <a:srgbClr val="338833"/>
                </a:solidFill>
                <a:latin typeface="Helvetica" pitchFamily="34" charset="0"/>
                <a:ea typeface="ＭＳ Ｐゴシック"/>
              </a:rPr>
              <a:t>C</a:t>
            </a:r>
            <a:r>
              <a:rPr lang="en-US" smtClean="0">
                <a:latin typeface="Helvetica" pitchFamily="34" charset="0"/>
                <a:ea typeface="ＭＳ Ｐゴシック"/>
              </a:rPr>
              <a:t>, placing this model on the lower half of the </a:t>
            </a:r>
            <a:r>
              <a:rPr lang="en-US" smtClean="0">
                <a:solidFill>
                  <a:srgbClr val="338833"/>
                </a:solidFill>
                <a:latin typeface="Helvetica" pitchFamily="34" charset="0"/>
                <a:ea typeface="ＭＳ Ｐゴシック"/>
              </a:rPr>
              <a:t>Intergovernmental Panel on Climate Change</a:t>
            </a:r>
            <a:r>
              <a:rPr lang="en-US" smtClean="0">
                <a:latin typeface="Helvetica" pitchFamily="34" charset="0"/>
                <a:ea typeface="ＭＳ Ｐゴシック"/>
              </a:rPr>
              <a:t>'s 1.4-5.8°C predicted </a:t>
            </a:r>
            <a:r>
              <a:rPr lang="en-US" smtClean="0">
                <a:solidFill>
                  <a:srgbClr val="338833"/>
                </a:solidFill>
                <a:latin typeface="Helvetica" pitchFamily="34" charset="0"/>
                <a:ea typeface="ＭＳ Ｐゴシック"/>
              </a:rPr>
              <a:t>climate change</a:t>
            </a:r>
            <a:r>
              <a:rPr lang="en-US" smtClean="0">
                <a:latin typeface="Helvetica" pitchFamily="34" charset="0"/>
                <a:ea typeface="ＭＳ Ｐゴシック"/>
              </a:rPr>
              <a:t> from 1990 to 2100. </a:t>
            </a:r>
          </a:p>
          <a:p>
            <a:pPr>
              <a:buFontTx/>
              <a:buChar char="•"/>
            </a:pPr>
            <a:r>
              <a:rPr lang="en-US" smtClean="0">
                <a:latin typeface="Helvetica" pitchFamily="34" charset="0"/>
                <a:ea typeface="ＭＳ Ｐゴシック"/>
              </a:rPr>
              <a:t>As can be expected from their lower </a:t>
            </a:r>
            <a:r>
              <a:rPr lang="en-US" smtClean="0">
                <a:solidFill>
                  <a:srgbClr val="338833"/>
                </a:solidFill>
                <a:latin typeface="Helvetica" pitchFamily="34" charset="0"/>
                <a:ea typeface="ＭＳ Ｐゴシック"/>
              </a:rPr>
              <a:t>specific heat</a:t>
            </a:r>
            <a:r>
              <a:rPr lang="en-US" smtClean="0">
                <a:latin typeface="Helvetica" pitchFamily="34" charset="0"/>
                <a:ea typeface="ＭＳ Ｐゴシック"/>
              </a:rPr>
              <a:t>, continents are expected to warm more rapidly than oceans with an average of 4.2°C and 2.5°C in this model respectively. The lowest predicted warming is 0.55°C south of </a:t>
            </a:r>
            <a:r>
              <a:rPr lang="en-US" smtClean="0">
                <a:solidFill>
                  <a:srgbClr val="338833"/>
                </a:solidFill>
                <a:latin typeface="Helvetica" pitchFamily="34" charset="0"/>
                <a:ea typeface="ＭＳ Ｐゴシック"/>
              </a:rPr>
              <a:t>South America</a:t>
            </a:r>
            <a:r>
              <a:rPr lang="en-US" smtClean="0">
                <a:latin typeface="Helvetica" pitchFamily="34" charset="0"/>
                <a:ea typeface="ＭＳ Ｐゴシック"/>
              </a:rPr>
              <a:t> and the highest is 9.2°C in the </a:t>
            </a:r>
            <a:r>
              <a:rPr lang="en-US" smtClean="0">
                <a:solidFill>
                  <a:srgbClr val="338833"/>
                </a:solidFill>
                <a:latin typeface="Helvetica" pitchFamily="34" charset="0"/>
                <a:ea typeface="ＭＳ Ｐゴシック"/>
              </a:rPr>
              <a:t>Arctic Ocean </a:t>
            </a:r>
            <a:r>
              <a:rPr lang="en-US" smtClean="0">
                <a:latin typeface="Helvetica" pitchFamily="34" charset="0"/>
                <a:ea typeface="ＭＳ Ｐゴシック"/>
              </a:rPr>
              <a:t>(points exceeding 8°C are plotted as black).</a:t>
            </a:r>
          </a:p>
          <a:p>
            <a:pPr>
              <a:buFontTx/>
              <a:buChar char="•"/>
            </a:pPr>
            <a:r>
              <a:rPr lang="en-US" smtClean="0">
                <a:latin typeface="Helvetica" pitchFamily="34" charset="0"/>
                <a:ea typeface="ＭＳ Ｐゴシック"/>
              </a:rPr>
              <a:t>Note the large increase in temperature over the South American continent. A result of the loss of the Brazilian rainforest.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2133600" y="1371600"/>
            <a:ext cx="6477000" cy="1752600"/>
          </a:xfrm>
        </p:spPr>
        <p:txBody>
          <a:bodyPr/>
          <a:lstStyle>
            <a:lvl1pPr>
              <a:defRPr sz="5400"/>
            </a:lvl1pPr>
          </a:lstStyle>
          <a:p>
            <a:r>
              <a:rPr lang="ru-RU"/>
              <a:t>Образец заголовка</a:t>
            </a:r>
          </a:p>
        </p:txBody>
      </p:sp>
      <p:sp>
        <p:nvSpPr>
          <p:cNvPr id="38915"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r>
              <a:rPr lang="ru-RU"/>
              <a:t>Образец подзаголовка</a:t>
            </a:r>
          </a:p>
        </p:txBody>
      </p:sp>
      <p:sp>
        <p:nvSpPr>
          <p:cNvPr id="38916" name="Rectangle 4"/>
          <p:cNvSpPr>
            <a:spLocks noGrp="1" noChangeArrowheads="1"/>
          </p:cNvSpPr>
          <p:nvPr>
            <p:ph type="dt" sz="half" idx="2"/>
          </p:nvPr>
        </p:nvSpPr>
        <p:spPr>
          <a:xfrm>
            <a:off x="7086600" y="6248400"/>
            <a:ext cx="1524000" cy="457200"/>
          </a:xfrm>
        </p:spPr>
        <p:txBody>
          <a:bodyPr/>
          <a:lstStyle>
            <a:lvl1pPr>
              <a:defRPr/>
            </a:lvl1pPr>
          </a:lstStyle>
          <a:p>
            <a:fld id="{8F17755A-914E-4D90-AED7-882D7D711705}" type="datetimeFigureOut">
              <a:rPr lang="ru-RU"/>
              <a:pPr/>
              <a:t>10.02.2013</a:t>
            </a:fld>
            <a:endParaRPr lang="ru-RU"/>
          </a:p>
        </p:txBody>
      </p:sp>
      <p:sp>
        <p:nvSpPr>
          <p:cNvPr id="38917" name="Rectangle 5"/>
          <p:cNvSpPr>
            <a:spLocks noGrp="1" noChangeArrowheads="1"/>
          </p:cNvSpPr>
          <p:nvPr>
            <p:ph type="ftr" sz="quarter" idx="3"/>
          </p:nvPr>
        </p:nvSpPr>
        <p:spPr>
          <a:xfrm>
            <a:off x="3810000" y="6248400"/>
            <a:ext cx="2895600" cy="457200"/>
          </a:xfrm>
        </p:spPr>
        <p:txBody>
          <a:bodyPr/>
          <a:lstStyle>
            <a:lvl1pPr>
              <a:defRPr/>
            </a:lvl1pPr>
          </a:lstStyle>
          <a:p>
            <a:endParaRPr lang="ru-RU"/>
          </a:p>
        </p:txBody>
      </p:sp>
      <p:sp>
        <p:nvSpPr>
          <p:cNvPr id="38918" name="Rectangle 6"/>
          <p:cNvSpPr>
            <a:spLocks noGrp="1" noChangeArrowheads="1"/>
          </p:cNvSpPr>
          <p:nvPr>
            <p:ph type="sldNum" sz="quarter" idx="4"/>
          </p:nvPr>
        </p:nvSpPr>
        <p:spPr>
          <a:xfrm>
            <a:off x="2209800" y="6248400"/>
            <a:ext cx="1219200" cy="457200"/>
          </a:xfrm>
        </p:spPr>
        <p:txBody>
          <a:bodyPr/>
          <a:lstStyle>
            <a:lvl1pPr>
              <a:defRPr/>
            </a:lvl1pPr>
          </a:lstStyle>
          <a:p>
            <a:fld id="{0FCAC7DF-2D12-43AE-87E0-624A648EE381}" type="slidenum">
              <a:rPr lang="ru-RU"/>
              <a:pPr/>
              <a:t>‹№›</a:t>
            </a:fld>
            <a:endParaRPr lang="ru-RU"/>
          </a:p>
        </p:txBody>
      </p:sp>
      <p:sp>
        <p:nvSpPr>
          <p:cNvPr id="38919" name="Line 7"/>
          <p:cNvSpPr>
            <a:spLocks noChangeShapeType="1"/>
          </p:cNvSpPr>
          <p:nvPr/>
        </p:nvSpPr>
        <p:spPr bwMode="auto">
          <a:xfrm>
            <a:off x="1905000" y="1219200"/>
            <a:ext cx="0" cy="2057400"/>
          </a:xfrm>
          <a:prstGeom prst="line">
            <a:avLst/>
          </a:prstGeom>
          <a:noFill/>
          <a:ln w="34925">
            <a:solidFill>
              <a:schemeClr val="tx2"/>
            </a:solidFill>
            <a:round/>
            <a:headEnd/>
            <a:tailEnd/>
          </a:ln>
          <a:effectLst/>
        </p:spPr>
        <p:txBody>
          <a:bodyPr/>
          <a:lstStyle/>
          <a:p>
            <a:endParaRPr lang="en-US"/>
          </a:p>
        </p:txBody>
      </p:sp>
      <p:sp>
        <p:nvSpPr>
          <p:cNvPr id="38920" name="Oval 8"/>
          <p:cNvSpPr>
            <a:spLocks noChangeArrowheads="1"/>
          </p:cNvSpPr>
          <p:nvPr/>
        </p:nvSpPr>
        <p:spPr bwMode="auto">
          <a:xfrm>
            <a:off x="163513" y="2103438"/>
            <a:ext cx="347662" cy="347662"/>
          </a:xfrm>
          <a:prstGeom prst="ellipse">
            <a:avLst/>
          </a:prstGeom>
          <a:solidFill>
            <a:schemeClr val="tx1"/>
          </a:solidFill>
          <a:ln w="9525">
            <a:noFill/>
            <a:round/>
            <a:headEnd/>
            <a:tailEnd/>
          </a:ln>
          <a:effectLst/>
        </p:spPr>
        <p:txBody>
          <a:bodyPr wrap="none" anchor="ctr"/>
          <a:lstStyle/>
          <a:p>
            <a:pPr algn="ctr"/>
            <a:endParaRPr lang="ru-RU" sz="2400">
              <a:latin typeface="Times New Roman" pitchFamily="18" charset="0"/>
            </a:endParaRPr>
          </a:p>
        </p:txBody>
      </p:sp>
      <p:sp>
        <p:nvSpPr>
          <p:cNvPr id="38921" name="Oval 9"/>
          <p:cNvSpPr>
            <a:spLocks noChangeArrowheads="1"/>
          </p:cNvSpPr>
          <p:nvPr/>
        </p:nvSpPr>
        <p:spPr bwMode="auto">
          <a:xfrm>
            <a:off x="739775" y="2105025"/>
            <a:ext cx="349250" cy="347663"/>
          </a:xfrm>
          <a:prstGeom prst="ellipse">
            <a:avLst/>
          </a:prstGeom>
          <a:solidFill>
            <a:schemeClr val="accent1"/>
          </a:solidFill>
          <a:ln w="9525">
            <a:noFill/>
            <a:round/>
            <a:headEnd/>
            <a:tailEnd/>
          </a:ln>
          <a:effectLst/>
        </p:spPr>
        <p:txBody>
          <a:bodyPr wrap="none" anchor="ctr"/>
          <a:lstStyle/>
          <a:p>
            <a:pPr algn="ctr"/>
            <a:endParaRPr lang="ru-RU" sz="2400">
              <a:latin typeface="Times New Roman" pitchFamily="18" charset="0"/>
            </a:endParaRPr>
          </a:p>
        </p:txBody>
      </p:sp>
      <p:sp>
        <p:nvSpPr>
          <p:cNvPr id="38922" name="Oval 10"/>
          <p:cNvSpPr>
            <a:spLocks noChangeArrowheads="1"/>
          </p:cNvSpPr>
          <p:nvPr/>
        </p:nvSpPr>
        <p:spPr bwMode="auto">
          <a:xfrm>
            <a:off x="1317625" y="2105025"/>
            <a:ext cx="347663" cy="347663"/>
          </a:xfrm>
          <a:prstGeom prst="ellipse">
            <a:avLst/>
          </a:prstGeom>
          <a:solidFill>
            <a:schemeClr val="accent2"/>
          </a:solidFill>
          <a:ln w="9525">
            <a:noFill/>
            <a:round/>
            <a:headEnd/>
            <a:tailEnd/>
          </a:ln>
          <a:effectLst/>
        </p:spPr>
        <p:txBody>
          <a:bodyPr wrap="none" anchor="ctr"/>
          <a:lstStyle/>
          <a:p>
            <a:pPr algn="ctr"/>
            <a:endParaRPr lang="ru-RU" sz="2400">
              <a:latin typeface="Times New Roman" pitchFamily="18" charset="0"/>
            </a:endParaRPr>
          </a:p>
        </p:txBody>
      </p:sp>
      <p:pic>
        <p:nvPicPr>
          <p:cNvPr id="38923" name="Picture 13" descr="top globe"/>
          <p:cNvPicPr>
            <a:picLocks noChangeAspect="1" noChangeArrowheads="1"/>
          </p:cNvPicPr>
          <p:nvPr userDrawn="1"/>
        </p:nvPicPr>
        <p:blipFill>
          <a:blip r:embed="rId2"/>
          <a:srcRect/>
          <a:stretch>
            <a:fillRect/>
          </a:stretch>
        </p:blipFill>
        <p:spPr bwMode="auto">
          <a:xfrm>
            <a:off x="0" y="0"/>
            <a:ext cx="9144000" cy="725488"/>
          </a:xfrm>
          <a:prstGeom prst="rect">
            <a:avLst/>
          </a:prstGeom>
          <a:noFill/>
          <a:ln w="9525">
            <a:noFill/>
            <a:miter lim="800000"/>
            <a:headEnd/>
            <a:tailEnd/>
          </a:ln>
        </p:spPr>
      </p:pic>
      <p:pic>
        <p:nvPicPr>
          <p:cNvPr id="38924" name="Picture 15" descr="YPE enclosed"/>
          <p:cNvPicPr>
            <a:picLocks noChangeAspect="1" noChangeArrowheads="1"/>
          </p:cNvPicPr>
          <p:nvPr userDrawn="1"/>
        </p:nvPicPr>
        <p:blipFill>
          <a:blip r:embed="rId3"/>
          <a:srcRect/>
          <a:stretch>
            <a:fillRect/>
          </a:stretch>
        </p:blipFill>
        <p:spPr bwMode="auto">
          <a:xfrm>
            <a:off x="138113" y="6429375"/>
            <a:ext cx="1295400" cy="3587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en-US"/>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4" name="Місце для дати 3"/>
          <p:cNvSpPr>
            <a:spLocks noGrp="1"/>
          </p:cNvSpPr>
          <p:nvPr>
            <p:ph type="dt" sz="half" idx="10"/>
          </p:nvPr>
        </p:nvSpPr>
        <p:spPr/>
        <p:txBody>
          <a:bodyPr/>
          <a:lstStyle>
            <a:lvl1pPr>
              <a:defRPr/>
            </a:lvl1pPr>
          </a:lstStyle>
          <a:p>
            <a:fld id="{44DCF880-0E02-4317-B459-779374A1F348}" type="datetimeFigureOut">
              <a:rPr lang="ru-RU"/>
              <a:pPr/>
              <a:t>10.02.2013</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endParaRPr lang="ru-RU"/>
          </a:p>
        </p:txBody>
      </p:sp>
      <p:sp>
        <p:nvSpPr>
          <p:cNvPr id="6" name="Місце для номера слайда 5"/>
          <p:cNvSpPr>
            <a:spLocks noGrp="1"/>
          </p:cNvSpPr>
          <p:nvPr>
            <p:ph type="sldNum" sz="quarter" idx="12"/>
          </p:nvPr>
        </p:nvSpPr>
        <p:spPr/>
        <p:txBody>
          <a:bodyPr/>
          <a:lstStyle>
            <a:lvl1pPr>
              <a:defRPr/>
            </a:lvl1pPr>
          </a:lstStyle>
          <a:p>
            <a:fld id="{F6AD92FF-9194-446C-A874-72B77887648E}"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781800" y="190500"/>
            <a:ext cx="1752600" cy="5829300"/>
          </a:xfrm>
        </p:spPr>
        <p:txBody>
          <a:bodyPr vert="eaVert"/>
          <a:lstStyle/>
          <a:p>
            <a:r>
              <a:rPr lang="uk-UA"/>
              <a:t>Зразок заголовка</a:t>
            </a:r>
            <a:endParaRPr lang="en-US"/>
          </a:p>
        </p:txBody>
      </p:sp>
      <p:sp>
        <p:nvSpPr>
          <p:cNvPr id="3" name="Місце для вертикального тексту 2"/>
          <p:cNvSpPr>
            <a:spLocks noGrp="1"/>
          </p:cNvSpPr>
          <p:nvPr>
            <p:ph type="body" orient="vert" idx="1"/>
          </p:nvPr>
        </p:nvSpPr>
        <p:spPr>
          <a:xfrm>
            <a:off x="1524000" y="190500"/>
            <a:ext cx="5105400" cy="5829300"/>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4" name="Місце для дати 3"/>
          <p:cNvSpPr>
            <a:spLocks noGrp="1"/>
          </p:cNvSpPr>
          <p:nvPr>
            <p:ph type="dt" sz="half" idx="10"/>
          </p:nvPr>
        </p:nvSpPr>
        <p:spPr/>
        <p:txBody>
          <a:bodyPr/>
          <a:lstStyle>
            <a:lvl1pPr>
              <a:defRPr/>
            </a:lvl1pPr>
          </a:lstStyle>
          <a:p>
            <a:fld id="{6C201C80-CB93-4EC8-B970-04F7CCBF9DD1}" type="datetimeFigureOut">
              <a:rPr lang="ru-RU"/>
              <a:pPr/>
              <a:t>10.02.2013</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endParaRPr lang="ru-RU"/>
          </a:p>
        </p:txBody>
      </p:sp>
      <p:sp>
        <p:nvSpPr>
          <p:cNvPr id="6" name="Місце для номера слайда 5"/>
          <p:cNvSpPr>
            <a:spLocks noGrp="1"/>
          </p:cNvSpPr>
          <p:nvPr>
            <p:ph type="sldNum" sz="quarter" idx="12"/>
          </p:nvPr>
        </p:nvSpPr>
        <p:spPr/>
        <p:txBody>
          <a:bodyPr/>
          <a:lstStyle>
            <a:lvl1pPr>
              <a:defRPr/>
            </a:lvl1pPr>
          </a:lstStyle>
          <a:p>
            <a:fld id="{F43DDCBE-6961-48B0-BEF7-555797C9DBD5}"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en-US"/>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4" name="Місце для дати 3"/>
          <p:cNvSpPr>
            <a:spLocks noGrp="1"/>
          </p:cNvSpPr>
          <p:nvPr>
            <p:ph type="dt" sz="half" idx="10"/>
          </p:nvPr>
        </p:nvSpPr>
        <p:spPr/>
        <p:txBody>
          <a:bodyPr/>
          <a:lstStyle>
            <a:lvl1pPr>
              <a:defRPr/>
            </a:lvl1pPr>
          </a:lstStyle>
          <a:p>
            <a:fld id="{E8628645-A56A-4BB7-A7EF-69392EE2ECBC}" type="datetimeFigureOut">
              <a:rPr lang="ru-RU"/>
              <a:pPr/>
              <a:t>10.02.2013</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endParaRPr lang="ru-RU"/>
          </a:p>
        </p:txBody>
      </p:sp>
      <p:sp>
        <p:nvSpPr>
          <p:cNvPr id="6" name="Місце для номера слайда 5"/>
          <p:cNvSpPr>
            <a:spLocks noGrp="1"/>
          </p:cNvSpPr>
          <p:nvPr>
            <p:ph type="sldNum" sz="quarter" idx="12"/>
          </p:nvPr>
        </p:nvSpPr>
        <p:spPr/>
        <p:txBody>
          <a:bodyPr/>
          <a:lstStyle>
            <a:lvl1pPr>
              <a:defRPr/>
            </a:lvl1pPr>
          </a:lstStyle>
          <a:p>
            <a:fld id="{D86BB280-0C3A-45AF-BF57-537BE2CB0596}"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a:t>Зразок заголовка</a:t>
            </a:r>
            <a:endParaRPr lang="en-US"/>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uk-UA"/>
              <a:t>Зразок тексту</a:t>
            </a:r>
          </a:p>
        </p:txBody>
      </p:sp>
      <p:sp>
        <p:nvSpPr>
          <p:cNvPr id="4" name="Місце для дати 3"/>
          <p:cNvSpPr>
            <a:spLocks noGrp="1"/>
          </p:cNvSpPr>
          <p:nvPr>
            <p:ph type="dt" sz="half" idx="10"/>
          </p:nvPr>
        </p:nvSpPr>
        <p:spPr/>
        <p:txBody>
          <a:bodyPr/>
          <a:lstStyle>
            <a:lvl1pPr>
              <a:defRPr/>
            </a:lvl1pPr>
          </a:lstStyle>
          <a:p>
            <a:fld id="{FA3A5C67-A76A-44C5-80F4-BD51C8FFE971}" type="datetimeFigureOut">
              <a:rPr lang="ru-RU"/>
              <a:pPr/>
              <a:t>10.02.2013</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endParaRPr lang="ru-RU"/>
          </a:p>
        </p:txBody>
      </p:sp>
      <p:sp>
        <p:nvSpPr>
          <p:cNvPr id="6" name="Місце для номера слайда 5"/>
          <p:cNvSpPr>
            <a:spLocks noGrp="1"/>
          </p:cNvSpPr>
          <p:nvPr>
            <p:ph type="sldNum" sz="quarter" idx="12"/>
          </p:nvPr>
        </p:nvSpPr>
        <p:spPr/>
        <p:txBody>
          <a:bodyPr/>
          <a:lstStyle>
            <a:lvl1pPr>
              <a:defRPr/>
            </a:lvl1pPr>
          </a:lstStyle>
          <a:p>
            <a:fld id="{6778060E-D925-4EBF-A9D7-269E44496EAD}"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en-US"/>
          </a:p>
        </p:txBody>
      </p:sp>
      <p:sp>
        <p:nvSpPr>
          <p:cNvPr id="3" name="Місце для вмісту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4" name="Місце для вмісту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5" name="Місце для дати 4"/>
          <p:cNvSpPr>
            <a:spLocks noGrp="1"/>
          </p:cNvSpPr>
          <p:nvPr>
            <p:ph type="dt" sz="half" idx="10"/>
          </p:nvPr>
        </p:nvSpPr>
        <p:spPr/>
        <p:txBody>
          <a:bodyPr/>
          <a:lstStyle>
            <a:lvl1pPr>
              <a:defRPr/>
            </a:lvl1pPr>
          </a:lstStyle>
          <a:p>
            <a:fld id="{05568FC3-E1EC-4139-96CF-E43F77636651}" type="datetimeFigureOut">
              <a:rPr lang="ru-RU"/>
              <a:pPr/>
              <a:t>10.02.2013</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endParaRPr lang="ru-RU"/>
          </a:p>
        </p:txBody>
      </p:sp>
      <p:sp>
        <p:nvSpPr>
          <p:cNvPr id="7" name="Місце для номера слайда 6"/>
          <p:cNvSpPr>
            <a:spLocks noGrp="1"/>
          </p:cNvSpPr>
          <p:nvPr>
            <p:ph type="sldNum" sz="quarter" idx="12"/>
          </p:nvPr>
        </p:nvSpPr>
        <p:spPr/>
        <p:txBody>
          <a:bodyPr/>
          <a:lstStyle>
            <a:lvl1pPr>
              <a:defRPr/>
            </a:lvl1pPr>
          </a:lstStyle>
          <a:p>
            <a:fld id="{EAD72C03-432B-4C63-AE98-D8618113FE88}"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uk-UA"/>
              <a:t>Зразок заголовка</a:t>
            </a:r>
            <a:endParaRPr lang="en-US"/>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7" name="Місце для дати 6"/>
          <p:cNvSpPr>
            <a:spLocks noGrp="1"/>
          </p:cNvSpPr>
          <p:nvPr>
            <p:ph type="dt" sz="half" idx="10"/>
          </p:nvPr>
        </p:nvSpPr>
        <p:spPr/>
        <p:txBody>
          <a:bodyPr/>
          <a:lstStyle>
            <a:lvl1pPr>
              <a:defRPr/>
            </a:lvl1pPr>
          </a:lstStyle>
          <a:p>
            <a:fld id="{287045A9-F89A-46DC-9ACE-25CAA2C3D3A4}" type="datetimeFigureOut">
              <a:rPr lang="ru-RU"/>
              <a:pPr/>
              <a:t>10.02.2013</a:t>
            </a:fld>
            <a:endParaRPr lang="ru-RU"/>
          </a:p>
        </p:txBody>
      </p:sp>
      <p:sp>
        <p:nvSpPr>
          <p:cNvPr id="8" name="Місце для нижнього колонтитула 7"/>
          <p:cNvSpPr>
            <a:spLocks noGrp="1"/>
          </p:cNvSpPr>
          <p:nvPr>
            <p:ph type="ftr" sz="quarter" idx="11"/>
          </p:nvPr>
        </p:nvSpPr>
        <p:spPr/>
        <p:txBody>
          <a:bodyPr/>
          <a:lstStyle>
            <a:lvl1pPr>
              <a:defRPr/>
            </a:lvl1pPr>
          </a:lstStyle>
          <a:p>
            <a:endParaRPr lang="ru-RU"/>
          </a:p>
        </p:txBody>
      </p:sp>
      <p:sp>
        <p:nvSpPr>
          <p:cNvPr id="9" name="Місце для номера слайда 8"/>
          <p:cNvSpPr>
            <a:spLocks noGrp="1"/>
          </p:cNvSpPr>
          <p:nvPr>
            <p:ph type="sldNum" sz="quarter" idx="12"/>
          </p:nvPr>
        </p:nvSpPr>
        <p:spPr/>
        <p:txBody>
          <a:bodyPr/>
          <a:lstStyle>
            <a:lvl1pPr>
              <a:defRPr/>
            </a:lvl1pPr>
          </a:lstStyle>
          <a:p>
            <a:fld id="{67DEB6BC-7EEB-4ACA-8BE7-5F312397ACF5}"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en-US"/>
          </a:p>
        </p:txBody>
      </p:sp>
      <p:sp>
        <p:nvSpPr>
          <p:cNvPr id="3" name="Місце для дати 2"/>
          <p:cNvSpPr>
            <a:spLocks noGrp="1"/>
          </p:cNvSpPr>
          <p:nvPr>
            <p:ph type="dt" sz="half" idx="10"/>
          </p:nvPr>
        </p:nvSpPr>
        <p:spPr/>
        <p:txBody>
          <a:bodyPr/>
          <a:lstStyle>
            <a:lvl1pPr>
              <a:defRPr/>
            </a:lvl1pPr>
          </a:lstStyle>
          <a:p>
            <a:fld id="{9570802A-CDED-4282-8A50-7A105BC28900}" type="datetimeFigureOut">
              <a:rPr lang="ru-RU"/>
              <a:pPr/>
              <a:t>10.02.2013</a:t>
            </a:fld>
            <a:endParaRPr lang="ru-RU"/>
          </a:p>
        </p:txBody>
      </p:sp>
      <p:sp>
        <p:nvSpPr>
          <p:cNvPr id="4" name="Місце для нижнього колонтитула 3"/>
          <p:cNvSpPr>
            <a:spLocks noGrp="1"/>
          </p:cNvSpPr>
          <p:nvPr>
            <p:ph type="ftr" sz="quarter" idx="11"/>
          </p:nvPr>
        </p:nvSpPr>
        <p:spPr/>
        <p:txBody>
          <a:bodyPr/>
          <a:lstStyle>
            <a:lvl1pPr>
              <a:defRPr/>
            </a:lvl1pPr>
          </a:lstStyle>
          <a:p>
            <a:endParaRPr lang="ru-RU"/>
          </a:p>
        </p:txBody>
      </p:sp>
      <p:sp>
        <p:nvSpPr>
          <p:cNvPr id="5" name="Місце для номера слайда 4"/>
          <p:cNvSpPr>
            <a:spLocks noGrp="1"/>
          </p:cNvSpPr>
          <p:nvPr>
            <p:ph type="sldNum" sz="quarter" idx="12"/>
          </p:nvPr>
        </p:nvSpPr>
        <p:spPr/>
        <p:txBody>
          <a:bodyPr/>
          <a:lstStyle>
            <a:lvl1pPr>
              <a:defRPr/>
            </a:lvl1pPr>
          </a:lstStyle>
          <a:p>
            <a:fld id="{5BED33F1-B3FD-41FA-8B0B-83CAE2541245}"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lvl1pPr>
              <a:defRPr/>
            </a:lvl1pPr>
          </a:lstStyle>
          <a:p>
            <a:fld id="{3F414F16-6CDE-4F91-8290-2FCC95E2D5A8}" type="datetimeFigureOut">
              <a:rPr lang="ru-RU"/>
              <a:pPr/>
              <a:t>10.02.2013</a:t>
            </a:fld>
            <a:endParaRPr lang="ru-RU"/>
          </a:p>
        </p:txBody>
      </p:sp>
      <p:sp>
        <p:nvSpPr>
          <p:cNvPr id="3" name="Місце для нижнього колонтитула 2"/>
          <p:cNvSpPr>
            <a:spLocks noGrp="1"/>
          </p:cNvSpPr>
          <p:nvPr>
            <p:ph type="ftr" sz="quarter" idx="11"/>
          </p:nvPr>
        </p:nvSpPr>
        <p:spPr/>
        <p:txBody>
          <a:bodyPr/>
          <a:lstStyle>
            <a:lvl1pPr>
              <a:defRPr/>
            </a:lvl1pPr>
          </a:lstStyle>
          <a:p>
            <a:endParaRPr lang="ru-RU"/>
          </a:p>
        </p:txBody>
      </p:sp>
      <p:sp>
        <p:nvSpPr>
          <p:cNvPr id="4" name="Місце для номера слайда 3"/>
          <p:cNvSpPr>
            <a:spLocks noGrp="1"/>
          </p:cNvSpPr>
          <p:nvPr>
            <p:ph type="sldNum" sz="quarter" idx="12"/>
          </p:nvPr>
        </p:nvSpPr>
        <p:spPr/>
        <p:txBody>
          <a:bodyPr/>
          <a:lstStyle>
            <a:lvl1pPr>
              <a:defRPr/>
            </a:lvl1pPr>
          </a:lstStyle>
          <a:p>
            <a:fld id="{95240CF5-3CE3-4004-9079-B704E0848151}"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a:t>Зразок заголовка</a:t>
            </a:r>
            <a:endParaRPr lang="en-US"/>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4"/>
          <p:cNvSpPr>
            <a:spLocks noGrp="1"/>
          </p:cNvSpPr>
          <p:nvPr>
            <p:ph type="dt" sz="half" idx="10"/>
          </p:nvPr>
        </p:nvSpPr>
        <p:spPr/>
        <p:txBody>
          <a:bodyPr/>
          <a:lstStyle>
            <a:lvl1pPr>
              <a:defRPr/>
            </a:lvl1pPr>
          </a:lstStyle>
          <a:p>
            <a:fld id="{FCDF729C-4576-4A1B-95F3-86BC23437C97}" type="datetimeFigureOut">
              <a:rPr lang="ru-RU"/>
              <a:pPr/>
              <a:t>10.02.2013</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endParaRPr lang="ru-RU"/>
          </a:p>
        </p:txBody>
      </p:sp>
      <p:sp>
        <p:nvSpPr>
          <p:cNvPr id="7" name="Місце для номера слайда 6"/>
          <p:cNvSpPr>
            <a:spLocks noGrp="1"/>
          </p:cNvSpPr>
          <p:nvPr>
            <p:ph type="sldNum" sz="quarter" idx="12"/>
          </p:nvPr>
        </p:nvSpPr>
        <p:spPr/>
        <p:txBody>
          <a:bodyPr/>
          <a:lstStyle>
            <a:lvl1pPr>
              <a:defRPr/>
            </a:lvl1pPr>
          </a:lstStyle>
          <a:p>
            <a:fld id="{C13AA3A6-6078-4B40-8090-8B387592E14D}"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a:t>Зразок заголовка</a:t>
            </a:r>
            <a:endParaRPr lang="en-US"/>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4"/>
          <p:cNvSpPr>
            <a:spLocks noGrp="1"/>
          </p:cNvSpPr>
          <p:nvPr>
            <p:ph type="dt" sz="half" idx="10"/>
          </p:nvPr>
        </p:nvSpPr>
        <p:spPr/>
        <p:txBody>
          <a:bodyPr/>
          <a:lstStyle>
            <a:lvl1pPr>
              <a:defRPr/>
            </a:lvl1pPr>
          </a:lstStyle>
          <a:p>
            <a:fld id="{37734EA9-8643-41F7-9A01-0E22B77ED9DE}" type="datetimeFigureOut">
              <a:rPr lang="ru-RU"/>
              <a:pPr/>
              <a:t>10.02.2013</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endParaRPr lang="ru-RU"/>
          </a:p>
        </p:txBody>
      </p:sp>
      <p:sp>
        <p:nvSpPr>
          <p:cNvPr id="7" name="Місце для номера слайда 6"/>
          <p:cNvSpPr>
            <a:spLocks noGrp="1"/>
          </p:cNvSpPr>
          <p:nvPr>
            <p:ph type="sldNum" sz="quarter" idx="12"/>
          </p:nvPr>
        </p:nvSpPr>
        <p:spPr/>
        <p:txBody>
          <a:bodyPr/>
          <a:lstStyle>
            <a:lvl1pPr>
              <a:defRPr/>
            </a:lvl1pPr>
          </a:lstStyle>
          <a:p>
            <a:fld id="{1C0D32D8-C2BA-40BB-9F91-F3EDE3FF759E}"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524000" y="190500"/>
            <a:ext cx="7010400" cy="1527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7891" name="Rectangle 3"/>
          <p:cNvSpPr>
            <a:spLocks noGrp="1" noChangeArrowheads="1"/>
          </p:cNvSpPr>
          <p:nvPr>
            <p:ph type="body" idx="1"/>
          </p:nvPr>
        </p:nvSpPr>
        <p:spPr bwMode="auto">
          <a:xfrm>
            <a:off x="1524000" y="1905000"/>
            <a:ext cx="7010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7892"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E63A87CA-1CC0-4B1C-8213-9A4F578ED78C}" type="datetimeFigureOut">
              <a:rPr lang="ru-RU"/>
              <a:pPr/>
              <a:t>10.02.2013</a:t>
            </a:fld>
            <a:endParaRPr lang="ru-RU"/>
          </a:p>
        </p:txBody>
      </p:sp>
      <p:sp>
        <p:nvSpPr>
          <p:cNvPr id="378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ru-RU"/>
          </a:p>
        </p:txBody>
      </p:sp>
      <p:sp>
        <p:nvSpPr>
          <p:cNvPr id="37894"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842588FC-F26F-4FCF-A426-561AB9511ABF}" type="slidenum">
              <a:rPr lang="ru-RU"/>
              <a:pPr/>
              <a:t>‹№›</a:t>
            </a:fld>
            <a:endParaRPr lang="ru-RU"/>
          </a:p>
        </p:txBody>
      </p:sp>
      <p:sp>
        <p:nvSpPr>
          <p:cNvPr id="37895"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p:spPr>
        <p:txBody>
          <a:bodyPr/>
          <a:lstStyle/>
          <a:p>
            <a:endParaRPr lang="en-US"/>
          </a:p>
        </p:txBody>
      </p:sp>
      <p:sp>
        <p:nvSpPr>
          <p:cNvPr id="37896" name="Oval 8"/>
          <p:cNvSpPr>
            <a:spLocks noChangeArrowheads="1"/>
          </p:cNvSpPr>
          <p:nvPr/>
        </p:nvSpPr>
        <p:spPr bwMode="auto">
          <a:xfrm>
            <a:off x="152400" y="838200"/>
            <a:ext cx="228600" cy="228600"/>
          </a:xfrm>
          <a:prstGeom prst="ellipse">
            <a:avLst/>
          </a:prstGeom>
          <a:solidFill>
            <a:schemeClr val="tx1"/>
          </a:solidFill>
          <a:ln w="9525">
            <a:noFill/>
            <a:round/>
            <a:headEnd/>
            <a:tailEnd/>
          </a:ln>
          <a:effectLst/>
        </p:spPr>
        <p:txBody>
          <a:bodyPr wrap="none" anchor="ctr"/>
          <a:lstStyle/>
          <a:p>
            <a:pPr algn="ctr"/>
            <a:endParaRPr lang="ru-RU" sz="2400">
              <a:latin typeface="Times New Roman" pitchFamily="18" charset="0"/>
            </a:endParaRPr>
          </a:p>
        </p:txBody>
      </p:sp>
      <p:sp>
        <p:nvSpPr>
          <p:cNvPr id="37897" name="Oval 9"/>
          <p:cNvSpPr>
            <a:spLocks noChangeArrowheads="1"/>
          </p:cNvSpPr>
          <p:nvPr/>
        </p:nvSpPr>
        <p:spPr bwMode="auto">
          <a:xfrm>
            <a:off x="539750" y="838200"/>
            <a:ext cx="228600" cy="228600"/>
          </a:xfrm>
          <a:prstGeom prst="ellipse">
            <a:avLst/>
          </a:prstGeom>
          <a:solidFill>
            <a:schemeClr val="accent1"/>
          </a:solidFill>
          <a:ln w="9525">
            <a:noFill/>
            <a:round/>
            <a:headEnd/>
            <a:tailEnd/>
          </a:ln>
          <a:effectLst/>
        </p:spPr>
        <p:txBody>
          <a:bodyPr wrap="none" anchor="ctr"/>
          <a:lstStyle/>
          <a:p>
            <a:pPr algn="ctr"/>
            <a:endParaRPr lang="ru-RU" sz="2400">
              <a:latin typeface="Times New Roman" pitchFamily="18" charset="0"/>
            </a:endParaRPr>
          </a:p>
        </p:txBody>
      </p:sp>
      <p:sp>
        <p:nvSpPr>
          <p:cNvPr id="37898" name="Oval 10"/>
          <p:cNvSpPr>
            <a:spLocks noChangeArrowheads="1"/>
          </p:cNvSpPr>
          <p:nvPr/>
        </p:nvSpPr>
        <p:spPr bwMode="auto">
          <a:xfrm>
            <a:off x="927100" y="838200"/>
            <a:ext cx="228600" cy="228600"/>
          </a:xfrm>
          <a:prstGeom prst="ellipse">
            <a:avLst/>
          </a:prstGeom>
          <a:solidFill>
            <a:schemeClr val="accent2"/>
          </a:solidFill>
          <a:ln w="9525">
            <a:noFill/>
            <a:round/>
            <a:headEnd/>
            <a:tailEnd/>
          </a:ln>
          <a:effectLst/>
        </p:spPr>
        <p:txBody>
          <a:bodyPr wrap="none" anchor="ctr"/>
          <a:lstStyle/>
          <a:p>
            <a:pPr algn="ctr"/>
            <a:endParaRPr lang="ru-RU" sz="2400">
              <a:latin typeface="Times New Roman" pitchFamily="18" charset="0"/>
            </a:endParaRPr>
          </a:p>
        </p:txBody>
      </p:sp>
      <p:pic>
        <p:nvPicPr>
          <p:cNvPr id="37899" name="Picture 13" descr="top globe"/>
          <p:cNvPicPr>
            <a:picLocks noChangeAspect="1" noChangeArrowheads="1"/>
          </p:cNvPicPr>
          <p:nvPr userDrawn="1"/>
        </p:nvPicPr>
        <p:blipFill>
          <a:blip r:embed="rId13"/>
          <a:srcRect/>
          <a:stretch>
            <a:fillRect/>
          </a:stretch>
        </p:blipFill>
        <p:spPr bwMode="auto">
          <a:xfrm>
            <a:off x="0" y="0"/>
            <a:ext cx="9144000" cy="725488"/>
          </a:xfrm>
          <a:prstGeom prst="rect">
            <a:avLst/>
          </a:prstGeom>
          <a:noFill/>
          <a:ln w="9525">
            <a:noFill/>
            <a:miter lim="800000"/>
            <a:headEnd/>
            <a:tailEnd/>
          </a:ln>
        </p:spPr>
      </p:pic>
      <p:pic>
        <p:nvPicPr>
          <p:cNvPr id="37900" name="Picture 15" descr="YPE enclosed"/>
          <p:cNvPicPr>
            <a:picLocks noChangeAspect="1" noChangeArrowheads="1"/>
          </p:cNvPicPr>
          <p:nvPr userDrawn="1"/>
        </p:nvPicPr>
        <p:blipFill>
          <a:blip r:embed="rId14"/>
          <a:srcRect/>
          <a:stretch>
            <a:fillRect/>
          </a:stretch>
        </p:blipFill>
        <p:spPr bwMode="auto">
          <a:xfrm>
            <a:off x="138113" y="6429375"/>
            <a:ext cx="1295400" cy="358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Arial" charset="0"/>
        </a:defRPr>
      </a:lvl2pPr>
      <a:lvl3pPr algn="l" rtl="0" fontAlgn="base">
        <a:spcBef>
          <a:spcPct val="0"/>
        </a:spcBef>
        <a:spcAft>
          <a:spcPct val="0"/>
        </a:spcAft>
        <a:defRPr sz="4200">
          <a:solidFill>
            <a:schemeClr val="tx2"/>
          </a:solidFill>
          <a:latin typeface="Arial" charset="0"/>
        </a:defRPr>
      </a:lvl3pPr>
      <a:lvl4pPr algn="l" rtl="0" fontAlgn="base">
        <a:spcBef>
          <a:spcPct val="0"/>
        </a:spcBef>
        <a:spcAft>
          <a:spcPct val="0"/>
        </a:spcAft>
        <a:defRPr sz="4200">
          <a:solidFill>
            <a:schemeClr val="tx2"/>
          </a:solidFill>
          <a:latin typeface="Arial" charset="0"/>
        </a:defRPr>
      </a:lvl4pPr>
      <a:lvl5pPr algn="l" rtl="0" fontAlgn="base">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fontAlgn="base">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fontAlgn="base">
        <a:spcBef>
          <a:spcPct val="20000"/>
        </a:spcBef>
        <a:spcAft>
          <a:spcPct val="0"/>
        </a:spcAft>
        <a:buClr>
          <a:schemeClr val="accent2"/>
        </a:buClr>
        <a:buChar char="•"/>
        <a:defRPr sz="2400">
          <a:solidFill>
            <a:schemeClr val="tx2"/>
          </a:solidFill>
          <a:latin typeface="+mn-lt"/>
        </a:defRPr>
      </a:lvl3pPr>
      <a:lvl4pPr marL="1600200" indent="-228600" algn="l" rtl="0" fontAlgn="base">
        <a:spcBef>
          <a:spcPct val="20000"/>
        </a:spcBef>
        <a:spcAft>
          <a:spcPct val="0"/>
        </a:spcAft>
        <a:buClr>
          <a:schemeClr val="tx1"/>
        </a:buClr>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globalwarmingart.com/wiki/Image:Global_Warming_Predictions_Map_jpg" TargetMode="External"/><Relationship Id="rId2" Type="http://schemas.openxmlformats.org/officeDocument/2006/relationships/hyperlink" Target="http://www.paleo.bris.ac.uk/~ri5774/publications.html" TargetMode="External"/><Relationship Id="rId1" Type="http://schemas.openxmlformats.org/officeDocument/2006/relationships/slideLayout" Target="../slideLayouts/slideLayout2.xml"/><Relationship Id="rId4" Type="http://schemas.openxmlformats.org/officeDocument/2006/relationships/hyperlink" Target="http://www.globalwarmingart.com/wiki/Image:Global_Warming_Map_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1403350" y="838200"/>
            <a:ext cx="7283450" cy="1219200"/>
          </a:xfrm>
        </p:spPr>
        <p:txBody>
          <a:bodyPr/>
          <a:lstStyle/>
          <a:p>
            <a:r>
              <a:rPr lang="en-US" sz="4800"/>
              <a:t>Global Climate Change</a:t>
            </a:r>
            <a:br>
              <a:rPr lang="en-US" sz="4800"/>
            </a:br>
            <a:endParaRPr lang="en-US" sz="4800"/>
          </a:p>
        </p:txBody>
      </p:sp>
      <p:sp>
        <p:nvSpPr>
          <p:cNvPr id="14338" name="Rectangle 3"/>
          <p:cNvSpPr>
            <a:spLocks noGrp="1" noChangeArrowheads="1"/>
          </p:cNvSpPr>
          <p:nvPr>
            <p:ph type="subTitle" idx="4294967295"/>
          </p:nvPr>
        </p:nvSpPr>
        <p:spPr>
          <a:xfrm>
            <a:off x="4787900" y="5445125"/>
            <a:ext cx="4191000" cy="1204913"/>
          </a:xfrm>
        </p:spPr>
        <p:txBody>
          <a:bodyPr/>
          <a:lstStyle/>
          <a:p>
            <a:pPr marL="0" indent="0" algn="r">
              <a:buFont typeface="Wingdings" pitchFamily="2" charset="2"/>
              <a:buNone/>
            </a:pPr>
            <a:r>
              <a:rPr lang="ru-RU" sz="1800"/>
              <a:t>Галич О.В.,</a:t>
            </a:r>
          </a:p>
          <a:p>
            <a:pPr marL="0" indent="0" algn="r">
              <a:buFont typeface="Wingdings" pitchFamily="2" charset="2"/>
              <a:buNone/>
            </a:pPr>
            <a:r>
              <a:rPr lang="ru-RU" sz="1800"/>
              <a:t>вчитель англійської мови,</a:t>
            </a:r>
          </a:p>
          <a:p>
            <a:pPr marL="0" indent="0">
              <a:buFont typeface="Wingdings" pitchFamily="2" charset="2"/>
              <a:buNone/>
            </a:pPr>
            <a:r>
              <a:rPr lang="ru-RU" sz="1800"/>
              <a:t>Городищенський економічний ліцей</a:t>
            </a:r>
            <a:endParaRPr lang="en-US" sz="1800"/>
          </a:p>
        </p:txBody>
      </p:sp>
      <p:pic>
        <p:nvPicPr>
          <p:cNvPr id="14339" name="Picture 4" descr="side-bar"/>
          <p:cNvPicPr>
            <a:picLocks noChangeAspect="1" noChangeArrowheads="1"/>
          </p:cNvPicPr>
          <p:nvPr/>
        </p:nvPicPr>
        <p:blipFill>
          <a:blip r:embed="rId3"/>
          <a:srcRect/>
          <a:stretch>
            <a:fillRect/>
          </a:stretch>
        </p:blipFill>
        <p:spPr bwMode="auto">
          <a:xfrm>
            <a:off x="533400" y="1981200"/>
            <a:ext cx="1838325" cy="3886200"/>
          </a:xfrm>
          <a:prstGeom prst="rect">
            <a:avLst/>
          </a:prstGeom>
          <a:noFill/>
          <a:ln w="9525">
            <a:noFill/>
            <a:miter lim="800000"/>
            <a:headEnd/>
            <a:tailEnd/>
          </a:ln>
        </p:spPr>
      </p:pic>
      <p:pic>
        <p:nvPicPr>
          <p:cNvPr id="14340" name="Picture 5" descr="A world turned upside down, Health risks rise as aid fails to arrive, Forty-five killed in 'Tornado Alley', Cyclone victims sleep among ruined homes"/>
          <p:cNvPicPr>
            <a:picLocks noChangeAspect="1" noChangeArrowheads="1"/>
          </p:cNvPicPr>
          <p:nvPr/>
        </p:nvPicPr>
        <p:blipFill>
          <a:blip r:embed="rId4"/>
          <a:srcRect/>
          <a:stretch>
            <a:fillRect/>
          </a:stretch>
        </p:blipFill>
        <p:spPr bwMode="auto">
          <a:xfrm>
            <a:off x="1676400" y="2365375"/>
            <a:ext cx="3200400" cy="304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403350" y="765175"/>
            <a:ext cx="7561263" cy="1527175"/>
          </a:xfrm>
        </p:spPr>
        <p:txBody>
          <a:bodyPr/>
          <a:lstStyle/>
          <a:p>
            <a:r>
              <a:rPr lang="ru-RU" sz="3800"/>
              <a:t>What is the worst thing that could happen?</a:t>
            </a:r>
          </a:p>
        </p:txBody>
      </p:sp>
      <p:sp>
        <p:nvSpPr>
          <p:cNvPr id="41987" name="Rectangle 3"/>
          <p:cNvSpPr>
            <a:spLocks noGrp="1" noChangeArrowheads="1"/>
          </p:cNvSpPr>
          <p:nvPr>
            <p:ph type="body" idx="1"/>
          </p:nvPr>
        </p:nvSpPr>
        <p:spPr>
          <a:xfrm>
            <a:off x="468313" y="2133600"/>
            <a:ext cx="3263900" cy="4114800"/>
          </a:xfrm>
        </p:spPr>
        <p:txBody>
          <a:bodyPr/>
          <a:lstStyle/>
          <a:p>
            <a:endParaRPr lang="en-US"/>
          </a:p>
          <a:p>
            <a:r>
              <a:rPr lang="ru-RU"/>
              <a:t>More Drought</a:t>
            </a:r>
          </a:p>
        </p:txBody>
      </p:sp>
      <p:pic>
        <p:nvPicPr>
          <p:cNvPr id="41988" name="Picture 4"/>
          <p:cNvPicPr>
            <a:picLocks noChangeAspect="1" noChangeArrowheads="1"/>
          </p:cNvPicPr>
          <p:nvPr/>
        </p:nvPicPr>
        <p:blipFill>
          <a:blip r:embed="rId2"/>
          <a:srcRect/>
          <a:stretch>
            <a:fillRect/>
          </a:stretch>
        </p:blipFill>
        <p:spPr bwMode="auto">
          <a:xfrm>
            <a:off x="3851275" y="2339975"/>
            <a:ext cx="5041900" cy="337185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323850" y="1628775"/>
            <a:ext cx="7010400" cy="4114800"/>
          </a:xfrm>
        </p:spPr>
        <p:txBody>
          <a:bodyPr/>
          <a:lstStyle/>
          <a:p>
            <a:r>
              <a:rPr lang="ru-RU"/>
              <a:t>More Forest Fires</a:t>
            </a:r>
          </a:p>
        </p:txBody>
      </p:sp>
      <p:pic>
        <p:nvPicPr>
          <p:cNvPr id="43012" name="Picture 4"/>
          <p:cNvPicPr>
            <a:picLocks noChangeAspect="1" noChangeArrowheads="1"/>
          </p:cNvPicPr>
          <p:nvPr/>
        </p:nvPicPr>
        <p:blipFill>
          <a:blip r:embed="rId2"/>
          <a:srcRect/>
          <a:stretch>
            <a:fillRect/>
          </a:stretch>
        </p:blipFill>
        <p:spPr bwMode="auto">
          <a:xfrm>
            <a:off x="2627313" y="2349500"/>
            <a:ext cx="6192837" cy="4129088"/>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395288" y="1700213"/>
            <a:ext cx="7010400" cy="4114800"/>
          </a:xfrm>
        </p:spPr>
        <p:txBody>
          <a:bodyPr/>
          <a:lstStyle/>
          <a:p>
            <a:r>
              <a:rPr lang="ru-RU"/>
              <a:t>More Rainfall</a:t>
            </a:r>
          </a:p>
        </p:txBody>
      </p:sp>
      <p:pic>
        <p:nvPicPr>
          <p:cNvPr id="44036" name="Picture 4"/>
          <p:cNvPicPr>
            <a:picLocks noChangeAspect="1" noChangeArrowheads="1"/>
          </p:cNvPicPr>
          <p:nvPr/>
        </p:nvPicPr>
        <p:blipFill>
          <a:blip r:embed="rId2"/>
          <a:srcRect/>
          <a:stretch>
            <a:fillRect/>
          </a:stretch>
        </p:blipFill>
        <p:spPr bwMode="auto">
          <a:xfrm>
            <a:off x="3203575" y="2220913"/>
            <a:ext cx="5761038" cy="431958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179388" y="1628775"/>
            <a:ext cx="7010400" cy="4114800"/>
          </a:xfrm>
        </p:spPr>
        <p:txBody>
          <a:bodyPr/>
          <a:lstStyle/>
          <a:p>
            <a:r>
              <a:rPr lang="ru-RU"/>
              <a:t>Rising Sea Level</a:t>
            </a:r>
          </a:p>
        </p:txBody>
      </p:sp>
      <p:pic>
        <p:nvPicPr>
          <p:cNvPr id="46084" name="Picture 4"/>
          <p:cNvPicPr>
            <a:picLocks noChangeAspect="1" noChangeArrowheads="1"/>
          </p:cNvPicPr>
          <p:nvPr/>
        </p:nvPicPr>
        <p:blipFill>
          <a:blip r:embed="rId2"/>
          <a:srcRect/>
          <a:stretch>
            <a:fillRect/>
          </a:stretch>
        </p:blipFill>
        <p:spPr bwMode="auto">
          <a:xfrm>
            <a:off x="2700338" y="2420938"/>
            <a:ext cx="6086475" cy="405765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250825" y="1484313"/>
            <a:ext cx="7010400" cy="4114800"/>
          </a:xfrm>
          <a:noFill/>
          <a:ln/>
        </p:spPr>
        <p:txBody>
          <a:bodyPr/>
          <a:lstStyle/>
          <a:p>
            <a:r>
              <a:rPr lang="ru-RU"/>
              <a:t>More Hurricanes</a:t>
            </a:r>
          </a:p>
        </p:txBody>
      </p:sp>
      <p:pic>
        <p:nvPicPr>
          <p:cNvPr id="47107" name="Picture 3"/>
          <p:cNvPicPr>
            <a:picLocks noChangeAspect="1" noChangeArrowheads="1"/>
          </p:cNvPicPr>
          <p:nvPr/>
        </p:nvPicPr>
        <p:blipFill>
          <a:blip r:embed="rId2"/>
          <a:srcRect/>
          <a:stretch>
            <a:fillRect/>
          </a:stretch>
        </p:blipFill>
        <p:spPr bwMode="auto">
          <a:xfrm>
            <a:off x="1692275" y="2205038"/>
            <a:ext cx="7043738" cy="4394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p:txBody>
          <a:bodyPr/>
          <a:lstStyle/>
          <a:p>
            <a:r>
              <a:rPr lang="uk-UA" sz="3800"/>
              <a:t/>
            </a:r>
            <a:br>
              <a:rPr lang="uk-UA" sz="3800"/>
            </a:br>
            <a:r>
              <a:rPr lang="en-US" sz="3800"/>
              <a:t>The ways to solve the problem</a:t>
            </a:r>
            <a:endParaRPr lang="ru-RU" sz="3800"/>
          </a:p>
        </p:txBody>
      </p:sp>
      <p:sp>
        <p:nvSpPr>
          <p:cNvPr id="32770" name="Rectangle 3"/>
          <p:cNvSpPr>
            <a:spLocks noGrp="1" noChangeArrowheads="1"/>
          </p:cNvSpPr>
          <p:nvPr>
            <p:ph type="body" idx="4294967295"/>
          </p:nvPr>
        </p:nvSpPr>
        <p:spPr/>
        <p:txBody>
          <a:bodyPr/>
          <a:lstStyle/>
          <a:p>
            <a:pPr>
              <a:lnSpc>
                <a:spcPct val="90000"/>
              </a:lnSpc>
            </a:pPr>
            <a:r>
              <a:rPr lang="en-US"/>
              <a:t>Recycle</a:t>
            </a:r>
          </a:p>
          <a:p>
            <a:pPr>
              <a:lnSpc>
                <a:spcPct val="90000"/>
              </a:lnSpc>
            </a:pPr>
            <a:r>
              <a:rPr lang="en-US"/>
              <a:t>Turn off lights</a:t>
            </a:r>
          </a:p>
          <a:p>
            <a:pPr>
              <a:lnSpc>
                <a:spcPct val="90000"/>
              </a:lnSpc>
            </a:pPr>
            <a:r>
              <a:rPr lang="en-US"/>
              <a:t>Low energy light bulbs</a:t>
            </a:r>
          </a:p>
          <a:p>
            <a:pPr>
              <a:lnSpc>
                <a:spcPct val="90000"/>
              </a:lnSpc>
            </a:pPr>
            <a:r>
              <a:rPr lang="en-US"/>
              <a:t>Shorter showers</a:t>
            </a:r>
          </a:p>
          <a:p>
            <a:pPr>
              <a:lnSpc>
                <a:spcPct val="90000"/>
              </a:lnSpc>
            </a:pPr>
            <a:r>
              <a:rPr lang="en-US"/>
              <a:t>Recycle </a:t>
            </a:r>
            <a:r>
              <a:rPr lang="ru-RU"/>
              <a:t>«</a:t>
            </a:r>
            <a:r>
              <a:rPr lang="en-US"/>
              <a:t>grey</a:t>
            </a:r>
            <a:r>
              <a:rPr lang="ru-RU"/>
              <a:t>»</a:t>
            </a:r>
            <a:r>
              <a:rPr lang="en-US"/>
              <a:t>water</a:t>
            </a:r>
          </a:p>
          <a:p>
            <a:pPr>
              <a:lnSpc>
                <a:spcPct val="90000"/>
              </a:lnSpc>
            </a:pPr>
            <a:r>
              <a:rPr lang="en-US"/>
              <a:t>Install solar panels</a:t>
            </a:r>
          </a:p>
          <a:p>
            <a:pPr>
              <a:lnSpc>
                <a:spcPct val="90000"/>
              </a:lnSpc>
            </a:pPr>
            <a:r>
              <a:rPr lang="en-US"/>
              <a:t>Walk or ride instead of taking a vehicle</a:t>
            </a:r>
          </a:p>
          <a:p>
            <a:pPr>
              <a:lnSpc>
                <a:spcPct val="90000"/>
              </a:lnSpc>
            </a:pPr>
            <a:endParaRPr lang="en-US"/>
          </a:p>
          <a:p>
            <a:pPr>
              <a:lnSpc>
                <a:spcPct val="90000"/>
              </a:lnSpc>
              <a:buFont typeface="Wingdings" pitchFamily="2" charset="2"/>
              <a:buNone/>
            </a:pPr>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uk-UA"/>
              <a:t>Бібліографія</a:t>
            </a:r>
            <a:endParaRPr lang="ru-RU"/>
          </a:p>
        </p:txBody>
      </p:sp>
      <p:sp>
        <p:nvSpPr>
          <p:cNvPr id="34819" name="Rectangle 3"/>
          <p:cNvSpPr>
            <a:spLocks noGrp="1" noChangeArrowheads="1"/>
          </p:cNvSpPr>
          <p:nvPr>
            <p:ph type="body" idx="1"/>
          </p:nvPr>
        </p:nvSpPr>
        <p:spPr/>
        <p:txBody>
          <a:bodyPr/>
          <a:lstStyle/>
          <a:p>
            <a:r>
              <a:rPr lang="ru-RU">
                <a:hlinkClick r:id="rId2"/>
              </a:rPr>
              <a:t>http://www.paleo.bris.ac.uk/~ri5774/publications.html</a:t>
            </a:r>
            <a:endParaRPr lang="ru-RU"/>
          </a:p>
          <a:p>
            <a:r>
              <a:rPr lang="en-US">
                <a:hlinkClick r:id="rId3"/>
              </a:rPr>
              <a:t>http://www.globalwarmingart.com/wiki/Image:Global_Warming_Predictions_Map_jpg</a:t>
            </a:r>
            <a:endParaRPr lang="uk-UA"/>
          </a:p>
          <a:p>
            <a:r>
              <a:rPr lang="uk-UA">
                <a:hlinkClick r:id="rId4"/>
              </a:rPr>
              <a:t>http://www.globalwarmingart.com/wiki/Image:Global_Warming_Map_jpg</a:t>
            </a:r>
            <a:endParaRPr lang="uk-UA"/>
          </a:p>
          <a:p>
            <a:endParaRPr lang="uk-UA"/>
          </a:p>
          <a:p>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p:txBody>
          <a:bodyPr/>
          <a:lstStyle/>
          <a:p>
            <a:r>
              <a:rPr lang="en-US"/>
              <a:t>What is Climate?</a:t>
            </a:r>
          </a:p>
        </p:txBody>
      </p:sp>
      <p:sp>
        <p:nvSpPr>
          <p:cNvPr id="16386" name="Rectangle 3"/>
          <p:cNvSpPr>
            <a:spLocks noGrp="1" noChangeArrowheads="1"/>
          </p:cNvSpPr>
          <p:nvPr>
            <p:ph type="body" idx="4294967295"/>
          </p:nvPr>
        </p:nvSpPr>
        <p:spPr>
          <a:xfrm>
            <a:off x="228600" y="1905000"/>
            <a:ext cx="8915400" cy="1524000"/>
          </a:xfrm>
        </p:spPr>
        <p:txBody>
          <a:bodyPr/>
          <a:lstStyle/>
          <a:p>
            <a:r>
              <a:rPr lang="en-US"/>
              <a:t>Climate = the average and variations of weather over a long period of time (~30 years)</a:t>
            </a:r>
          </a:p>
        </p:txBody>
      </p:sp>
      <p:pic>
        <p:nvPicPr>
          <p:cNvPr id="16387" name="Picture 5" descr="The_Earth_seen_from_Apollo_17"/>
          <p:cNvPicPr>
            <a:picLocks noChangeAspect="1" noChangeArrowheads="1"/>
          </p:cNvPicPr>
          <p:nvPr/>
        </p:nvPicPr>
        <p:blipFill>
          <a:blip r:embed="rId3"/>
          <a:srcRect/>
          <a:stretch>
            <a:fillRect/>
          </a:stretch>
        </p:blipFill>
        <p:spPr bwMode="auto">
          <a:xfrm>
            <a:off x="228600" y="3276600"/>
            <a:ext cx="2436813" cy="2438400"/>
          </a:xfrm>
          <a:prstGeom prst="rect">
            <a:avLst/>
          </a:prstGeom>
          <a:noFill/>
          <a:ln w="9525">
            <a:noFill/>
            <a:miter lim="800000"/>
            <a:headEnd/>
            <a:tailEnd/>
          </a:ln>
        </p:spPr>
      </p:pic>
      <p:pic>
        <p:nvPicPr>
          <p:cNvPr id="16388" name="Picture 6" descr="Atmospheric_Water_Vapor_Mean"/>
          <p:cNvPicPr>
            <a:picLocks noChangeAspect="1" noChangeArrowheads="1"/>
          </p:cNvPicPr>
          <p:nvPr/>
        </p:nvPicPr>
        <p:blipFill>
          <a:blip r:embed="rId4"/>
          <a:srcRect/>
          <a:stretch>
            <a:fillRect/>
          </a:stretch>
        </p:blipFill>
        <p:spPr bwMode="auto">
          <a:xfrm>
            <a:off x="2819400" y="3276600"/>
            <a:ext cx="5721350" cy="3013075"/>
          </a:xfrm>
          <a:prstGeom prst="rect">
            <a:avLst/>
          </a:prstGeom>
          <a:noFill/>
          <a:ln w="9525">
            <a:noFill/>
            <a:miter lim="800000"/>
            <a:headEnd/>
            <a:tailEnd/>
          </a:ln>
        </p:spPr>
      </p:pic>
      <p:sp>
        <p:nvSpPr>
          <p:cNvPr id="16389" name="Text Box 8"/>
          <p:cNvSpPr txBox="1">
            <a:spLocks noChangeArrowheads="1"/>
          </p:cNvSpPr>
          <p:nvPr/>
        </p:nvSpPr>
        <p:spPr bwMode="auto">
          <a:xfrm>
            <a:off x="2743200" y="6324600"/>
            <a:ext cx="5791200" cy="366713"/>
          </a:xfrm>
          <a:prstGeom prst="rect">
            <a:avLst/>
          </a:prstGeom>
          <a:noFill/>
          <a:ln w="9525">
            <a:noFill/>
            <a:miter lim="800000"/>
            <a:headEnd/>
            <a:tailEnd/>
          </a:ln>
        </p:spPr>
        <p:txBody>
          <a:bodyPr>
            <a:spAutoFit/>
          </a:bodyPr>
          <a:lstStyle/>
          <a:p>
            <a:pPr eaLnBrk="0" hangingPunct="0">
              <a:spcBef>
                <a:spcPct val="50000"/>
              </a:spcBef>
            </a:pPr>
            <a:r>
              <a:rPr lang="en-US">
                <a:latin typeface="Helvetica" pitchFamily="34" charset="0"/>
              </a:rPr>
              <a:t>Above: Global average for atmospheric water vapor.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idx="4294967295"/>
          </p:nvPr>
        </p:nvSpPr>
        <p:spPr/>
        <p:txBody>
          <a:bodyPr/>
          <a:lstStyle/>
          <a:p>
            <a:r>
              <a:rPr lang="en-US"/>
              <a:t>What is Weather?</a:t>
            </a:r>
          </a:p>
        </p:txBody>
      </p:sp>
      <p:sp>
        <p:nvSpPr>
          <p:cNvPr id="18434" name="Rectangle 1027"/>
          <p:cNvSpPr>
            <a:spLocks noGrp="1" noChangeArrowheads="1"/>
          </p:cNvSpPr>
          <p:nvPr>
            <p:ph type="body" idx="4294967295"/>
          </p:nvPr>
        </p:nvSpPr>
        <p:spPr>
          <a:xfrm>
            <a:off x="1676400" y="2133600"/>
            <a:ext cx="7162800" cy="1752600"/>
          </a:xfrm>
        </p:spPr>
        <p:txBody>
          <a:bodyPr/>
          <a:lstStyle/>
          <a:p>
            <a:r>
              <a:rPr lang="en-US"/>
              <a:t>Weather = all natural phenonmena within the atmosphere at a given time (hours to days)</a:t>
            </a:r>
          </a:p>
        </p:txBody>
      </p:sp>
      <p:pic>
        <p:nvPicPr>
          <p:cNvPr id="18435" name="Picture 1029" descr="102px-Atmosphere_layers"/>
          <p:cNvPicPr>
            <a:picLocks noChangeAspect="1" noChangeArrowheads="1"/>
          </p:cNvPicPr>
          <p:nvPr/>
        </p:nvPicPr>
        <p:blipFill>
          <a:blip r:embed="rId3"/>
          <a:srcRect/>
          <a:stretch>
            <a:fillRect/>
          </a:stretch>
        </p:blipFill>
        <p:spPr bwMode="auto">
          <a:xfrm>
            <a:off x="395288" y="1125538"/>
            <a:ext cx="914400" cy="5245100"/>
          </a:xfrm>
          <a:prstGeom prst="rect">
            <a:avLst/>
          </a:prstGeom>
          <a:noFill/>
          <a:ln w="9525">
            <a:noFill/>
            <a:miter lim="800000"/>
            <a:headEnd/>
            <a:tailEnd/>
          </a:ln>
        </p:spPr>
      </p:pic>
      <p:pic>
        <p:nvPicPr>
          <p:cNvPr id="18436" name="Picture 1031" descr="Raindrops"/>
          <p:cNvPicPr>
            <a:picLocks noChangeAspect="1" noChangeArrowheads="1"/>
          </p:cNvPicPr>
          <p:nvPr/>
        </p:nvPicPr>
        <p:blipFill>
          <a:blip r:embed="rId4"/>
          <a:srcRect/>
          <a:stretch>
            <a:fillRect/>
          </a:stretch>
        </p:blipFill>
        <p:spPr bwMode="auto">
          <a:xfrm>
            <a:off x="6629400" y="4914900"/>
            <a:ext cx="2312988" cy="1733550"/>
          </a:xfrm>
          <a:prstGeom prst="rect">
            <a:avLst/>
          </a:prstGeom>
          <a:noFill/>
          <a:ln w="9525">
            <a:noFill/>
            <a:miter lim="800000"/>
            <a:headEnd/>
            <a:tailEnd/>
          </a:ln>
        </p:spPr>
      </p:pic>
      <p:pic>
        <p:nvPicPr>
          <p:cNvPr id="18437" name="Picture 1032" descr="snowflake"/>
          <p:cNvPicPr>
            <a:picLocks noChangeAspect="1" noChangeArrowheads="1"/>
          </p:cNvPicPr>
          <p:nvPr/>
        </p:nvPicPr>
        <p:blipFill>
          <a:blip r:embed="rId5"/>
          <a:srcRect/>
          <a:stretch>
            <a:fillRect/>
          </a:stretch>
        </p:blipFill>
        <p:spPr bwMode="auto">
          <a:xfrm>
            <a:off x="7391400" y="873125"/>
            <a:ext cx="1371600" cy="1271588"/>
          </a:xfrm>
          <a:prstGeom prst="rect">
            <a:avLst/>
          </a:prstGeom>
          <a:noFill/>
          <a:ln w="9525">
            <a:noFill/>
            <a:miter lim="800000"/>
            <a:headEnd/>
            <a:tailEnd/>
          </a:ln>
        </p:spPr>
      </p:pic>
      <p:pic>
        <p:nvPicPr>
          <p:cNvPr id="18438" name="Picture 1033" descr="wind-snow"/>
          <p:cNvPicPr>
            <a:picLocks noChangeAspect="1" noChangeArrowheads="1"/>
          </p:cNvPicPr>
          <p:nvPr/>
        </p:nvPicPr>
        <p:blipFill>
          <a:blip r:embed="rId6"/>
          <a:srcRect/>
          <a:stretch>
            <a:fillRect/>
          </a:stretch>
        </p:blipFill>
        <p:spPr bwMode="auto">
          <a:xfrm>
            <a:off x="3876675" y="3733800"/>
            <a:ext cx="3590925" cy="1920875"/>
          </a:xfrm>
          <a:prstGeom prst="rect">
            <a:avLst/>
          </a:prstGeom>
          <a:noFill/>
          <a:ln w="9525">
            <a:noFill/>
            <a:miter lim="800000"/>
            <a:headEnd/>
            <a:tailEnd/>
          </a:ln>
        </p:spPr>
      </p:pic>
      <p:pic>
        <p:nvPicPr>
          <p:cNvPr id="18439" name="Picture 1034" descr="Lightning"/>
          <p:cNvPicPr>
            <a:picLocks noChangeAspect="1" noChangeArrowheads="1"/>
          </p:cNvPicPr>
          <p:nvPr/>
        </p:nvPicPr>
        <p:blipFill>
          <a:blip r:embed="rId7"/>
          <a:srcRect/>
          <a:stretch>
            <a:fillRect/>
          </a:stretch>
        </p:blipFill>
        <p:spPr bwMode="auto">
          <a:xfrm>
            <a:off x="1804988" y="3733800"/>
            <a:ext cx="1928812"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1403350" y="685800"/>
            <a:ext cx="7054850" cy="1143000"/>
          </a:xfrm>
        </p:spPr>
        <p:txBody>
          <a:bodyPr/>
          <a:lstStyle/>
          <a:p>
            <a:r>
              <a:rPr lang="en-US"/>
              <a:t>What is Climate Change?</a:t>
            </a:r>
          </a:p>
        </p:txBody>
      </p:sp>
      <p:sp>
        <p:nvSpPr>
          <p:cNvPr id="20482" name="Rectangle 3"/>
          <p:cNvSpPr>
            <a:spLocks noGrp="1" noChangeArrowheads="1"/>
          </p:cNvSpPr>
          <p:nvPr>
            <p:ph type="body" idx="4294967295"/>
          </p:nvPr>
        </p:nvSpPr>
        <p:spPr>
          <a:xfrm>
            <a:off x="457200" y="1981200"/>
            <a:ext cx="5562600" cy="4114800"/>
          </a:xfrm>
        </p:spPr>
        <p:txBody>
          <a:bodyPr/>
          <a:lstStyle/>
          <a:p>
            <a:r>
              <a:rPr lang="en-US"/>
              <a:t>Records change over decades to millions of years</a:t>
            </a:r>
          </a:p>
        </p:txBody>
      </p:sp>
      <p:pic>
        <p:nvPicPr>
          <p:cNvPr id="20483" name="Picture 5" descr="Refinery"/>
          <p:cNvPicPr>
            <a:picLocks noChangeAspect="1" noChangeArrowheads="1"/>
          </p:cNvPicPr>
          <p:nvPr/>
        </p:nvPicPr>
        <p:blipFill>
          <a:blip r:embed="rId3"/>
          <a:srcRect/>
          <a:stretch>
            <a:fillRect/>
          </a:stretch>
        </p:blipFill>
        <p:spPr bwMode="auto">
          <a:xfrm>
            <a:off x="6400800" y="1676400"/>
            <a:ext cx="2376488" cy="1784350"/>
          </a:xfrm>
          <a:prstGeom prst="rect">
            <a:avLst/>
          </a:prstGeom>
          <a:noFill/>
          <a:ln w="9525">
            <a:noFill/>
            <a:miter lim="800000"/>
            <a:headEnd/>
            <a:tailEnd/>
          </a:ln>
        </p:spPr>
      </p:pic>
      <p:pic>
        <p:nvPicPr>
          <p:cNvPr id="20484" name="Picture 7" descr="800px-Ursus_maritinus"/>
          <p:cNvPicPr>
            <a:picLocks noChangeAspect="1" noChangeArrowheads="1"/>
          </p:cNvPicPr>
          <p:nvPr/>
        </p:nvPicPr>
        <p:blipFill>
          <a:blip r:embed="rId4"/>
          <a:srcRect/>
          <a:stretch>
            <a:fillRect/>
          </a:stretch>
        </p:blipFill>
        <p:spPr bwMode="auto">
          <a:xfrm>
            <a:off x="6400800" y="3352800"/>
            <a:ext cx="2362200" cy="1501775"/>
          </a:xfrm>
          <a:prstGeom prst="rect">
            <a:avLst/>
          </a:prstGeom>
          <a:noFill/>
          <a:ln w="9525">
            <a:noFill/>
            <a:miter lim="800000"/>
            <a:headEnd/>
            <a:tailEnd/>
          </a:ln>
        </p:spPr>
      </p:pic>
      <p:pic>
        <p:nvPicPr>
          <p:cNvPr id="20485" name="Picture 8" descr="Vatnajökull"/>
          <p:cNvPicPr>
            <a:picLocks noChangeAspect="1" noChangeArrowheads="1"/>
          </p:cNvPicPr>
          <p:nvPr/>
        </p:nvPicPr>
        <p:blipFill>
          <a:blip r:embed="rId5"/>
          <a:srcRect/>
          <a:stretch>
            <a:fillRect/>
          </a:stretch>
        </p:blipFill>
        <p:spPr bwMode="auto">
          <a:xfrm>
            <a:off x="6400800" y="4851400"/>
            <a:ext cx="2406650" cy="1854200"/>
          </a:xfrm>
          <a:prstGeom prst="rect">
            <a:avLst/>
          </a:prstGeom>
          <a:noFill/>
          <a:ln w="9525">
            <a:noFill/>
            <a:miter lim="800000"/>
            <a:headEnd/>
            <a:tailEnd/>
          </a:ln>
        </p:spPr>
      </p:pic>
      <p:pic>
        <p:nvPicPr>
          <p:cNvPr id="20486" name="Picture 10" descr="Chicago_Downtown_Aerial_View"/>
          <p:cNvPicPr>
            <a:picLocks noChangeAspect="1" noChangeArrowheads="1"/>
          </p:cNvPicPr>
          <p:nvPr/>
        </p:nvPicPr>
        <p:blipFill>
          <a:blip r:embed="rId6"/>
          <a:srcRect/>
          <a:stretch>
            <a:fillRect/>
          </a:stretch>
        </p:blipFill>
        <p:spPr bwMode="auto">
          <a:xfrm>
            <a:off x="1143000" y="3124200"/>
            <a:ext cx="4267200" cy="3200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type="body" idx="4294967295"/>
          </p:nvPr>
        </p:nvSpPr>
        <p:spPr>
          <a:xfrm>
            <a:off x="6019800" y="2971800"/>
            <a:ext cx="2971800" cy="2743200"/>
          </a:xfrm>
        </p:spPr>
        <p:txBody>
          <a:bodyPr/>
          <a:lstStyle/>
          <a:p>
            <a:r>
              <a:rPr lang="en-US" sz="2100"/>
              <a:t>The Earth has many different systems that interact with each other in different ways.</a:t>
            </a:r>
          </a:p>
        </p:txBody>
      </p:sp>
      <p:sp>
        <p:nvSpPr>
          <p:cNvPr id="15364" name="Oval 4" descr="!drought"/>
          <p:cNvSpPr>
            <a:spLocks noChangeArrowheads="1"/>
          </p:cNvSpPr>
          <p:nvPr/>
        </p:nvSpPr>
        <p:spPr bwMode="auto">
          <a:xfrm>
            <a:off x="1371600" y="5270500"/>
            <a:ext cx="2057400" cy="838200"/>
          </a:xfrm>
          <a:prstGeom prst="ellipse">
            <a:avLst/>
          </a:prstGeom>
          <a:blipFill dpi="0" rotWithShape="0">
            <a:blip r:embed="rId3" cstate="print"/>
            <a:srcRect/>
            <a:stretch>
              <a:fillRect/>
            </a:stretch>
          </a:blipFill>
          <a:ln w="9525">
            <a:solidFill>
              <a:schemeClr val="tx1"/>
            </a:solidFill>
            <a:round/>
            <a:headEnd/>
            <a:tailEnd/>
          </a:ln>
          <a:effectLst/>
        </p:spPr>
        <p:txBody>
          <a:bodyPr wrap="none" anchor="ctr"/>
          <a:lstStyle/>
          <a:p>
            <a:pPr algn="ctr" eaLnBrk="0" hangingPunct="0">
              <a:defRPr/>
            </a:pPr>
            <a:r>
              <a:rPr lang="en-GB" sz="3200" b="1">
                <a:effectLst>
                  <a:outerShdw blurRad="38100" dist="38100" dir="2700000" algn="tl">
                    <a:srgbClr val="C0C0C0"/>
                  </a:outerShdw>
                </a:effectLst>
                <a:latin typeface="Tahoma" pitchFamily="8" charset="0"/>
                <a:ea typeface="ＭＳ Ｐゴシック" pitchFamily="8" charset="-128"/>
                <a:cs typeface="+mn-cs"/>
              </a:rPr>
              <a:t>Land</a:t>
            </a:r>
          </a:p>
        </p:txBody>
      </p:sp>
      <p:sp>
        <p:nvSpPr>
          <p:cNvPr id="15365" name="Oval 5" descr="bluewater"/>
          <p:cNvSpPr>
            <a:spLocks noChangeArrowheads="1"/>
          </p:cNvSpPr>
          <p:nvPr/>
        </p:nvSpPr>
        <p:spPr bwMode="auto">
          <a:xfrm>
            <a:off x="1828800" y="2146300"/>
            <a:ext cx="1828800" cy="838200"/>
          </a:xfrm>
          <a:prstGeom prst="ellipse">
            <a:avLst/>
          </a:prstGeom>
          <a:blipFill dpi="0" rotWithShape="0">
            <a:blip r:embed="rId4" cstate="print"/>
            <a:srcRect/>
            <a:stretch>
              <a:fillRect/>
            </a:stretch>
          </a:blipFill>
          <a:ln w="15875">
            <a:solidFill>
              <a:srgbClr val="00605E"/>
            </a:solidFill>
            <a:round/>
            <a:headEnd/>
            <a:tailEnd/>
          </a:ln>
          <a:effectLst/>
        </p:spPr>
        <p:txBody>
          <a:bodyPr wrap="none" anchor="ctr"/>
          <a:lstStyle/>
          <a:p>
            <a:pPr algn="ctr" eaLnBrk="0" hangingPunct="0">
              <a:defRPr/>
            </a:pPr>
            <a:r>
              <a:rPr lang="en-GB" sz="2400" b="1">
                <a:effectLst>
                  <a:outerShdw blurRad="38100" dist="38100" dir="2700000" algn="tl">
                    <a:srgbClr val="C0C0C0"/>
                  </a:outerShdw>
                </a:effectLst>
                <a:latin typeface="Tahoma" pitchFamily="8" charset="0"/>
                <a:ea typeface="ＭＳ Ｐゴシック" pitchFamily="8" charset="-128"/>
                <a:cs typeface="+mn-cs"/>
              </a:rPr>
              <a:t>Oceans</a:t>
            </a:r>
          </a:p>
        </p:txBody>
      </p:sp>
      <p:sp>
        <p:nvSpPr>
          <p:cNvPr id="15366" name="Oval 6" descr="sky"/>
          <p:cNvSpPr>
            <a:spLocks noChangeArrowheads="1"/>
          </p:cNvSpPr>
          <p:nvPr/>
        </p:nvSpPr>
        <p:spPr bwMode="auto">
          <a:xfrm>
            <a:off x="4953000" y="2146300"/>
            <a:ext cx="2057400" cy="838200"/>
          </a:xfrm>
          <a:prstGeom prst="ellipse">
            <a:avLst/>
          </a:prstGeom>
          <a:blipFill dpi="0" rotWithShape="0">
            <a:blip r:embed="rId5" cstate="print"/>
            <a:srcRect/>
            <a:stretch>
              <a:fillRect/>
            </a:stretch>
          </a:blipFill>
          <a:ln w="15875">
            <a:solidFill>
              <a:srgbClr val="000080"/>
            </a:solidFill>
            <a:round/>
            <a:headEnd/>
            <a:tailEnd/>
          </a:ln>
          <a:effectLst/>
        </p:spPr>
        <p:txBody>
          <a:bodyPr wrap="none" anchor="ctr"/>
          <a:lstStyle/>
          <a:p>
            <a:pPr algn="ctr" eaLnBrk="0" hangingPunct="0">
              <a:defRPr/>
            </a:pPr>
            <a:r>
              <a:rPr lang="en-GB" sz="2400">
                <a:effectLst>
                  <a:outerShdw blurRad="38100" dist="38100" dir="2700000" algn="tl">
                    <a:srgbClr val="C0C0C0"/>
                  </a:outerShdw>
                </a:effectLst>
                <a:latin typeface="Tahoma" pitchFamily="8" charset="0"/>
                <a:ea typeface="ＭＳ Ｐゴシック" pitchFamily="8" charset="-128"/>
                <a:cs typeface="+mn-cs"/>
              </a:rPr>
              <a:t>Atmosphere</a:t>
            </a:r>
          </a:p>
        </p:txBody>
      </p:sp>
      <p:sp>
        <p:nvSpPr>
          <p:cNvPr id="15367" name="Oval 7" descr="fern"/>
          <p:cNvSpPr>
            <a:spLocks noChangeArrowheads="1"/>
          </p:cNvSpPr>
          <p:nvPr/>
        </p:nvSpPr>
        <p:spPr bwMode="auto">
          <a:xfrm>
            <a:off x="3733800" y="4203700"/>
            <a:ext cx="2057400" cy="838200"/>
          </a:xfrm>
          <a:prstGeom prst="ellipse">
            <a:avLst/>
          </a:prstGeom>
          <a:blipFill dpi="0" rotWithShape="0">
            <a:blip r:embed="rId6" cstate="print"/>
            <a:srcRect/>
            <a:stretch>
              <a:fillRect/>
            </a:stretch>
          </a:blipFill>
          <a:ln w="9525">
            <a:solidFill>
              <a:srgbClr val="003300"/>
            </a:solidFill>
            <a:round/>
            <a:headEnd/>
            <a:tailEnd/>
          </a:ln>
          <a:effectLst/>
        </p:spPr>
        <p:txBody>
          <a:bodyPr wrap="none" anchor="ctr"/>
          <a:lstStyle/>
          <a:p>
            <a:pPr algn="ctr" eaLnBrk="0" hangingPunct="0">
              <a:defRPr/>
            </a:pPr>
            <a:r>
              <a:rPr lang="en-GB" sz="2400" b="1">
                <a:effectLst>
                  <a:outerShdw blurRad="38100" dist="38100" dir="2700000" algn="tl">
                    <a:srgbClr val="C0C0C0"/>
                  </a:outerShdw>
                </a:effectLst>
                <a:latin typeface="Tahoma" pitchFamily="8" charset="0"/>
                <a:ea typeface="ＭＳ Ｐゴシック" pitchFamily="8" charset="-128"/>
                <a:cs typeface="+mn-cs"/>
              </a:rPr>
              <a:t>Biosphere</a:t>
            </a:r>
          </a:p>
        </p:txBody>
      </p:sp>
      <p:sp>
        <p:nvSpPr>
          <p:cNvPr id="15368" name="Oval 8" descr="packice"/>
          <p:cNvSpPr>
            <a:spLocks noChangeArrowheads="1"/>
          </p:cNvSpPr>
          <p:nvPr/>
        </p:nvSpPr>
        <p:spPr bwMode="auto">
          <a:xfrm>
            <a:off x="228600" y="3441700"/>
            <a:ext cx="1905000" cy="914400"/>
          </a:xfrm>
          <a:prstGeom prst="ellipse">
            <a:avLst/>
          </a:prstGeom>
          <a:blipFill dpi="0" rotWithShape="0">
            <a:blip r:embed="rId7" cstate="print"/>
            <a:srcRect/>
            <a:stretch>
              <a:fillRect/>
            </a:stretch>
          </a:blipFill>
          <a:ln w="15875">
            <a:solidFill>
              <a:srgbClr val="666699"/>
            </a:solidFill>
            <a:round/>
            <a:headEnd/>
            <a:tailEnd/>
          </a:ln>
          <a:effectLst/>
        </p:spPr>
        <p:txBody>
          <a:bodyPr wrap="none" anchor="ctr"/>
          <a:lstStyle/>
          <a:p>
            <a:pPr algn="ctr" eaLnBrk="0" hangingPunct="0">
              <a:defRPr/>
            </a:pPr>
            <a:r>
              <a:rPr lang="en-GB" sz="2800" b="1">
                <a:effectLst>
                  <a:outerShdw blurRad="38100" dist="38100" dir="2700000" algn="tl">
                    <a:srgbClr val="C0C0C0"/>
                  </a:outerShdw>
                </a:effectLst>
                <a:latin typeface="Tahoma" pitchFamily="8" charset="0"/>
                <a:ea typeface="ＭＳ Ｐゴシック" pitchFamily="8" charset="-128"/>
                <a:cs typeface="+mn-cs"/>
              </a:rPr>
              <a:t>Ice</a:t>
            </a:r>
            <a:endParaRPr lang="en-GB" sz="2800" b="1">
              <a:latin typeface="Tahoma" pitchFamily="8" charset="0"/>
              <a:ea typeface="ＭＳ Ｐゴシック" pitchFamily="8" charset="-128"/>
              <a:cs typeface="+mn-cs"/>
            </a:endParaRPr>
          </a:p>
        </p:txBody>
      </p:sp>
      <p:sp>
        <p:nvSpPr>
          <p:cNvPr id="22535" name="Line 9"/>
          <p:cNvSpPr>
            <a:spLocks noChangeShapeType="1"/>
          </p:cNvSpPr>
          <p:nvPr/>
        </p:nvSpPr>
        <p:spPr bwMode="auto">
          <a:xfrm>
            <a:off x="3733800" y="2527300"/>
            <a:ext cx="1143000" cy="0"/>
          </a:xfrm>
          <a:prstGeom prst="line">
            <a:avLst/>
          </a:prstGeom>
          <a:noFill/>
          <a:ln w="25400">
            <a:solidFill>
              <a:schemeClr val="tx1"/>
            </a:solidFill>
            <a:round/>
            <a:headEnd/>
            <a:tailEnd type="stealth" w="lg" len="lg"/>
          </a:ln>
        </p:spPr>
        <p:txBody>
          <a:bodyPr/>
          <a:lstStyle/>
          <a:p>
            <a:endParaRPr lang="en-US"/>
          </a:p>
        </p:txBody>
      </p:sp>
      <p:sp>
        <p:nvSpPr>
          <p:cNvPr id="22536" name="Line 10"/>
          <p:cNvSpPr>
            <a:spLocks noChangeShapeType="1"/>
          </p:cNvSpPr>
          <p:nvPr/>
        </p:nvSpPr>
        <p:spPr bwMode="auto">
          <a:xfrm>
            <a:off x="3048000" y="3060700"/>
            <a:ext cx="990600" cy="1143000"/>
          </a:xfrm>
          <a:prstGeom prst="line">
            <a:avLst/>
          </a:prstGeom>
          <a:noFill/>
          <a:ln w="25400">
            <a:solidFill>
              <a:schemeClr val="tx1"/>
            </a:solidFill>
            <a:round/>
            <a:headEnd type="stealth" w="lg" len="lg"/>
            <a:tailEnd type="stealth" w="lg" len="lg"/>
          </a:ln>
        </p:spPr>
        <p:txBody>
          <a:bodyPr/>
          <a:lstStyle/>
          <a:p>
            <a:endParaRPr lang="en-US"/>
          </a:p>
        </p:txBody>
      </p:sp>
      <p:sp>
        <p:nvSpPr>
          <p:cNvPr id="22537" name="Line 11"/>
          <p:cNvSpPr>
            <a:spLocks noChangeShapeType="1"/>
          </p:cNvSpPr>
          <p:nvPr/>
        </p:nvSpPr>
        <p:spPr bwMode="auto">
          <a:xfrm flipH="1">
            <a:off x="5029200" y="3060700"/>
            <a:ext cx="838200" cy="1066800"/>
          </a:xfrm>
          <a:prstGeom prst="line">
            <a:avLst/>
          </a:prstGeom>
          <a:noFill/>
          <a:ln w="25400">
            <a:solidFill>
              <a:schemeClr val="tx1"/>
            </a:solidFill>
            <a:round/>
            <a:headEnd type="stealth" w="lg" len="lg"/>
            <a:tailEnd type="stealth" w="lg" len="lg"/>
          </a:ln>
        </p:spPr>
        <p:txBody>
          <a:bodyPr/>
          <a:lstStyle/>
          <a:p>
            <a:endParaRPr lang="en-US"/>
          </a:p>
        </p:txBody>
      </p:sp>
      <p:sp>
        <p:nvSpPr>
          <p:cNvPr id="22538" name="Line 12"/>
          <p:cNvSpPr>
            <a:spLocks noChangeShapeType="1"/>
          </p:cNvSpPr>
          <p:nvPr/>
        </p:nvSpPr>
        <p:spPr bwMode="auto">
          <a:xfrm flipH="1">
            <a:off x="2895600" y="4889500"/>
            <a:ext cx="914400" cy="304800"/>
          </a:xfrm>
          <a:prstGeom prst="line">
            <a:avLst/>
          </a:prstGeom>
          <a:noFill/>
          <a:ln w="25400">
            <a:solidFill>
              <a:schemeClr val="tx1"/>
            </a:solidFill>
            <a:round/>
            <a:headEnd type="stealth" w="lg" len="lg"/>
            <a:tailEnd type="stealth" w="lg" len="lg"/>
          </a:ln>
        </p:spPr>
        <p:txBody>
          <a:bodyPr/>
          <a:lstStyle/>
          <a:p>
            <a:endParaRPr lang="en-US"/>
          </a:p>
        </p:txBody>
      </p:sp>
      <p:sp>
        <p:nvSpPr>
          <p:cNvPr id="22539" name="Freeform 13"/>
          <p:cNvSpPr>
            <a:spLocks/>
          </p:cNvSpPr>
          <p:nvPr/>
        </p:nvSpPr>
        <p:spPr bwMode="auto">
          <a:xfrm>
            <a:off x="3505200" y="3060700"/>
            <a:ext cx="2882900" cy="3111500"/>
          </a:xfrm>
          <a:custGeom>
            <a:avLst/>
            <a:gdLst>
              <a:gd name="T0" fmla="*/ 0 w 1816"/>
              <a:gd name="T1" fmla="*/ 2147483647 h 1960"/>
              <a:gd name="T2" fmla="*/ 2147483647 w 1816"/>
              <a:gd name="T3" fmla="*/ 2147483647 h 1960"/>
              <a:gd name="T4" fmla="*/ 2147483647 w 1816"/>
              <a:gd name="T5" fmla="*/ 0 h 1960"/>
              <a:gd name="T6" fmla="*/ 0 60000 65536"/>
              <a:gd name="T7" fmla="*/ 0 60000 65536"/>
              <a:gd name="T8" fmla="*/ 0 60000 65536"/>
              <a:gd name="T9" fmla="*/ 0 w 1816"/>
              <a:gd name="T10" fmla="*/ 0 h 1960"/>
              <a:gd name="T11" fmla="*/ 1816 w 1816"/>
              <a:gd name="T12" fmla="*/ 1960 h 1960"/>
            </a:gdLst>
            <a:ahLst/>
            <a:cxnLst>
              <a:cxn ang="T6">
                <a:pos x="T0" y="T1"/>
              </a:cxn>
              <a:cxn ang="T7">
                <a:pos x="T2" y="T3"/>
              </a:cxn>
              <a:cxn ang="T8">
                <a:pos x="T4" y="T5"/>
              </a:cxn>
            </a:cxnLst>
            <a:rect l="T9" t="T10" r="T11" b="T12"/>
            <a:pathLst>
              <a:path w="1816" h="1960">
                <a:moveTo>
                  <a:pt x="0" y="1680"/>
                </a:moveTo>
                <a:cubicBezTo>
                  <a:pt x="628" y="1820"/>
                  <a:pt x="1256" y="1960"/>
                  <a:pt x="1536" y="1680"/>
                </a:cubicBezTo>
                <a:cubicBezTo>
                  <a:pt x="1816" y="1400"/>
                  <a:pt x="1748" y="700"/>
                  <a:pt x="1680" y="0"/>
                </a:cubicBezTo>
              </a:path>
            </a:pathLst>
          </a:custGeom>
          <a:noFill/>
          <a:ln w="25400">
            <a:solidFill>
              <a:schemeClr val="tx1"/>
            </a:solidFill>
            <a:round/>
            <a:headEnd/>
            <a:tailEnd type="stealth" w="lg" len="lg"/>
          </a:ln>
        </p:spPr>
        <p:txBody>
          <a:bodyPr/>
          <a:lstStyle/>
          <a:p>
            <a:endParaRPr lang="en-US"/>
          </a:p>
        </p:txBody>
      </p:sp>
      <p:sp>
        <p:nvSpPr>
          <p:cNvPr id="22540" name="Freeform 14"/>
          <p:cNvSpPr>
            <a:spLocks/>
          </p:cNvSpPr>
          <p:nvPr/>
        </p:nvSpPr>
        <p:spPr bwMode="auto">
          <a:xfrm>
            <a:off x="1600200" y="2755900"/>
            <a:ext cx="3048000" cy="685800"/>
          </a:xfrm>
          <a:custGeom>
            <a:avLst/>
            <a:gdLst>
              <a:gd name="T0" fmla="*/ 0 w 1920"/>
              <a:gd name="T1" fmla="*/ 2147483647 h 432"/>
              <a:gd name="T2" fmla="*/ 2147483647 w 1920"/>
              <a:gd name="T3" fmla="*/ 2147483647 h 432"/>
              <a:gd name="T4" fmla="*/ 2147483647 w 1920"/>
              <a:gd name="T5" fmla="*/ 0 h 432"/>
              <a:gd name="T6" fmla="*/ 0 60000 65536"/>
              <a:gd name="T7" fmla="*/ 0 60000 65536"/>
              <a:gd name="T8" fmla="*/ 0 60000 65536"/>
              <a:gd name="T9" fmla="*/ 0 w 1920"/>
              <a:gd name="T10" fmla="*/ 0 h 432"/>
              <a:gd name="T11" fmla="*/ 1920 w 1920"/>
              <a:gd name="T12" fmla="*/ 432 h 432"/>
            </a:gdLst>
            <a:ahLst/>
            <a:cxnLst>
              <a:cxn ang="T6">
                <a:pos x="T0" y="T1"/>
              </a:cxn>
              <a:cxn ang="T7">
                <a:pos x="T2" y="T3"/>
              </a:cxn>
              <a:cxn ang="T8">
                <a:pos x="T4" y="T5"/>
              </a:cxn>
            </a:cxnLst>
            <a:rect l="T9" t="T10" r="T11" b="T12"/>
            <a:pathLst>
              <a:path w="1920" h="432">
                <a:moveTo>
                  <a:pt x="0" y="432"/>
                </a:moveTo>
                <a:cubicBezTo>
                  <a:pt x="104" y="300"/>
                  <a:pt x="208" y="168"/>
                  <a:pt x="528" y="96"/>
                </a:cubicBezTo>
                <a:cubicBezTo>
                  <a:pt x="848" y="24"/>
                  <a:pt x="1384" y="12"/>
                  <a:pt x="1920" y="0"/>
                </a:cubicBezTo>
              </a:path>
            </a:pathLst>
          </a:custGeom>
          <a:noFill/>
          <a:ln w="25400">
            <a:solidFill>
              <a:schemeClr val="tx1"/>
            </a:solidFill>
            <a:round/>
            <a:headEnd type="stealth" w="lg" len="lg"/>
            <a:tailEnd type="stealth" w="lg" len="lg"/>
          </a:ln>
        </p:spPr>
        <p:txBody>
          <a:bodyPr/>
          <a:lstStyle/>
          <a:p>
            <a:endParaRPr lang="en-US"/>
          </a:p>
        </p:txBody>
      </p:sp>
      <p:sp>
        <p:nvSpPr>
          <p:cNvPr id="22541" name="Line 15"/>
          <p:cNvSpPr>
            <a:spLocks noChangeShapeType="1"/>
          </p:cNvSpPr>
          <p:nvPr/>
        </p:nvSpPr>
        <p:spPr bwMode="auto">
          <a:xfrm flipV="1">
            <a:off x="2438400" y="3060700"/>
            <a:ext cx="0" cy="2057400"/>
          </a:xfrm>
          <a:prstGeom prst="line">
            <a:avLst/>
          </a:prstGeom>
          <a:noFill/>
          <a:ln w="25400">
            <a:solidFill>
              <a:schemeClr val="tx1"/>
            </a:solidFill>
            <a:prstDash val="sysDot"/>
            <a:round/>
            <a:headEnd type="stealth" w="lg" len="lg"/>
            <a:tailEnd type="stealth" w="lg" len="lg"/>
          </a:ln>
        </p:spPr>
        <p:txBody>
          <a:bodyPr/>
          <a:lstStyle/>
          <a:p>
            <a:endParaRPr lang="en-US"/>
          </a:p>
        </p:txBody>
      </p:sp>
      <p:sp>
        <p:nvSpPr>
          <p:cNvPr id="22542" name="Line 18"/>
          <p:cNvSpPr>
            <a:spLocks noChangeShapeType="1"/>
          </p:cNvSpPr>
          <p:nvPr/>
        </p:nvSpPr>
        <p:spPr bwMode="auto">
          <a:xfrm flipH="1" flipV="1">
            <a:off x="1447800" y="4432300"/>
            <a:ext cx="381000" cy="838200"/>
          </a:xfrm>
          <a:prstGeom prst="line">
            <a:avLst/>
          </a:prstGeom>
          <a:noFill/>
          <a:ln w="25400">
            <a:solidFill>
              <a:schemeClr val="tx1"/>
            </a:solidFill>
            <a:prstDash val="sysDot"/>
            <a:round/>
            <a:headEnd type="stealth" w="lg" len="lg"/>
            <a:tailEnd type="stealth" w="lg" len="lg"/>
          </a:ln>
        </p:spPr>
        <p:txBody>
          <a:bodyPr/>
          <a:lstStyle/>
          <a:p>
            <a:endParaRPr lang="en-US"/>
          </a:p>
        </p:txBody>
      </p:sp>
      <p:pic>
        <p:nvPicPr>
          <p:cNvPr id="22543" name="Picture 19" descr="Andes_et_Terminator"/>
          <p:cNvPicPr>
            <a:picLocks noChangeAspect="1" noChangeArrowheads="1"/>
          </p:cNvPicPr>
          <p:nvPr/>
        </p:nvPicPr>
        <p:blipFill>
          <a:blip r:embed="rId8"/>
          <a:srcRect/>
          <a:stretch>
            <a:fillRect/>
          </a:stretch>
        </p:blipFill>
        <p:spPr bwMode="auto">
          <a:xfrm>
            <a:off x="6629400" y="5105400"/>
            <a:ext cx="1676400" cy="1587500"/>
          </a:xfrm>
          <a:prstGeom prst="rect">
            <a:avLst/>
          </a:prstGeom>
          <a:noFill/>
          <a:ln w="9525">
            <a:noFill/>
            <a:miter lim="800000"/>
            <a:headEnd/>
            <a:tailEnd/>
          </a:ln>
        </p:spPr>
      </p:pic>
      <p:sp>
        <p:nvSpPr>
          <p:cNvPr id="22544" name="Rectangle 21"/>
          <p:cNvSpPr>
            <a:spLocks noGrp="1" noChangeArrowheads="1"/>
          </p:cNvSpPr>
          <p:nvPr>
            <p:ph type="title" idx="4294967295"/>
          </p:nvPr>
        </p:nvSpPr>
        <p:spPr/>
        <p:txBody>
          <a:bodyPr/>
          <a:lstStyle/>
          <a:p>
            <a:r>
              <a:rPr lang="en-US"/>
              <a:t>The Climate System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Atmospheric_Transmission"/>
          <p:cNvPicPr>
            <a:picLocks noChangeAspect="1" noChangeArrowheads="1"/>
          </p:cNvPicPr>
          <p:nvPr/>
        </p:nvPicPr>
        <p:blipFill>
          <a:blip r:embed="rId3"/>
          <a:srcRect/>
          <a:stretch>
            <a:fillRect/>
          </a:stretch>
        </p:blipFill>
        <p:spPr bwMode="auto">
          <a:xfrm>
            <a:off x="304800" y="1828800"/>
            <a:ext cx="4533900" cy="4572000"/>
          </a:xfrm>
          <a:prstGeom prst="rect">
            <a:avLst/>
          </a:prstGeom>
          <a:noFill/>
          <a:ln w="9525">
            <a:noFill/>
            <a:miter lim="800000"/>
            <a:headEnd/>
            <a:tailEnd/>
          </a:ln>
        </p:spPr>
      </p:pic>
      <p:sp>
        <p:nvSpPr>
          <p:cNvPr id="24578" name="Rectangle 6"/>
          <p:cNvSpPr>
            <a:spLocks noGrp="1" noChangeArrowheads="1"/>
          </p:cNvSpPr>
          <p:nvPr>
            <p:ph type="title" idx="4294967295"/>
          </p:nvPr>
        </p:nvSpPr>
        <p:spPr>
          <a:xfrm>
            <a:off x="1403350" y="838200"/>
            <a:ext cx="7740650" cy="1143000"/>
          </a:xfrm>
        </p:spPr>
        <p:txBody>
          <a:bodyPr/>
          <a:lstStyle/>
          <a:p>
            <a:r>
              <a:rPr lang="en-US" sz="3800"/>
              <a:t>What is the Greenhouse Effect?</a:t>
            </a:r>
          </a:p>
        </p:txBody>
      </p:sp>
      <p:pic>
        <p:nvPicPr>
          <p:cNvPr id="24579" name="Picture 7" descr="649px-Greenhouse_Effect"/>
          <p:cNvPicPr>
            <a:picLocks noChangeAspect="1" noChangeArrowheads="1"/>
          </p:cNvPicPr>
          <p:nvPr/>
        </p:nvPicPr>
        <p:blipFill>
          <a:blip r:embed="rId4"/>
          <a:srcRect/>
          <a:stretch>
            <a:fillRect/>
          </a:stretch>
        </p:blipFill>
        <p:spPr bwMode="auto">
          <a:xfrm>
            <a:off x="4953000" y="1828800"/>
            <a:ext cx="4038600" cy="3103563"/>
          </a:xfrm>
          <a:prstGeom prst="rect">
            <a:avLst/>
          </a:prstGeom>
          <a:noFill/>
          <a:ln w="9525">
            <a:noFill/>
            <a:miter lim="800000"/>
            <a:headEnd/>
            <a:tailEnd/>
          </a:ln>
        </p:spPr>
      </p:pic>
      <p:sp>
        <p:nvSpPr>
          <p:cNvPr id="24581" name="Text Box 9"/>
          <p:cNvSpPr txBox="1">
            <a:spLocks noChangeArrowheads="1"/>
          </p:cNvSpPr>
          <p:nvPr/>
        </p:nvSpPr>
        <p:spPr bwMode="auto">
          <a:xfrm>
            <a:off x="4953000" y="5562600"/>
            <a:ext cx="3962400" cy="427038"/>
          </a:xfrm>
          <a:prstGeom prst="rect">
            <a:avLst/>
          </a:prstGeom>
          <a:noFill/>
          <a:ln w="9525">
            <a:noFill/>
            <a:miter lim="800000"/>
            <a:headEnd/>
            <a:tailEnd/>
          </a:ln>
        </p:spPr>
        <p:txBody>
          <a:bodyPr>
            <a:spAutoFit/>
          </a:bodyPr>
          <a:lstStyle/>
          <a:p>
            <a:pPr eaLnBrk="0" hangingPunct="0">
              <a:spcBef>
                <a:spcPct val="50000"/>
              </a:spcBef>
            </a:pPr>
            <a:endParaRPr lang="ru-RU" sz="2200"/>
          </a:p>
        </p:txBody>
      </p:sp>
      <p:sp>
        <p:nvSpPr>
          <p:cNvPr id="24583" name="Text Box 11"/>
          <p:cNvSpPr txBox="1">
            <a:spLocks noChangeArrowheads="1"/>
          </p:cNvSpPr>
          <p:nvPr/>
        </p:nvSpPr>
        <p:spPr bwMode="auto">
          <a:xfrm>
            <a:off x="5029200" y="5013325"/>
            <a:ext cx="3962400" cy="1465263"/>
          </a:xfrm>
          <a:prstGeom prst="rect">
            <a:avLst/>
          </a:prstGeom>
          <a:noFill/>
          <a:ln w="9525">
            <a:noFill/>
            <a:miter lim="800000"/>
            <a:headEnd/>
            <a:tailEnd/>
          </a:ln>
        </p:spPr>
        <p:txBody>
          <a:bodyPr>
            <a:spAutoFit/>
          </a:bodyPr>
          <a:lstStyle/>
          <a:p>
            <a:pPr eaLnBrk="0" hangingPunct="0">
              <a:spcBef>
                <a:spcPct val="50000"/>
              </a:spcBef>
            </a:pPr>
            <a:r>
              <a:rPr lang="en-US"/>
              <a:t>The temperature of the Earth depends on the amount of energy we receive from the sun versus the amount of energy lost back out to space.</a:t>
            </a:r>
            <a:endParaRPr lang="en-US"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ctrTitle" idx="4294967295"/>
          </p:nvPr>
        </p:nvSpPr>
        <p:spPr>
          <a:xfrm>
            <a:off x="1476375" y="1447800"/>
            <a:ext cx="6981825" cy="1143000"/>
          </a:xfrm>
        </p:spPr>
        <p:txBody>
          <a:bodyPr/>
          <a:lstStyle/>
          <a:p>
            <a:r>
              <a:rPr lang="en-US" sz="5400"/>
              <a:t>Is the Climate Changing?</a:t>
            </a:r>
          </a:p>
        </p:txBody>
      </p:sp>
      <p:pic>
        <p:nvPicPr>
          <p:cNvPr id="26626" name="Picture 4" descr="SantaCruz-Spegazzini-CaidaAnimation"/>
          <p:cNvPicPr>
            <a:picLocks noChangeAspect="1" noChangeArrowheads="1"/>
          </p:cNvPicPr>
          <p:nvPr/>
        </p:nvPicPr>
        <p:blipFill>
          <a:blip r:embed="rId3"/>
          <a:srcRect/>
          <a:stretch>
            <a:fillRect/>
          </a:stretch>
        </p:blipFill>
        <p:spPr bwMode="auto">
          <a:xfrm>
            <a:off x="2700338" y="2997200"/>
            <a:ext cx="3581400" cy="288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1403350" y="838200"/>
            <a:ext cx="7740650" cy="1143000"/>
          </a:xfrm>
        </p:spPr>
        <p:txBody>
          <a:bodyPr/>
          <a:lstStyle/>
          <a:p>
            <a:r>
              <a:rPr lang="en-US" sz="4000"/>
              <a:t>What are the current climate trends?</a:t>
            </a:r>
            <a:endParaRPr lang="en-US"/>
          </a:p>
        </p:txBody>
      </p:sp>
      <p:pic>
        <p:nvPicPr>
          <p:cNvPr id="28675" name="Picture 6" descr="Global_Warming_Map"/>
          <p:cNvPicPr>
            <a:picLocks noChangeAspect="1" noChangeArrowheads="1"/>
          </p:cNvPicPr>
          <p:nvPr/>
        </p:nvPicPr>
        <p:blipFill>
          <a:blip r:embed="rId3"/>
          <a:srcRect/>
          <a:stretch>
            <a:fillRect/>
          </a:stretch>
        </p:blipFill>
        <p:spPr bwMode="auto">
          <a:xfrm>
            <a:off x="1476375" y="1916113"/>
            <a:ext cx="5943600" cy="42259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1403350" y="838200"/>
            <a:ext cx="7740650" cy="990600"/>
          </a:xfrm>
        </p:spPr>
        <p:txBody>
          <a:bodyPr/>
          <a:lstStyle/>
          <a:p>
            <a:r>
              <a:rPr lang="en-US"/>
              <a:t>Future predictions…</a:t>
            </a:r>
          </a:p>
        </p:txBody>
      </p:sp>
      <p:sp>
        <p:nvSpPr>
          <p:cNvPr id="30722" name="Rectangle 3"/>
          <p:cNvSpPr>
            <a:spLocks noGrp="1" noChangeArrowheads="1"/>
          </p:cNvSpPr>
          <p:nvPr>
            <p:ph type="body" idx="4294967295"/>
          </p:nvPr>
        </p:nvSpPr>
        <p:spPr>
          <a:xfrm>
            <a:off x="6324600" y="2209800"/>
            <a:ext cx="2819400" cy="3276600"/>
          </a:xfrm>
        </p:spPr>
        <p:txBody>
          <a:bodyPr/>
          <a:lstStyle/>
          <a:p>
            <a:pPr>
              <a:lnSpc>
                <a:spcPct val="90000"/>
              </a:lnSpc>
            </a:pPr>
            <a:r>
              <a:rPr lang="en-US" sz="2600"/>
              <a:t>Based on no changes in emissions (“business as usual”)</a:t>
            </a:r>
          </a:p>
          <a:p>
            <a:pPr>
              <a:lnSpc>
                <a:spcPct val="90000"/>
              </a:lnSpc>
            </a:pPr>
            <a:r>
              <a:rPr lang="en-US" sz="2600"/>
              <a:t>The UK would be 2-3.5°C hotter on average.</a:t>
            </a:r>
          </a:p>
        </p:txBody>
      </p:sp>
      <p:pic>
        <p:nvPicPr>
          <p:cNvPr id="30723" name="Picture 4" descr="Global_Warming_Predictions_Map"/>
          <p:cNvPicPr>
            <a:picLocks noChangeAspect="1" noChangeArrowheads="1"/>
          </p:cNvPicPr>
          <p:nvPr/>
        </p:nvPicPr>
        <p:blipFill>
          <a:blip r:embed="rId3"/>
          <a:srcRect/>
          <a:stretch>
            <a:fillRect/>
          </a:stretch>
        </p:blipFill>
        <p:spPr bwMode="auto">
          <a:xfrm>
            <a:off x="304800" y="1828800"/>
            <a:ext cx="5867400" cy="42814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Эхо">
  <a:themeElements>
    <a:clrScheme name="Эхо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Эхо">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Эхо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Эхо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Эхо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Эхо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Эхо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Эхо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Эхо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Эхо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Эхо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Эхо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1694</TotalTime>
  <Words>1352</Words>
  <Application>Microsoft Office PowerPoint</Application>
  <PresentationFormat>Екран (4:3)</PresentationFormat>
  <Paragraphs>96</Paragraphs>
  <Slides>16</Slides>
  <Notes>9</Notes>
  <HiddenSlides>0</HiddenSlides>
  <MMClips>0</MMClips>
  <ScaleCrop>false</ScaleCrop>
  <HeadingPairs>
    <vt:vector size="6" baseType="variant">
      <vt:variant>
        <vt:lpstr>Использованные шрифты</vt:lpstr>
      </vt:variant>
      <vt:variant>
        <vt:i4>6</vt:i4>
      </vt:variant>
      <vt:variant>
        <vt:lpstr>Шаблон оформления</vt:lpstr>
      </vt:variant>
      <vt:variant>
        <vt:i4>1</vt:i4>
      </vt:variant>
      <vt:variant>
        <vt:lpstr>Заголовки слайдов</vt:lpstr>
      </vt:variant>
      <vt:variant>
        <vt:i4>16</vt:i4>
      </vt:variant>
    </vt:vector>
  </HeadingPairs>
  <TitlesOfParts>
    <vt:vector size="23" baseType="lpstr">
      <vt:lpstr>Arial</vt:lpstr>
      <vt:lpstr>ＭＳ Ｐゴシック</vt:lpstr>
      <vt:lpstr>Times New Roman</vt:lpstr>
      <vt:lpstr>Wingdings</vt:lpstr>
      <vt:lpstr>Helvetica</vt:lpstr>
      <vt:lpstr>Tahoma</vt:lpstr>
      <vt:lpstr>Эхо</vt:lpstr>
      <vt:lpstr>Global Climate Change </vt:lpstr>
      <vt:lpstr>What is Climate?</vt:lpstr>
      <vt:lpstr>What is Weather?</vt:lpstr>
      <vt:lpstr>What is Climate Change?</vt:lpstr>
      <vt:lpstr>The Climate System</vt:lpstr>
      <vt:lpstr>What is the Greenhouse Effect?</vt:lpstr>
      <vt:lpstr>Is the Climate Changing?</vt:lpstr>
      <vt:lpstr>What are the current climate trends?</vt:lpstr>
      <vt:lpstr>Future predictions…</vt:lpstr>
      <vt:lpstr>What is the worst thing that could happen?</vt:lpstr>
      <vt:lpstr>Слайд 11</vt:lpstr>
      <vt:lpstr>Слайд 12</vt:lpstr>
      <vt:lpstr>Слайд 13</vt:lpstr>
      <vt:lpstr>Слайд 14</vt:lpstr>
      <vt:lpstr> The ways to solve the problem</vt:lpstr>
      <vt:lpstr>Бібліографія</vt:lpstr>
    </vt:vector>
  </TitlesOfParts>
  <Company>University of Bristol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Powell</dc:creator>
  <cp:lastModifiedBy>оля</cp:lastModifiedBy>
  <cp:revision>82</cp:revision>
  <dcterms:created xsi:type="dcterms:W3CDTF">2007-07-16T08:36:55Z</dcterms:created>
  <dcterms:modified xsi:type="dcterms:W3CDTF">2013-02-10T20:52:15Z</dcterms:modified>
</cp:coreProperties>
</file>