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281" r:id="rId3"/>
    <p:sldId id="284" r:id="rId4"/>
    <p:sldId id="283" r:id="rId5"/>
    <p:sldId id="269" r:id="rId6"/>
    <p:sldId id="294" r:id="rId7"/>
    <p:sldId id="293" r:id="rId8"/>
    <p:sldId id="289" r:id="rId9"/>
    <p:sldId id="292" r:id="rId10"/>
    <p:sldId id="290" r:id="rId11"/>
    <p:sldId id="295" r:id="rId12"/>
    <p:sldId id="291" r:id="rId13"/>
    <p:sldId id="299" r:id="rId14"/>
    <p:sldId id="296" r:id="rId15"/>
    <p:sldId id="300" r:id="rId16"/>
    <p:sldId id="298" r:id="rId17"/>
    <p:sldId id="30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1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27.02.2014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27.02.2014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G:\&#1082;&#1088;&#1072;&#1074;&#1095;&#1077;&#1085;&#1082;&#1086;\&#1057;&#1086;&#1085;&#1103;&#1095;&#1085;&#1072;_&#1089;&#1080;&#1089;&#1090;&#1077;&#1084;&#1072;\20110705_162251skolko_zvezdochek_na_nebe.mp3" TargetMode="External"/><Relationship Id="rId5" Type="http://schemas.openxmlformats.org/officeDocument/2006/relationships/image" Target="../media/image3.pn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hyperlink" Target="http://uk.wikipedia.org/wiki/%D0%A1%D0%BE%D0%BD%D1%86%D0%B5"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uk.wikipedia.org/wiki/%D0%9F%D0%BB%D0%B0%D0%BD%D0%B5%D1%82%D0%BD%D0%B0_%D1%81%D0%B8%D1%81%D1%82%D0%B5%D0%BC%D0%B0" TargetMode="External"/><Relationship Id="rId5" Type="http://schemas.openxmlformats.org/officeDocument/2006/relationships/image" Target="../media/image9.jpeg"/><Relationship Id="rId4" Type="http://schemas.openxmlformats.org/officeDocument/2006/relationships/image" Target="http://screenfon.ru/var/resizes/%D0%9A%D0%BE%D1%81%D0%BC%D0%BE%D1%81/%D0%BA%D0%BE%D1%81%D0%BC%D0%BE%D1%81%20%D0%BE%D1%80%D0%B5%D0%BD%D0%B1%D1%83%D1%80%D0%B3.jpg?m=129857460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028.radikal.ru/1011/b1/2c044addcab0t.jpg"/>
          <p:cNvPicPr>
            <a:picLocks noChangeAspect="1" noChangeArrowheads="1"/>
          </p:cNvPicPr>
          <p:nvPr/>
        </p:nvPicPr>
        <p:blipFill>
          <a:blip r:embed="rId3"/>
          <a:srcRect b="6250"/>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428596" y="214290"/>
            <a:ext cx="8143932" cy="2957532"/>
          </a:xfrm>
          <a:solidFill>
            <a:schemeClr val="accent1">
              <a:lumMod val="20000"/>
              <a:lumOff val="80000"/>
            </a:schemeClr>
          </a:solidFill>
          <a:ln w="28575">
            <a:solidFill>
              <a:schemeClr val="tx1"/>
            </a:solidFill>
          </a:ln>
        </p:spPr>
        <p:txBody>
          <a:bodyPr>
            <a:prstTxWarp prst="textTriangleInverted">
              <a:avLst/>
            </a:prstTxWarp>
          </a:bodyPr>
          <a:lstStyle/>
          <a:p>
            <a:r>
              <a:rPr lang="uk-UA" b="1" dirty="0" smtClean="0">
                <a:effectLst>
                  <a:glow rad="228600">
                    <a:schemeClr val="accent5">
                      <a:satMod val="175000"/>
                      <a:alpha val="40000"/>
                    </a:schemeClr>
                  </a:glow>
                </a:effectLst>
                <a:latin typeface="Times New Roman" pitchFamily="18" charset="0"/>
                <a:cs typeface="Times New Roman" pitchFamily="18" charset="0"/>
              </a:rPr>
              <a:t>Сонячна система</a:t>
            </a:r>
            <a:endParaRPr lang="ru-RU" b="1" dirty="0">
              <a:effectLst>
                <a:glow rad="228600">
                  <a:schemeClr val="accent5">
                    <a:satMod val="175000"/>
                    <a:alpha val="40000"/>
                  </a:schemeClr>
                </a:glow>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071802" y="3143248"/>
            <a:ext cx="5500726" cy="3357586"/>
          </a:xfrm>
          <a:solidFill>
            <a:srgbClr val="00B0F0"/>
          </a:solidFill>
          <a:ln w="38100">
            <a:solidFill>
              <a:schemeClr val="tx1"/>
            </a:solidFill>
          </a:ln>
        </p:spPr>
        <p:txBody>
          <a:bodyPr>
            <a:normAutofit/>
          </a:bodyPr>
          <a:lstStyle/>
          <a:p>
            <a:pPr algn="l"/>
            <a:r>
              <a:rPr lang="uk-UA" b="1" dirty="0" smtClean="0">
                <a:solidFill>
                  <a:schemeClr val="tx1"/>
                </a:solidFill>
                <a:effectLst>
                  <a:glow rad="228600">
                    <a:schemeClr val="accent4">
                      <a:satMod val="175000"/>
                      <a:alpha val="40000"/>
                    </a:schemeClr>
                  </a:glow>
                </a:effectLst>
                <a:latin typeface="Times New Roman" pitchFamily="18" charset="0"/>
                <a:cs typeface="Times New Roman" pitchFamily="18" charset="0"/>
              </a:rPr>
              <a:t>Підготувала </a:t>
            </a:r>
          </a:p>
          <a:p>
            <a:pPr algn="l"/>
            <a:r>
              <a:rPr lang="uk-UA" b="1" dirty="0" smtClean="0">
                <a:solidFill>
                  <a:schemeClr val="tx1"/>
                </a:solidFill>
                <a:effectLst>
                  <a:glow rad="228600">
                    <a:schemeClr val="accent4">
                      <a:satMod val="175000"/>
                      <a:alpha val="40000"/>
                    </a:schemeClr>
                  </a:glow>
                </a:effectLst>
                <a:latin typeface="Times New Roman" pitchFamily="18" charset="0"/>
                <a:cs typeface="Times New Roman" pitchFamily="18" charset="0"/>
              </a:rPr>
              <a:t>Павлик Вікторія Геннадіївна, вихователь</a:t>
            </a:r>
          </a:p>
          <a:p>
            <a:pPr algn="l"/>
            <a:r>
              <a:rPr lang="uk-UA" b="1" dirty="0" smtClean="0">
                <a:solidFill>
                  <a:schemeClr val="tx1"/>
                </a:solidFill>
                <a:effectLst>
                  <a:glow rad="228600">
                    <a:schemeClr val="accent4">
                      <a:satMod val="175000"/>
                      <a:alpha val="40000"/>
                    </a:schemeClr>
                  </a:glow>
                </a:effectLst>
                <a:latin typeface="Times New Roman" pitchFamily="18" charset="0"/>
                <a:cs typeface="Times New Roman" pitchFamily="18" charset="0"/>
              </a:rPr>
              <a:t>Центр розвитку дитини    “Сонечко”</a:t>
            </a:r>
          </a:p>
          <a:p>
            <a:pPr algn="l"/>
            <a:r>
              <a:rPr lang="uk-UA" b="1" dirty="0" smtClean="0">
                <a:solidFill>
                  <a:schemeClr val="tx1"/>
                </a:solidFill>
                <a:effectLst>
                  <a:glow rad="228600">
                    <a:schemeClr val="accent4">
                      <a:satMod val="175000"/>
                      <a:alpha val="40000"/>
                    </a:schemeClr>
                  </a:glow>
                </a:effectLst>
                <a:latin typeface="Times New Roman" pitchFamily="18" charset="0"/>
                <a:cs typeface="Times New Roman" pitchFamily="18" charset="0"/>
              </a:rPr>
              <a:t>           смт. Драбів</a:t>
            </a:r>
            <a:endParaRPr lang="ru-RU" b="1" dirty="0">
              <a:solidFill>
                <a:schemeClr val="tx1"/>
              </a:solidFill>
              <a:effectLst>
                <a:glow rad="228600">
                  <a:schemeClr val="accent4">
                    <a:satMod val="175000"/>
                    <a:alpha val="40000"/>
                  </a:schemeClr>
                </a:glow>
              </a:effectLst>
              <a:latin typeface="Times New Roman" pitchFamily="18" charset="0"/>
              <a:cs typeface="Times New Roman" pitchFamily="18" charset="0"/>
            </a:endParaRPr>
          </a:p>
        </p:txBody>
      </p:sp>
      <p:pic>
        <p:nvPicPr>
          <p:cNvPr id="5" name="Picture 4" descr="http://www.mobinations.com/mediacontent/image/360x640-e9a4lrzf.gif"/>
          <p:cNvPicPr>
            <a:picLocks noChangeAspect="1" noChangeArrowheads="1" noCrop="1"/>
          </p:cNvPicPr>
          <p:nvPr/>
        </p:nvPicPr>
        <p:blipFill>
          <a:blip r:embed="rId4"/>
          <a:srcRect/>
          <a:stretch>
            <a:fillRect/>
          </a:stretch>
        </p:blipFill>
        <p:spPr bwMode="auto">
          <a:xfrm>
            <a:off x="428596" y="3143248"/>
            <a:ext cx="2571768" cy="3357586"/>
          </a:xfrm>
          <a:prstGeom prst="rect">
            <a:avLst/>
          </a:prstGeom>
          <a:noFill/>
        </p:spPr>
      </p:pic>
      <p:pic>
        <p:nvPicPr>
          <p:cNvPr id="6" name="20110705_162251skolko_zvezdochek_na_nebe.mp3">
            <a:hlinkClick r:id="" action="ppaction://media"/>
          </p:cNvPr>
          <p:cNvPicPr>
            <a:picLocks noRot="1" noChangeAspect="1"/>
          </p:cNvPicPr>
          <p:nvPr>
            <a:audioFile r:link="rId1"/>
          </p:nvPr>
        </p:nvPicPr>
        <p:blipFill>
          <a:blip r:embed="rId5"/>
          <a:stretch>
            <a:fillRect/>
          </a:stretch>
        </p:blipFill>
        <p:spPr>
          <a:xfrm>
            <a:off x="8143900" y="6000768"/>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ppt_x</p:attrName>
                                        </p:attrNameLst>
                                      </p:cBhvr>
                                      <p:tavLst>
                                        <p:tav tm="0">
                                          <p:val>
                                            <p:strVal val="#ppt_x-.2"/>
                                          </p:val>
                                        </p:tav>
                                        <p:tav tm="100000">
                                          <p:val>
                                            <p:strVal val="#ppt_x"/>
                                          </p:val>
                                        </p:tav>
                                      </p:tavLst>
                                    </p:anim>
                                    <p:anim calcmode="lin" valueType="num">
                                      <p:cBhvr>
                                        <p:cTn id="8" dur="1000" fill="hold"/>
                                        <p:tgtEl>
                                          <p:spTgt spid="3">
                                            <p:bg/>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3" end="3"/>
                                            </p:txEl>
                                          </p:spTgt>
                                        </p:tgtEl>
                                      </p:cBhvr>
                                    </p:animEffect>
                                  </p:childTnLst>
                                </p:cTn>
                              </p:par>
                            </p:childTnLst>
                          </p:cTn>
                        </p:par>
                        <p:par>
                          <p:cTn id="38" fill="hold">
                            <p:stCondLst>
                              <p:cond delay="1000"/>
                            </p:stCondLst>
                            <p:childTnLst>
                              <p:par>
                                <p:cTn id="39" presetID="1" presetClass="mediacall" presetSubtype="0" fill="hold" nodeType="afterEffect">
                                  <p:stCondLst>
                                    <p:cond delay="0"/>
                                  </p:stCondLst>
                                  <p:childTnLst>
                                    <p:cmd type="call" cmd="playFrom(0.0)">
                                      <p:cBhvr>
                                        <p:cTn id="4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1" repeatCount="indefinite"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00562" y="274638"/>
            <a:ext cx="4357718" cy="1654164"/>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uk-UA"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Сатурн</a:t>
            </a:r>
            <a:endParaRPr lang="ru-RU"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sp>
        <p:nvSpPr>
          <p:cNvPr id="3" name="Содержимое 2"/>
          <p:cNvSpPr>
            <a:spLocks noGrp="1"/>
          </p:cNvSpPr>
          <p:nvPr>
            <p:ph idx="1"/>
          </p:nvPr>
        </p:nvSpPr>
        <p:spPr>
          <a:xfrm>
            <a:off x="214282" y="285728"/>
            <a:ext cx="4000528" cy="6286544"/>
          </a:xfrm>
          <a:solidFill>
            <a:schemeClr val="accent5">
              <a:lumMod val="20000"/>
              <a:lumOff val="80000"/>
            </a:schemeClr>
          </a:solidFill>
          <a:ln w="38100">
            <a:solidFill>
              <a:schemeClr val="tx2">
                <a:lumMod val="60000"/>
                <a:lumOff val="40000"/>
              </a:schemeClr>
            </a:solidFill>
          </a:ln>
        </p:spPr>
        <p:txBody>
          <a:bodyPr>
            <a:noAutofit/>
          </a:bodyPr>
          <a:lstStyle/>
          <a:p>
            <a:pPr>
              <a:buNone/>
            </a:pPr>
            <a:r>
              <a:rPr lang="uk-UA" sz="2400" b="1" dirty="0" smtClean="0">
                <a:latin typeface="Times New Roman" pitchFamily="18" charset="0"/>
                <a:cs typeface="Times New Roman" pitchFamily="18" charset="0"/>
              </a:rPr>
              <a:t>      Сатурн майже повністю складається з газу і недоступний для детального вивчення.     Ця планета оточена цілою системою живописних кілець, які майже  в 5 разів більші, ніж сама планета. Через це її часто називають закільцьованою планетою.</a:t>
            </a:r>
          </a:p>
          <a:p>
            <a:pPr>
              <a:buNone/>
            </a:pPr>
            <a:r>
              <a:rPr lang="uk-UA" sz="2400" b="1" dirty="0" smtClean="0">
                <a:latin typeface="Times New Roman" pitchFamily="18" charset="0"/>
                <a:cs typeface="Times New Roman" pitchFamily="18" charset="0"/>
              </a:rPr>
              <a:t>      Сатурн має вигляд яскравої і золотої зірки.</a:t>
            </a:r>
            <a:endParaRPr lang="ru-RU" sz="2400" b="1" dirty="0">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srcRect b="10728"/>
          <a:stretch>
            <a:fillRect/>
          </a:stretch>
        </p:blipFill>
        <p:spPr bwMode="auto">
          <a:xfrm>
            <a:off x="4429124" y="2500306"/>
            <a:ext cx="4500594" cy="407196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strVal val="#ppt_w+.3"/>
                                          </p:val>
                                        </p:tav>
                                        <p:tav tm="100000">
                                          <p:val>
                                            <p:strVal val="#ppt_w"/>
                                          </p:val>
                                        </p:tav>
                                      </p:tavLst>
                                    </p:anim>
                                    <p:anim calcmode="lin" valueType="num">
                                      <p:cBhvr>
                                        <p:cTn id="8" dur="1000" fill="hold"/>
                                        <p:tgtEl>
                                          <p:spTgt spid="3">
                                            <p:bg/>
                                          </p:spTgt>
                                        </p:tgtEl>
                                        <p:attrNameLst>
                                          <p:attrName>ppt_h</p:attrName>
                                        </p:attrNameLst>
                                      </p:cBhvr>
                                      <p:tavLst>
                                        <p:tav tm="0">
                                          <p:val>
                                            <p:strVal val="#ppt_h"/>
                                          </p:val>
                                        </p:tav>
                                        <p:tav tm="100000">
                                          <p:val>
                                            <p:strVal val="#ppt_h"/>
                                          </p:val>
                                        </p:tav>
                                      </p:tavLst>
                                    </p:anim>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r="2343"/>
          <a:stretch>
            <a:fillRect/>
          </a:stretch>
        </p:blipFill>
        <p:spPr bwMode="auto">
          <a:xfrm>
            <a:off x="0" y="0"/>
            <a:ext cx="9144000" cy="7143728"/>
          </a:xfrm>
          <a:prstGeom prst="rect">
            <a:avLst/>
          </a:prstGeom>
          <a:noFill/>
        </p:spPr>
      </p:pic>
      <p:sp>
        <p:nvSpPr>
          <p:cNvPr id="2" name="Заголовок 1"/>
          <p:cNvSpPr>
            <a:spLocks noGrp="1"/>
          </p:cNvSpPr>
          <p:nvPr>
            <p:ph type="title"/>
          </p:nvPr>
        </p:nvSpPr>
        <p:spPr>
          <a:xfrm>
            <a:off x="285721" y="285728"/>
            <a:ext cx="4071966" cy="6572272"/>
          </a:xfrm>
          <a:solidFill>
            <a:schemeClr val="accent5">
              <a:lumMod val="20000"/>
              <a:lumOff val="80000"/>
            </a:schemeClr>
          </a:solidFill>
        </p:spPr>
        <p:txBody>
          <a:bodyPr>
            <a:normAutofit/>
          </a:bodyPr>
          <a:lstStyle/>
          <a:p>
            <a:r>
              <a:rPr lang="vi-VN" sz="2400" b="0" dirty="0" smtClean="0"/>
              <a:t>    </a:t>
            </a:r>
            <a:r>
              <a:rPr lang="vi-VN" sz="2200" dirty="0" smtClean="0"/>
              <a:t>У</a:t>
            </a:r>
            <a:r>
              <a:rPr lang="vi-VN" sz="1800" dirty="0" smtClean="0"/>
              <a:t>ран — сьома від </a:t>
            </a:r>
            <a:r>
              <a:rPr lang="vi-VN" sz="2200" dirty="0" smtClean="0"/>
              <a:t>С</a:t>
            </a:r>
            <a:r>
              <a:rPr lang="vi-VN" sz="1800" dirty="0" smtClean="0"/>
              <a:t>онця велика планета </a:t>
            </a:r>
            <a:r>
              <a:rPr lang="vi-VN" sz="2200" dirty="0" smtClean="0"/>
              <a:t>С</a:t>
            </a:r>
            <a:r>
              <a:rPr lang="vi-VN" sz="1800" dirty="0" smtClean="0"/>
              <a:t>онячної системи, належить до планет-гігантів. </a:t>
            </a:r>
            <a:r>
              <a:rPr lang="vi-VN" sz="2200" dirty="0" smtClean="0"/>
              <a:t>У</a:t>
            </a:r>
            <a:r>
              <a:rPr lang="vi-VN" sz="1800" dirty="0" smtClean="0"/>
              <a:t>ран рухається навколо </a:t>
            </a:r>
            <a:r>
              <a:rPr lang="vi-VN" sz="2200" dirty="0" smtClean="0"/>
              <a:t>С</a:t>
            </a:r>
            <a:r>
              <a:rPr lang="vi-VN" sz="1800" dirty="0" smtClean="0"/>
              <a:t>онця по еліптичній орбіті. </a:t>
            </a:r>
            <a:r>
              <a:rPr lang="uk-UA" sz="1800" dirty="0" smtClean="0"/>
              <a:t/>
            </a:r>
            <a:br>
              <a:rPr lang="uk-UA" sz="1800" dirty="0" smtClean="0"/>
            </a:br>
            <a:r>
              <a:rPr lang="uk-UA" sz="1800" dirty="0" smtClean="0"/>
              <a:t>  </a:t>
            </a:r>
            <a:r>
              <a:rPr lang="uk-UA" sz="2400" dirty="0" smtClean="0">
                <a:latin typeface="Times New Roman" pitchFamily="18" charset="0"/>
                <a:cs typeface="Times New Roman" pitchFamily="18" charset="0"/>
              </a:rPr>
              <a:t>Й</a:t>
            </a:r>
            <a:r>
              <a:rPr lang="uk-UA" sz="1800" dirty="0" smtClean="0">
                <a:latin typeface="Times New Roman" pitchFamily="18" charset="0"/>
                <a:cs typeface="Times New Roman" pitchFamily="18" charset="0"/>
              </a:rPr>
              <a:t>ого неможливо побачити неозброєним оком.</a:t>
            </a:r>
            <a:br>
              <a:rPr lang="uk-UA" sz="1800" dirty="0" smtClean="0">
                <a:latin typeface="Times New Roman" pitchFamily="18" charset="0"/>
                <a:cs typeface="Times New Roman" pitchFamily="18" charset="0"/>
              </a:rPr>
            </a:br>
            <a:r>
              <a:rPr lang="uk-UA" sz="1800" dirty="0" smtClean="0">
                <a:latin typeface="Times New Roman" pitchFamily="18" charset="0"/>
                <a:cs typeface="Times New Roman" pitchFamily="18" charset="0"/>
              </a:rPr>
              <a:t>  </a:t>
            </a:r>
            <a:r>
              <a:rPr lang="uk-UA" sz="2400" dirty="0" smtClean="0">
                <a:latin typeface="Times New Roman" pitchFamily="18" charset="0"/>
                <a:cs typeface="Times New Roman" pitchFamily="18" charset="0"/>
              </a:rPr>
              <a:t>Х</a:t>
            </a:r>
            <a:r>
              <a:rPr lang="uk-UA" sz="1800" dirty="0" smtClean="0">
                <a:latin typeface="Times New Roman" pitchFamily="18" charset="0"/>
                <a:cs typeface="Times New Roman" pitchFamily="18" charset="0"/>
              </a:rPr>
              <a:t>оч </a:t>
            </a:r>
            <a:r>
              <a:rPr lang="uk-UA" sz="2400" dirty="0" smtClean="0">
                <a:latin typeface="Times New Roman" pitchFamily="18" charset="0"/>
                <a:cs typeface="Times New Roman" pitchFamily="18" charset="0"/>
              </a:rPr>
              <a:t>у</a:t>
            </a:r>
            <a:r>
              <a:rPr lang="uk-UA" sz="1800" dirty="0" smtClean="0">
                <a:latin typeface="Times New Roman" pitchFamily="18" charset="0"/>
                <a:cs typeface="Times New Roman" pitchFamily="18" charset="0"/>
              </a:rPr>
              <a:t>ран вважається гігантом, він все ж таки поступається за розмірами і масою </a:t>
            </a:r>
            <a:r>
              <a:rPr lang="uk-UA" sz="2400" dirty="0" smtClean="0">
                <a:latin typeface="Times New Roman" pitchFamily="18" charset="0"/>
                <a:cs typeface="Times New Roman" pitchFamily="18" charset="0"/>
              </a:rPr>
              <a:t>ю</a:t>
            </a:r>
            <a:r>
              <a:rPr lang="uk-UA" sz="1800" dirty="0" smtClean="0">
                <a:latin typeface="Times New Roman" pitchFamily="18" charset="0"/>
                <a:cs typeface="Times New Roman" pitchFamily="18" charset="0"/>
              </a:rPr>
              <a:t>пітерові та </a:t>
            </a:r>
            <a:r>
              <a:rPr lang="uk-UA" sz="2400" dirty="0" smtClean="0">
                <a:latin typeface="Times New Roman" pitchFamily="18" charset="0"/>
                <a:cs typeface="Times New Roman" pitchFamily="18" charset="0"/>
              </a:rPr>
              <a:t>с</a:t>
            </a:r>
            <a:r>
              <a:rPr lang="uk-UA" sz="1800" dirty="0" smtClean="0">
                <a:latin typeface="Times New Roman" pitchFamily="18" charset="0"/>
                <a:cs typeface="Times New Roman" pitchFamily="18" charset="0"/>
              </a:rPr>
              <a:t>атурнові</a:t>
            </a:r>
            <a:r>
              <a:rPr lang="uk-UA" sz="1800" dirty="0" smtClean="0">
                <a:latin typeface="Times New Roman" pitchFamily="18" charset="0"/>
                <a:cs typeface="Times New Roman" pitchFamily="18" charset="0"/>
              </a:rPr>
              <a:t>.</a:t>
            </a:r>
            <a:br>
              <a:rPr lang="uk-UA" sz="1800" dirty="0" smtClean="0">
                <a:latin typeface="Times New Roman" pitchFamily="18" charset="0"/>
                <a:cs typeface="Times New Roman" pitchFamily="18" charset="0"/>
              </a:rPr>
            </a:br>
            <a:r>
              <a:rPr lang="uk-UA" sz="1800" dirty="0" smtClean="0">
                <a:latin typeface="Times New Roman" pitchFamily="18" charset="0"/>
                <a:cs typeface="Times New Roman" pitchFamily="18" charset="0"/>
              </a:rPr>
              <a:t>  </a:t>
            </a:r>
            <a:r>
              <a:rPr lang="uk-UA" sz="2400" dirty="0" smtClean="0">
                <a:latin typeface="Times New Roman" pitchFamily="18" charset="0"/>
                <a:cs typeface="Times New Roman" pitchFamily="18" charset="0"/>
              </a:rPr>
              <a:t>Я</a:t>
            </a:r>
            <a:r>
              <a:rPr lang="uk-UA" sz="1800" dirty="0" smtClean="0">
                <a:latin typeface="Times New Roman" pitchFamily="18" charset="0"/>
                <a:cs typeface="Times New Roman" pitchFamily="18" charset="0"/>
              </a:rPr>
              <a:t>кщо дивитися на </a:t>
            </a:r>
            <a:r>
              <a:rPr lang="uk-UA" sz="2400" dirty="0" smtClean="0">
                <a:latin typeface="Times New Roman" pitchFamily="18" charset="0"/>
                <a:cs typeface="Times New Roman" pitchFamily="18" charset="0"/>
              </a:rPr>
              <a:t>у</a:t>
            </a:r>
            <a:r>
              <a:rPr lang="uk-UA" sz="1800" dirty="0" smtClean="0">
                <a:latin typeface="Times New Roman" pitchFamily="18" charset="0"/>
                <a:cs typeface="Times New Roman" pitchFamily="18" charset="0"/>
              </a:rPr>
              <a:t>ран в телескоп, він здається світло – блакитним.</a:t>
            </a:r>
            <a:endParaRPr lang="ru-RU" sz="2400" dirty="0">
              <a:latin typeface="Times New Roman" pitchFamily="18" charset="0"/>
              <a:cs typeface="Times New Roman" pitchFamily="18" charset="0"/>
            </a:endParaRPr>
          </a:p>
        </p:txBody>
      </p:sp>
      <p:sp>
        <p:nvSpPr>
          <p:cNvPr id="3" name="Текст 2"/>
          <p:cNvSpPr>
            <a:spLocks noGrp="1"/>
          </p:cNvSpPr>
          <p:nvPr>
            <p:ph type="body" idx="1"/>
          </p:nvPr>
        </p:nvSpPr>
        <p:spPr>
          <a:xfrm>
            <a:off x="4500563" y="357166"/>
            <a:ext cx="4429155" cy="1214446"/>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uk-UA" sz="32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У</a:t>
            </a:r>
            <a:r>
              <a:rPr lang="uk-UA" sz="24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РАН</a:t>
            </a:r>
            <a:endParaRPr lang="ru-RU" sz="2400"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pic>
        <p:nvPicPr>
          <p:cNvPr id="6" name="Picture 4"/>
          <p:cNvPicPr>
            <a:picLocks noChangeAspect="1" noChangeArrowheads="1"/>
          </p:cNvPicPr>
          <p:nvPr/>
        </p:nvPicPr>
        <p:blipFill>
          <a:blip r:embed="rId3"/>
          <a:srcRect l="3893" t="11667" r="41611"/>
          <a:stretch>
            <a:fillRect/>
          </a:stretch>
        </p:blipFill>
        <p:spPr bwMode="auto">
          <a:xfrm>
            <a:off x="4500562" y="2143116"/>
            <a:ext cx="4429156" cy="4714884"/>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28597" y="214290"/>
            <a:ext cx="4071966" cy="6357982"/>
          </a:xfrm>
          <a:solidFill>
            <a:schemeClr val="accent5">
              <a:lumMod val="20000"/>
              <a:lumOff val="80000"/>
            </a:schemeClr>
          </a:solidFill>
        </p:spPr>
        <p:txBody>
          <a:bodyPr>
            <a:normAutofit fontScale="90000"/>
          </a:bodyPr>
          <a:lstStyle/>
          <a:p>
            <a:r>
              <a:rPr lang="uk-UA" sz="2200" dirty="0" smtClean="0"/>
              <a:t>  </a:t>
            </a:r>
            <a:r>
              <a:rPr lang="vi-VN" sz="2700" dirty="0" smtClean="0"/>
              <a:t>Н</a:t>
            </a:r>
            <a:r>
              <a:rPr lang="vi-VN" sz="2000" dirty="0" smtClean="0"/>
              <a:t>ептун - восьма за віддаллю від </a:t>
            </a:r>
            <a:r>
              <a:rPr lang="vi-VN" sz="2700" dirty="0" smtClean="0"/>
              <a:t>С</a:t>
            </a:r>
            <a:r>
              <a:rPr lang="vi-VN" sz="2000" dirty="0" smtClean="0"/>
              <a:t>онця і четверта за розміром планета </a:t>
            </a:r>
            <a:r>
              <a:rPr lang="vi-VN" sz="2700" dirty="0" smtClean="0"/>
              <a:t>С</a:t>
            </a:r>
            <a:r>
              <a:rPr lang="vi-VN" sz="2000" dirty="0" smtClean="0"/>
              <a:t>онячної системи, що належить до планет-гігантів. </a:t>
            </a:r>
            <a:br>
              <a:rPr lang="vi-VN" sz="2000" dirty="0" smtClean="0"/>
            </a:br>
            <a:r>
              <a:rPr lang="uk-UA" sz="2000" dirty="0" smtClean="0"/>
              <a:t>  </a:t>
            </a:r>
            <a:r>
              <a:rPr lang="uk-UA" sz="2700" dirty="0" smtClean="0">
                <a:latin typeface="Times New Roman" pitchFamily="18" charset="0"/>
                <a:cs typeface="Times New Roman" pitchFamily="18" charset="0"/>
              </a:rPr>
              <a:t>Ц</a:t>
            </a:r>
            <a:r>
              <a:rPr lang="uk-UA" sz="2000" dirty="0" smtClean="0">
                <a:latin typeface="Times New Roman" pitchFamily="18" charset="0"/>
                <a:cs typeface="Times New Roman" pitchFamily="18" charset="0"/>
              </a:rPr>
              <a:t>ю планету можна побачити  із </a:t>
            </a:r>
            <a:r>
              <a:rPr lang="uk-UA" sz="2700" dirty="0" smtClean="0">
                <a:latin typeface="Times New Roman" pitchFamily="18" charset="0"/>
                <a:cs typeface="Times New Roman" pitchFamily="18" charset="0"/>
              </a:rPr>
              <a:t>з</a:t>
            </a:r>
            <a:r>
              <a:rPr lang="uk-UA" sz="2000" dirty="0" smtClean="0">
                <a:latin typeface="Times New Roman" pitchFamily="18" charset="0"/>
                <a:cs typeface="Times New Roman" pitchFamily="18" charset="0"/>
              </a:rPr>
              <a:t>емлі лише за допомогою потужного бінокля. </a:t>
            </a:r>
            <a:r>
              <a:rPr lang="uk-UA" sz="2700" dirty="0" smtClean="0">
                <a:latin typeface="Times New Roman" pitchFamily="18" charset="0"/>
                <a:cs typeface="Times New Roman" pitchFamily="18" charset="0"/>
              </a:rPr>
              <a:t>Н</a:t>
            </a:r>
            <a:r>
              <a:rPr lang="uk-UA" sz="2000" dirty="0" smtClean="0">
                <a:latin typeface="Times New Roman" pitchFamily="18" charset="0"/>
                <a:cs typeface="Times New Roman" pitchFamily="18" charset="0"/>
              </a:rPr>
              <a:t>ептун складається із силікатного ядра, оточеного мантією з криги.</a:t>
            </a:r>
            <a:r>
              <a:rPr lang="vi-VN" sz="2000" dirty="0" smtClean="0"/>
              <a:t/>
            </a:r>
            <a:br>
              <a:rPr lang="vi-VN" sz="2000" dirty="0" smtClean="0"/>
            </a:br>
            <a:r>
              <a:rPr lang="uk-UA" sz="2000" dirty="0" smtClean="0"/>
              <a:t>  </a:t>
            </a:r>
            <a:r>
              <a:rPr lang="vi-VN" sz="2700" dirty="0" smtClean="0"/>
              <a:t>Н</a:t>
            </a:r>
            <a:r>
              <a:rPr lang="vi-VN" sz="2000" dirty="0" smtClean="0"/>
              <a:t>ептун також має кільця — два широких і два вузьких. </a:t>
            </a:r>
            <a:r>
              <a:rPr lang="uk-UA" sz="2000" dirty="0" smtClean="0"/>
              <a:t/>
            </a:r>
            <a:br>
              <a:rPr lang="uk-UA" sz="2000" dirty="0" smtClean="0"/>
            </a:br>
            <a:r>
              <a:rPr lang="uk-UA" sz="2000" dirty="0" smtClean="0"/>
              <a:t>  </a:t>
            </a:r>
            <a:r>
              <a:rPr lang="vi-VN" sz="2700" dirty="0" smtClean="0"/>
              <a:t>У</a:t>
            </a:r>
            <a:r>
              <a:rPr lang="vi-VN" sz="2000" dirty="0" smtClean="0"/>
              <a:t> </a:t>
            </a:r>
            <a:r>
              <a:rPr lang="vi-VN" sz="2700" dirty="0" smtClean="0"/>
              <a:t>Н</a:t>
            </a:r>
            <a:r>
              <a:rPr lang="vi-VN" sz="2000" dirty="0" smtClean="0"/>
              <a:t>ептуна є 8 відомих супутників: 4 маленьких, 3 середніх і 1 великий</a:t>
            </a:r>
            <a:r>
              <a:rPr lang="vi-VN" sz="2200" dirty="0" smtClean="0"/>
              <a:t>.</a:t>
            </a:r>
            <a:r>
              <a:rPr lang="vi-VN" b="0" dirty="0" smtClean="0"/>
              <a:t/>
            </a:r>
            <a:br>
              <a:rPr lang="vi-VN" b="0" dirty="0" smtClean="0"/>
            </a:br>
            <a:endParaRPr lang="ru-RU" dirty="0"/>
          </a:p>
        </p:txBody>
      </p:sp>
      <p:sp>
        <p:nvSpPr>
          <p:cNvPr id="3" name="Текст 2"/>
          <p:cNvSpPr>
            <a:spLocks noGrp="1"/>
          </p:cNvSpPr>
          <p:nvPr>
            <p:ph type="body" idx="1"/>
          </p:nvPr>
        </p:nvSpPr>
        <p:spPr>
          <a:xfrm>
            <a:off x="4857752" y="285729"/>
            <a:ext cx="3929090" cy="1285883"/>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uk-UA" sz="48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Нептун</a:t>
            </a:r>
            <a:endParaRPr lang="ru-RU" sz="4800"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pic>
        <p:nvPicPr>
          <p:cNvPr id="7" name="Picture 3"/>
          <p:cNvPicPr>
            <a:picLocks noChangeAspect="1" noChangeArrowheads="1"/>
          </p:cNvPicPr>
          <p:nvPr/>
        </p:nvPicPr>
        <p:blipFill>
          <a:blip r:embed="rId3"/>
          <a:srcRect l="12605" r="16490"/>
          <a:stretch>
            <a:fillRect/>
          </a:stretch>
        </p:blipFill>
        <p:spPr bwMode="auto">
          <a:xfrm>
            <a:off x="4643438" y="2000240"/>
            <a:ext cx="4286280" cy="457203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028.radikal.ru/1011/b1/2c044addcab0t.jpg"/>
          <p:cNvPicPr>
            <a:picLocks noChangeAspect="1" noChangeArrowheads="1"/>
          </p:cNvPicPr>
          <p:nvPr/>
        </p:nvPicPr>
        <p:blipFill>
          <a:blip r:embed="rId2"/>
          <a:srcRect b="6250"/>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42844" y="1571612"/>
            <a:ext cx="3643338" cy="5072098"/>
          </a:xfrm>
          <a:solidFill>
            <a:schemeClr val="bg1">
              <a:lumMod val="75000"/>
            </a:schemeClr>
          </a:solidFill>
          <a:ln>
            <a:solidFill>
              <a:schemeClr val="tx1"/>
            </a:solidFill>
          </a:ln>
        </p:spPr>
        <p:txBody>
          <a:bodyPr>
            <a:normAutofit/>
          </a:bodyPr>
          <a:lstStyle/>
          <a:p>
            <a:r>
              <a:rPr lang="uk-UA" sz="1800" dirty="0" smtClean="0">
                <a:latin typeface="Times New Roman" pitchFamily="18" charset="0"/>
                <a:cs typeface="Times New Roman" pitchFamily="18" charset="0"/>
              </a:rPr>
              <a:t> </a:t>
            </a:r>
            <a:r>
              <a:rPr lang="uk-UA" sz="3100" dirty="0" smtClean="0">
                <a:solidFill>
                  <a:schemeClr val="tx2">
                    <a:lumMod val="50000"/>
                  </a:schemeClr>
                </a:solidFill>
                <a:latin typeface="Times New Roman" pitchFamily="18" charset="0"/>
                <a:cs typeface="Times New Roman" pitchFamily="18" charset="0"/>
              </a:rPr>
              <a:t>а</a:t>
            </a:r>
            <a:r>
              <a:rPr lang="uk-UA" sz="2200" dirty="0" smtClean="0">
                <a:solidFill>
                  <a:schemeClr val="tx2">
                    <a:lumMod val="50000"/>
                  </a:schemeClr>
                </a:solidFill>
                <a:latin typeface="Times New Roman" pitchFamily="18" charset="0"/>
                <a:cs typeface="Times New Roman" pitchFamily="18" charset="0"/>
              </a:rPr>
              <a:t>стероїди – невеликі  </a:t>
            </a:r>
            <a:r>
              <a:rPr lang="uk-UA" sz="2200" dirty="0" smtClean="0">
                <a:solidFill>
                  <a:schemeClr val="tx2">
                    <a:lumMod val="50000"/>
                  </a:schemeClr>
                </a:solidFill>
                <a:latin typeface="Times New Roman" pitchFamily="18" charset="0"/>
                <a:cs typeface="Times New Roman" pitchFamily="18" charset="0"/>
              </a:rPr>
              <a:t>кам</a:t>
            </a:r>
            <a:r>
              <a:rPr lang="en-US" sz="2200" dirty="0" smtClean="0">
                <a:solidFill>
                  <a:schemeClr val="tx2">
                    <a:lumMod val="50000"/>
                  </a:schemeClr>
                </a:solidFill>
                <a:latin typeface="Times New Roman" pitchFamily="18" charset="0"/>
                <a:cs typeface="Times New Roman" pitchFamily="18" charset="0"/>
              </a:rPr>
              <a:t>`</a:t>
            </a:r>
            <a:r>
              <a:rPr lang="uk-UA" sz="2200" dirty="0" smtClean="0">
                <a:solidFill>
                  <a:schemeClr val="tx2">
                    <a:lumMod val="50000"/>
                  </a:schemeClr>
                </a:solidFill>
                <a:latin typeface="Times New Roman" pitchFamily="18" charset="0"/>
                <a:cs typeface="Times New Roman" pitchFamily="18" charset="0"/>
              </a:rPr>
              <a:t>яні</a:t>
            </a:r>
            <a:r>
              <a:rPr lang="uk-UA" sz="2200" dirty="0" smtClean="0">
                <a:solidFill>
                  <a:schemeClr val="tx2">
                    <a:lumMod val="50000"/>
                  </a:schemeClr>
                </a:solidFill>
                <a:latin typeface="Times New Roman" pitchFamily="18" charset="0"/>
                <a:cs typeface="Times New Roman" pitchFamily="18" charset="0"/>
              </a:rPr>
              <a:t> уламки та брили. </a:t>
            </a:r>
            <a:r>
              <a:rPr lang="uk-UA" sz="3100" dirty="0" smtClean="0">
                <a:solidFill>
                  <a:schemeClr val="tx2">
                    <a:lumMod val="50000"/>
                  </a:schemeClr>
                </a:solidFill>
                <a:latin typeface="Times New Roman" pitchFamily="18" charset="0"/>
                <a:cs typeface="Times New Roman" pitchFamily="18" charset="0"/>
              </a:rPr>
              <a:t>А</a:t>
            </a:r>
            <a:r>
              <a:rPr lang="uk-UA" sz="2200" dirty="0" smtClean="0">
                <a:solidFill>
                  <a:schemeClr val="tx2">
                    <a:lumMod val="50000"/>
                  </a:schemeClr>
                </a:solidFill>
                <a:latin typeface="Times New Roman" pitchFamily="18" charset="0"/>
                <a:cs typeface="Times New Roman" pitchFamily="18" charset="0"/>
              </a:rPr>
              <a:t>стероїди називають  малими планетами, які обертаються навколо </a:t>
            </a:r>
            <a:r>
              <a:rPr lang="uk-UA" sz="3100" dirty="0" smtClean="0">
                <a:solidFill>
                  <a:schemeClr val="tx2">
                    <a:lumMod val="50000"/>
                  </a:schemeClr>
                </a:solidFill>
                <a:latin typeface="Times New Roman" pitchFamily="18" charset="0"/>
                <a:cs typeface="Times New Roman" pitchFamily="18" charset="0"/>
              </a:rPr>
              <a:t>с</a:t>
            </a:r>
            <a:r>
              <a:rPr lang="uk-UA" sz="2200" dirty="0" smtClean="0">
                <a:solidFill>
                  <a:schemeClr val="tx2">
                    <a:lumMod val="50000"/>
                  </a:schemeClr>
                </a:solidFill>
                <a:latin typeface="Times New Roman" pitchFamily="18" charset="0"/>
                <a:cs typeface="Times New Roman" pitchFamily="18" charset="0"/>
              </a:rPr>
              <a:t>онця між </a:t>
            </a:r>
            <a:r>
              <a:rPr lang="uk-UA" sz="3100" dirty="0" smtClean="0">
                <a:solidFill>
                  <a:schemeClr val="tx2">
                    <a:lumMod val="50000"/>
                  </a:schemeClr>
                </a:solidFill>
                <a:latin typeface="Times New Roman" pitchFamily="18" charset="0"/>
                <a:cs typeface="Times New Roman" pitchFamily="18" charset="0"/>
              </a:rPr>
              <a:t>м</a:t>
            </a:r>
            <a:r>
              <a:rPr lang="uk-UA" sz="2200" dirty="0" smtClean="0">
                <a:solidFill>
                  <a:schemeClr val="tx2">
                    <a:lumMod val="50000"/>
                  </a:schemeClr>
                </a:solidFill>
                <a:latin typeface="Times New Roman" pitchFamily="18" charset="0"/>
                <a:cs typeface="Times New Roman" pitchFamily="18" charset="0"/>
              </a:rPr>
              <a:t>арсом і </a:t>
            </a:r>
            <a:r>
              <a:rPr lang="uk-UA" sz="3100" dirty="0" smtClean="0">
                <a:solidFill>
                  <a:schemeClr val="tx2">
                    <a:lumMod val="50000"/>
                  </a:schemeClr>
                </a:solidFill>
                <a:latin typeface="Times New Roman" pitchFamily="18" charset="0"/>
                <a:cs typeface="Times New Roman" pitchFamily="18" charset="0"/>
              </a:rPr>
              <a:t>ю</a:t>
            </a:r>
            <a:r>
              <a:rPr lang="uk-UA" sz="2200" dirty="0" smtClean="0">
                <a:solidFill>
                  <a:schemeClr val="tx2">
                    <a:lumMod val="50000"/>
                  </a:schemeClr>
                </a:solidFill>
                <a:latin typeface="Times New Roman" pitchFamily="18" charset="0"/>
                <a:cs typeface="Times New Roman" pitchFamily="18" charset="0"/>
              </a:rPr>
              <a:t>пітером, а іноді наближаються до </a:t>
            </a:r>
            <a:r>
              <a:rPr lang="uk-UA" sz="3100" dirty="0" smtClean="0">
                <a:solidFill>
                  <a:schemeClr val="tx2">
                    <a:lumMod val="50000"/>
                  </a:schemeClr>
                </a:solidFill>
                <a:latin typeface="Times New Roman" pitchFamily="18" charset="0"/>
                <a:cs typeface="Times New Roman" pitchFamily="18" charset="0"/>
              </a:rPr>
              <a:t>з</a:t>
            </a:r>
            <a:r>
              <a:rPr lang="uk-UA" sz="2200" dirty="0" smtClean="0">
                <a:solidFill>
                  <a:schemeClr val="tx2">
                    <a:lumMod val="50000"/>
                  </a:schemeClr>
                </a:solidFill>
                <a:latin typeface="Times New Roman" pitchFamily="18" charset="0"/>
                <a:cs typeface="Times New Roman" pitchFamily="18" charset="0"/>
              </a:rPr>
              <a:t>емлі.</a:t>
            </a:r>
            <a:endParaRPr lang="ru-RU" sz="1600" dirty="0">
              <a:solidFill>
                <a:schemeClr val="tx2">
                  <a:lumMod val="50000"/>
                </a:schemeClr>
              </a:solidFill>
              <a:latin typeface="Times New Roman" pitchFamily="18" charset="0"/>
              <a:cs typeface="Times New Roman" pitchFamily="18" charset="0"/>
            </a:endParaRPr>
          </a:p>
        </p:txBody>
      </p:sp>
      <p:sp>
        <p:nvSpPr>
          <p:cNvPr id="3" name="Текст 2"/>
          <p:cNvSpPr>
            <a:spLocks noGrp="1"/>
          </p:cNvSpPr>
          <p:nvPr>
            <p:ph type="body" idx="1"/>
          </p:nvPr>
        </p:nvSpPr>
        <p:spPr>
          <a:xfrm>
            <a:off x="285721" y="428605"/>
            <a:ext cx="3071833" cy="1000131"/>
          </a:xfrm>
        </p:spPr>
        <p:txBody>
          <a:bodyPr/>
          <a:lstStyle/>
          <a:p>
            <a:endParaRPr lang="ru-RU" dirty="0"/>
          </a:p>
        </p:txBody>
      </p:sp>
      <p:pic>
        <p:nvPicPr>
          <p:cNvPr id="6" name="Picture 2" descr="http://cl.rushkolnik.ru/tw_files2/urls_81/1421/d-1420008/img29.jpg"/>
          <p:cNvPicPr>
            <a:picLocks noChangeAspect="1" noChangeArrowheads="1"/>
          </p:cNvPicPr>
          <p:nvPr/>
        </p:nvPicPr>
        <p:blipFill>
          <a:blip r:embed="rId3"/>
          <a:srcRect l="15625" t="23438" r="7812" b="6249"/>
          <a:stretch>
            <a:fillRect/>
          </a:stretch>
        </p:blipFill>
        <p:spPr bwMode="auto">
          <a:xfrm>
            <a:off x="3857620" y="1714488"/>
            <a:ext cx="5072098" cy="4929222"/>
          </a:xfrm>
          <a:prstGeom prst="rect">
            <a:avLst/>
          </a:prstGeom>
          <a:noFill/>
        </p:spPr>
      </p:pic>
      <p:pic>
        <p:nvPicPr>
          <p:cNvPr id="5" name="Picture 2" descr="http://img0.liveinternet.ru/images/attach/c/3/78/199/78199784_0_56e84_effc9e65_XL.png"/>
          <p:cNvPicPr>
            <a:picLocks noChangeAspect="1" noChangeArrowheads="1"/>
          </p:cNvPicPr>
          <p:nvPr/>
        </p:nvPicPr>
        <p:blipFill>
          <a:blip r:embed="rId4"/>
          <a:srcRect/>
          <a:stretch>
            <a:fillRect/>
          </a:stretch>
        </p:blipFill>
        <p:spPr bwMode="auto">
          <a:xfrm>
            <a:off x="5000628" y="0"/>
            <a:ext cx="3929090" cy="1928802"/>
          </a:xfrm>
          <a:prstGeom prst="rect">
            <a:avLst/>
          </a:prstGeom>
          <a:noFill/>
        </p:spPr>
      </p:pic>
      <p:sp>
        <p:nvSpPr>
          <p:cNvPr id="7" name="Выноска-облако 6"/>
          <p:cNvSpPr/>
          <p:nvPr/>
        </p:nvSpPr>
        <p:spPr>
          <a:xfrm>
            <a:off x="142844" y="0"/>
            <a:ext cx="4500594" cy="1571612"/>
          </a:xfrm>
          <a:prstGeom prst="cloudCallout">
            <a:avLst>
              <a:gd name="adj1" fmla="val 69035"/>
              <a:gd name="adj2" fmla="val 24210"/>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hevronInverted">
              <a:avLst/>
            </a:prstTxWarp>
          </a:bodyPr>
          <a:lstStyle/>
          <a:p>
            <a:pPr algn="ctr"/>
            <a:r>
              <a:rPr lang="uk-UA" sz="2000" b="1" dirty="0" smtClean="0">
                <a:solidFill>
                  <a:schemeClr val="tx1"/>
                </a:solidFill>
                <a:effectLst>
                  <a:glow rad="228600">
                    <a:schemeClr val="accent5">
                      <a:satMod val="175000"/>
                      <a:alpha val="40000"/>
                    </a:schemeClr>
                  </a:glow>
                </a:effectLst>
                <a:latin typeface="Times New Roman" pitchFamily="18" charset="0"/>
                <a:cs typeface="Times New Roman" pitchFamily="18" charset="0"/>
              </a:rPr>
              <a:t>АСТЕРОЇДИ</a:t>
            </a:r>
            <a:endParaRPr lang="ru-RU" sz="2000" b="1" dirty="0">
              <a:solidFill>
                <a:schemeClr val="tx1"/>
              </a:solidFill>
              <a:effectLst>
                <a:glow rad="228600">
                  <a:schemeClr val="accent5">
                    <a:satMod val="175000"/>
                    <a:alpha val="40000"/>
                  </a:schemeClr>
                </a:glo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028.radikal.ru/1011/b1/2c044addcab0t.jpg"/>
          <p:cNvPicPr>
            <a:picLocks noChangeAspect="1" noChangeArrowheads="1"/>
          </p:cNvPicPr>
          <p:nvPr/>
        </p:nvPicPr>
        <p:blipFill>
          <a:blip r:embed="rId2"/>
          <a:srcRect b="6250"/>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14282" y="1285860"/>
            <a:ext cx="4643470" cy="5286412"/>
          </a:xfrm>
          <a:solidFill>
            <a:schemeClr val="bg1">
              <a:lumMod val="75000"/>
            </a:schemeClr>
          </a:solidFill>
          <a:ln>
            <a:solidFill>
              <a:schemeClr val="tx1"/>
            </a:solidFill>
          </a:ln>
        </p:spPr>
        <p:txBody>
          <a:bodyPr>
            <a:noAutofit/>
          </a:bodyPr>
          <a:lstStyle/>
          <a:p>
            <a:r>
              <a:rPr lang="uk-UA" sz="3200" dirty="0" smtClean="0">
                <a:solidFill>
                  <a:schemeClr val="tx2">
                    <a:lumMod val="50000"/>
                  </a:schemeClr>
                </a:solidFill>
                <a:latin typeface="Times New Roman" pitchFamily="18" charset="0"/>
                <a:cs typeface="Times New Roman" pitchFamily="18" charset="0"/>
              </a:rPr>
              <a:t>  </a:t>
            </a:r>
            <a:r>
              <a:rPr lang="uk-UA" sz="2400" dirty="0" smtClean="0">
                <a:solidFill>
                  <a:schemeClr val="tx2">
                    <a:lumMod val="50000"/>
                  </a:schemeClr>
                </a:solidFill>
                <a:latin typeface="Times New Roman" pitchFamily="18" charset="0"/>
                <a:cs typeface="Times New Roman" pitchFamily="18" charset="0"/>
              </a:rPr>
              <a:t>к</a:t>
            </a:r>
            <a:r>
              <a:rPr lang="uk-UA" sz="1800" dirty="0" smtClean="0">
                <a:solidFill>
                  <a:schemeClr val="tx2">
                    <a:lumMod val="50000"/>
                  </a:schemeClr>
                </a:solidFill>
                <a:latin typeface="Times New Roman" pitchFamily="18" charset="0"/>
                <a:cs typeface="Times New Roman" pitchFamily="18" charset="0"/>
              </a:rPr>
              <a:t>омети – це небесні тіла, що рухаються навколо </a:t>
            </a:r>
            <a:r>
              <a:rPr lang="uk-UA" sz="2400" dirty="0" smtClean="0">
                <a:solidFill>
                  <a:schemeClr val="tx2">
                    <a:lumMod val="50000"/>
                  </a:schemeClr>
                </a:solidFill>
                <a:latin typeface="Times New Roman" pitchFamily="18" charset="0"/>
                <a:cs typeface="Times New Roman" pitchFamily="18" charset="0"/>
              </a:rPr>
              <a:t>с</a:t>
            </a:r>
            <a:r>
              <a:rPr lang="uk-UA" sz="1800" dirty="0" smtClean="0">
                <a:solidFill>
                  <a:schemeClr val="tx2">
                    <a:lumMod val="50000"/>
                  </a:schemeClr>
                </a:solidFill>
                <a:latin typeface="Times New Roman" pitchFamily="18" charset="0"/>
                <a:cs typeface="Times New Roman" pitchFamily="18" charset="0"/>
              </a:rPr>
              <a:t>онця.  </a:t>
            </a:r>
            <a:r>
              <a:rPr lang="uk-UA" sz="2400" dirty="0" smtClean="0">
                <a:solidFill>
                  <a:schemeClr val="tx2">
                    <a:lumMod val="50000"/>
                  </a:schemeClr>
                </a:solidFill>
                <a:latin typeface="Times New Roman" pitchFamily="18" charset="0"/>
                <a:cs typeface="Times New Roman" pitchFamily="18" charset="0"/>
              </a:rPr>
              <a:t>К</a:t>
            </a:r>
            <a:r>
              <a:rPr lang="uk-UA" sz="1800" dirty="0" smtClean="0">
                <a:solidFill>
                  <a:schemeClr val="tx2">
                    <a:lumMod val="50000"/>
                  </a:schemeClr>
                </a:solidFill>
                <a:latin typeface="Times New Roman" pitchFamily="18" charset="0"/>
                <a:cs typeface="Times New Roman" pitchFamily="18" charset="0"/>
              </a:rPr>
              <a:t>оли вона наближається до </a:t>
            </a:r>
            <a:r>
              <a:rPr lang="uk-UA" sz="2400" dirty="0" smtClean="0">
                <a:solidFill>
                  <a:schemeClr val="tx2">
                    <a:lumMod val="50000"/>
                  </a:schemeClr>
                </a:solidFill>
                <a:latin typeface="Times New Roman" pitchFamily="18" charset="0"/>
                <a:cs typeface="Times New Roman" pitchFamily="18" charset="0"/>
              </a:rPr>
              <a:t>с</a:t>
            </a:r>
            <a:r>
              <a:rPr lang="uk-UA" sz="1800" dirty="0" smtClean="0">
                <a:solidFill>
                  <a:schemeClr val="tx2">
                    <a:lumMod val="50000"/>
                  </a:schemeClr>
                </a:solidFill>
                <a:latin typeface="Times New Roman" pitchFamily="18" charset="0"/>
                <a:cs typeface="Times New Roman" pitchFamily="18" charset="0"/>
              </a:rPr>
              <a:t>онця , то за нею утворюється довгий хвіст. </a:t>
            </a:r>
            <a:r>
              <a:rPr lang="uk-UA" sz="2400" dirty="0" smtClean="0">
                <a:solidFill>
                  <a:schemeClr val="tx2">
                    <a:lumMod val="50000"/>
                  </a:schemeClr>
                </a:solidFill>
                <a:latin typeface="Times New Roman" pitchFamily="18" charset="0"/>
                <a:cs typeface="Times New Roman" pitchFamily="18" charset="0"/>
              </a:rPr>
              <a:t>К</a:t>
            </a:r>
            <a:r>
              <a:rPr lang="uk-UA" sz="1800" dirty="0" smtClean="0">
                <a:solidFill>
                  <a:schemeClr val="tx2">
                    <a:lumMod val="50000"/>
                  </a:schemeClr>
                </a:solidFill>
                <a:latin typeface="Times New Roman" pitchFamily="18" charset="0"/>
                <a:cs typeface="Times New Roman" pitchFamily="18" charset="0"/>
              </a:rPr>
              <a:t>омети за розміром схожі на астероїди, здебільшого утворюються з льоду й обертаються навколо </a:t>
            </a:r>
            <a:r>
              <a:rPr lang="uk-UA" sz="2400" dirty="0" smtClean="0">
                <a:solidFill>
                  <a:schemeClr val="tx2">
                    <a:lumMod val="50000"/>
                  </a:schemeClr>
                </a:solidFill>
                <a:latin typeface="Times New Roman" pitchFamily="18" charset="0"/>
                <a:cs typeface="Times New Roman" pitchFamily="18" charset="0"/>
              </a:rPr>
              <a:t>с</a:t>
            </a:r>
            <a:r>
              <a:rPr lang="uk-UA" sz="1800" dirty="0" smtClean="0">
                <a:solidFill>
                  <a:schemeClr val="tx2">
                    <a:lumMod val="50000"/>
                  </a:schemeClr>
                </a:solidFill>
                <a:latin typeface="Times New Roman" pitchFamily="18" charset="0"/>
                <a:cs typeface="Times New Roman" pitchFamily="18" charset="0"/>
              </a:rPr>
              <a:t>онця.</a:t>
            </a:r>
            <a:br>
              <a:rPr lang="uk-UA" sz="1800" dirty="0" smtClean="0">
                <a:solidFill>
                  <a:schemeClr val="tx2">
                    <a:lumMod val="50000"/>
                  </a:schemeClr>
                </a:solidFill>
                <a:latin typeface="Times New Roman" pitchFamily="18" charset="0"/>
                <a:cs typeface="Times New Roman" pitchFamily="18" charset="0"/>
              </a:rPr>
            </a:br>
            <a:r>
              <a:rPr lang="uk-UA" sz="1800" dirty="0" smtClean="0">
                <a:solidFill>
                  <a:schemeClr val="tx2">
                    <a:lumMod val="50000"/>
                  </a:schemeClr>
                </a:solidFill>
                <a:latin typeface="Times New Roman" pitchFamily="18" charset="0"/>
                <a:cs typeface="Times New Roman" pitchFamily="18" charset="0"/>
              </a:rPr>
              <a:t>  </a:t>
            </a:r>
            <a:r>
              <a:rPr lang="uk-UA" sz="2400" dirty="0" smtClean="0">
                <a:solidFill>
                  <a:schemeClr val="tx2">
                    <a:lumMod val="50000"/>
                  </a:schemeClr>
                </a:solidFill>
                <a:latin typeface="Times New Roman" pitchFamily="18" charset="0"/>
                <a:cs typeface="Times New Roman" pitchFamily="18" charset="0"/>
              </a:rPr>
              <a:t>Н</a:t>
            </a:r>
            <a:r>
              <a:rPr lang="uk-UA" sz="1800" dirty="0" smtClean="0">
                <a:solidFill>
                  <a:schemeClr val="tx2">
                    <a:lumMod val="50000"/>
                  </a:schemeClr>
                </a:solidFill>
                <a:latin typeface="Times New Roman" pitchFamily="18" charset="0"/>
                <a:cs typeface="Times New Roman" pitchFamily="18" charset="0"/>
              </a:rPr>
              <a:t>аближаючись до нього випаровуючись, світяться і їх світіння можна спостерігати на небосхилі.</a:t>
            </a:r>
            <a:r>
              <a:rPr lang="uk-UA" sz="2400" dirty="0" smtClean="0">
                <a:solidFill>
                  <a:schemeClr val="tx2">
                    <a:lumMod val="50000"/>
                  </a:schemeClr>
                </a:solidFill>
                <a:latin typeface="Times New Roman" pitchFamily="18" charset="0"/>
                <a:cs typeface="Times New Roman" pitchFamily="18" charset="0"/>
              </a:rPr>
              <a:t/>
            </a:r>
            <a:br>
              <a:rPr lang="uk-UA" sz="2400" dirty="0" smtClean="0">
                <a:solidFill>
                  <a:schemeClr val="tx2">
                    <a:lumMod val="50000"/>
                  </a:schemeClr>
                </a:solidFill>
                <a:latin typeface="Times New Roman" pitchFamily="18" charset="0"/>
                <a:cs typeface="Times New Roman" pitchFamily="18" charset="0"/>
              </a:rPr>
            </a:br>
            <a:r>
              <a:rPr lang="uk-UA" sz="2400" dirty="0" smtClean="0">
                <a:solidFill>
                  <a:schemeClr val="tx2">
                    <a:lumMod val="50000"/>
                  </a:schemeClr>
                </a:solidFill>
                <a:latin typeface="Times New Roman" pitchFamily="18" charset="0"/>
                <a:cs typeface="Times New Roman" pitchFamily="18" charset="0"/>
              </a:rPr>
              <a:t>  </a:t>
            </a:r>
            <a:endParaRPr lang="ru-RU" sz="2800" dirty="0">
              <a:solidFill>
                <a:schemeClr val="tx2">
                  <a:lumMod val="50000"/>
                </a:schemeClr>
              </a:solidFill>
              <a:latin typeface="Times New Roman" pitchFamily="18" charset="0"/>
              <a:cs typeface="Times New Roman" pitchFamily="18" charset="0"/>
            </a:endParaRPr>
          </a:p>
        </p:txBody>
      </p:sp>
      <p:pic>
        <p:nvPicPr>
          <p:cNvPr id="1028" name="Picture 4" descr="http://re-actor.net/uploads/posts/2013-03/1363341370_23.jpg"/>
          <p:cNvPicPr>
            <a:picLocks noChangeAspect="1" noChangeArrowheads="1"/>
          </p:cNvPicPr>
          <p:nvPr/>
        </p:nvPicPr>
        <p:blipFill>
          <a:blip r:embed="rId3" cstate="print"/>
          <a:srcRect/>
          <a:stretch>
            <a:fillRect/>
          </a:stretch>
        </p:blipFill>
        <p:spPr bwMode="auto">
          <a:xfrm>
            <a:off x="4929190" y="3571876"/>
            <a:ext cx="3929090" cy="3000396"/>
          </a:xfrm>
          <a:prstGeom prst="rect">
            <a:avLst/>
          </a:prstGeom>
          <a:noFill/>
        </p:spPr>
      </p:pic>
      <p:pic>
        <p:nvPicPr>
          <p:cNvPr id="1030" name="Picture 6" descr="http://www.media.nakanune.ru/images/pictures/image_big_17490.jpg"/>
          <p:cNvPicPr>
            <a:picLocks noChangeAspect="1" noChangeArrowheads="1"/>
          </p:cNvPicPr>
          <p:nvPr/>
        </p:nvPicPr>
        <p:blipFill>
          <a:blip r:embed="rId4"/>
          <a:srcRect/>
          <a:stretch>
            <a:fillRect/>
          </a:stretch>
        </p:blipFill>
        <p:spPr bwMode="auto">
          <a:xfrm>
            <a:off x="4929190" y="1142984"/>
            <a:ext cx="3929090" cy="2357454"/>
          </a:xfrm>
          <a:prstGeom prst="rect">
            <a:avLst/>
          </a:prstGeom>
          <a:noFill/>
        </p:spPr>
      </p:pic>
      <p:pic>
        <p:nvPicPr>
          <p:cNvPr id="5" name="Picture 2" descr="http://img0.liveinternet.ru/images/attach/c/3/78/199/78199784_0_56e84_effc9e65_XL.png"/>
          <p:cNvPicPr>
            <a:picLocks noChangeAspect="1" noChangeArrowheads="1"/>
          </p:cNvPicPr>
          <p:nvPr/>
        </p:nvPicPr>
        <p:blipFill>
          <a:blip r:embed="rId5"/>
          <a:srcRect/>
          <a:stretch>
            <a:fillRect/>
          </a:stretch>
        </p:blipFill>
        <p:spPr bwMode="auto">
          <a:xfrm>
            <a:off x="5572132" y="0"/>
            <a:ext cx="3429024" cy="1571612"/>
          </a:xfrm>
          <a:prstGeom prst="rect">
            <a:avLst/>
          </a:prstGeom>
          <a:noFill/>
        </p:spPr>
      </p:pic>
      <p:sp>
        <p:nvSpPr>
          <p:cNvPr id="9" name="Выноска-облако 8"/>
          <p:cNvSpPr/>
          <p:nvPr/>
        </p:nvSpPr>
        <p:spPr>
          <a:xfrm>
            <a:off x="142844" y="0"/>
            <a:ext cx="4643470" cy="1357298"/>
          </a:xfrm>
          <a:prstGeom prst="cloudCallout">
            <a:avLst>
              <a:gd name="adj1" fmla="val 80919"/>
              <a:gd name="adj2" fmla="val 29796"/>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hevronInverted">
              <a:avLst/>
            </a:prstTxWarp>
          </a:bodyPr>
          <a:lstStyle/>
          <a:p>
            <a:pPr algn="ctr"/>
            <a:r>
              <a:rPr lang="uk-UA" sz="2000" b="1" dirty="0" smtClean="0">
                <a:solidFill>
                  <a:schemeClr val="tx1"/>
                </a:solidFill>
                <a:effectLst>
                  <a:glow rad="228600">
                    <a:schemeClr val="accent5">
                      <a:satMod val="175000"/>
                      <a:alpha val="40000"/>
                    </a:schemeClr>
                  </a:glow>
                </a:effectLst>
                <a:latin typeface="Times New Roman" pitchFamily="18" charset="0"/>
                <a:cs typeface="Times New Roman" pitchFamily="18" charset="0"/>
              </a:rPr>
              <a:t>КОМЕТИ</a:t>
            </a:r>
            <a:endParaRPr lang="ru-RU" sz="2000" b="1" dirty="0">
              <a:solidFill>
                <a:schemeClr val="tx1"/>
              </a:solidFill>
              <a:effectLst>
                <a:glow rad="228600">
                  <a:schemeClr val="accent5">
                    <a:satMod val="175000"/>
                    <a:alpha val="40000"/>
                  </a:schemeClr>
                </a:glo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028.radikal.ru/1011/b1/2c044addcab0t.jpg"/>
          <p:cNvPicPr>
            <a:picLocks noChangeAspect="1" noChangeArrowheads="1"/>
          </p:cNvPicPr>
          <p:nvPr/>
        </p:nvPicPr>
        <p:blipFill>
          <a:blip r:embed="rId2"/>
          <a:srcRect b="6250"/>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14282" y="1643050"/>
            <a:ext cx="3714776" cy="5000660"/>
          </a:xfrm>
          <a:solidFill>
            <a:schemeClr val="bg1">
              <a:lumMod val="75000"/>
            </a:schemeClr>
          </a:solidFill>
          <a:ln>
            <a:solidFill>
              <a:schemeClr val="tx1"/>
            </a:solidFill>
          </a:ln>
        </p:spPr>
        <p:txBody>
          <a:bodyPr>
            <a:normAutofit fontScale="90000"/>
          </a:bodyPr>
          <a:lstStyle/>
          <a:p>
            <a:r>
              <a:rPr lang="uk-UA" sz="2000" dirty="0" smtClean="0">
                <a:latin typeface="Times New Roman" pitchFamily="18" charset="0"/>
                <a:cs typeface="Times New Roman" pitchFamily="18" charset="0"/>
              </a:rPr>
              <a:t>  </a:t>
            </a:r>
            <a:r>
              <a:rPr lang="uk-UA" sz="3200" dirty="0" smtClean="0">
                <a:solidFill>
                  <a:schemeClr val="tx2">
                    <a:lumMod val="50000"/>
                  </a:schemeClr>
                </a:solidFill>
                <a:latin typeface="Times New Roman" pitchFamily="18" charset="0"/>
                <a:cs typeface="Times New Roman" pitchFamily="18" charset="0"/>
              </a:rPr>
              <a:t>м</a:t>
            </a:r>
            <a:r>
              <a:rPr lang="uk-UA" sz="2400" dirty="0" smtClean="0">
                <a:solidFill>
                  <a:schemeClr val="tx2">
                    <a:lumMod val="50000"/>
                  </a:schemeClr>
                </a:solidFill>
                <a:latin typeface="Times New Roman" pitchFamily="18" charset="0"/>
                <a:cs typeface="Times New Roman" pitchFamily="18" charset="0"/>
              </a:rPr>
              <a:t>етеорити менші за астероїди, утворені з каміння та металу, часто падають на </a:t>
            </a:r>
            <a:r>
              <a:rPr lang="uk-UA" sz="3200" dirty="0" smtClean="0">
                <a:solidFill>
                  <a:schemeClr val="tx2">
                    <a:lumMod val="50000"/>
                  </a:schemeClr>
                </a:solidFill>
                <a:latin typeface="Times New Roman" pitchFamily="18" charset="0"/>
                <a:cs typeface="Times New Roman" pitchFamily="18" charset="0"/>
              </a:rPr>
              <a:t>з</a:t>
            </a:r>
            <a:r>
              <a:rPr lang="uk-UA" sz="2400" dirty="0" smtClean="0">
                <a:solidFill>
                  <a:schemeClr val="tx2">
                    <a:lumMod val="50000"/>
                  </a:schemeClr>
                </a:solidFill>
                <a:latin typeface="Times New Roman" pitchFamily="18" charset="0"/>
                <a:cs typeface="Times New Roman" pitchFamily="18" charset="0"/>
              </a:rPr>
              <a:t>емлю і утворюють воронки, схожі на місячні кратери. </a:t>
            </a:r>
            <a:r>
              <a:rPr lang="uk-UA" sz="3100" dirty="0" smtClean="0">
                <a:solidFill>
                  <a:schemeClr val="tx2">
                    <a:lumMod val="50000"/>
                  </a:schemeClr>
                </a:solidFill>
                <a:latin typeface="Times New Roman" pitchFamily="18" charset="0"/>
                <a:cs typeface="Times New Roman" pitchFamily="18" charset="0"/>
              </a:rPr>
              <a:t>з</a:t>
            </a:r>
            <a:r>
              <a:rPr lang="uk-UA" sz="2400" dirty="0" smtClean="0">
                <a:solidFill>
                  <a:schemeClr val="tx2">
                    <a:lumMod val="50000"/>
                  </a:schemeClr>
                </a:solidFill>
                <a:latin typeface="Times New Roman" pitchFamily="18" charset="0"/>
                <a:cs typeface="Times New Roman" pitchFamily="18" charset="0"/>
              </a:rPr>
              <a:t>а їх падінням можна спостерігати прозорими  ночами.</a:t>
            </a:r>
            <a:endParaRPr lang="ru-RU" sz="2000" dirty="0">
              <a:solidFill>
                <a:schemeClr val="tx2">
                  <a:lumMod val="50000"/>
                </a:schemeClr>
              </a:solidFill>
              <a:latin typeface="Times New Roman" pitchFamily="18" charset="0"/>
              <a:cs typeface="Times New Roman" pitchFamily="18" charset="0"/>
            </a:endParaRPr>
          </a:p>
        </p:txBody>
      </p:sp>
      <p:pic>
        <p:nvPicPr>
          <p:cNvPr id="5" name="Picture 2" descr="http://dok.znaimo.com.ua/pars_docs/refs/8/7528/img27.jpg"/>
          <p:cNvPicPr>
            <a:picLocks noChangeAspect="1" noChangeArrowheads="1"/>
          </p:cNvPicPr>
          <p:nvPr/>
        </p:nvPicPr>
        <p:blipFill>
          <a:blip r:embed="rId3"/>
          <a:srcRect l="7229" t="16216" r="7228"/>
          <a:stretch>
            <a:fillRect/>
          </a:stretch>
        </p:blipFill>
        <p:spPr bwMode="auto">
          <a:xfrm>
            <a:off x="4000496" y="1643050"/>
            <a:ext cx="5000660" cy="5000660"/>
          </a:xfrm>
          <a:prstGeom prst="rect">
            <a:avLst/>
          </a:prstGeom>
          <a:noFill/>
        </p:spPr>
      </p:pic>
      <p:pic>
        <p:nvPicPr>
          <p:cNvPr id="6" name="Picture 2" descr="http://img0.liveinternet.ru/images/attach/c/3/78/199/78199784_0_56e84_effc9e65_XL.png"/>
          <p:cNvPicPr>
            <a:picLocks noChangeAspect="1" noChangeArrowheads="1"/>
          </p:cNvPicPr>
          <p:nvPr/>
        </p:nvPicPr>
        <p:blipFill>
          <a:blip r:embed="rId4"/>
          <a:srcRect/>
          <a:stretch>
            <a:fillRect/>
          </a:stretch>
        </p:blipFill>
        <p:spPr bwMode="auto">
          <a:xfrm>
            <a:off x="4857752" y="0"/>
            <a:ext cx="4286248" cy="1928802"/>
          </a:xfrm>
          <a:prstGeom prst="rect">
            <a:avLst/>
          </a:prstGeom>
          <a:noFill/>
        </p:spPr>
      </p:pic>
      <p:sp>
        <p:nvSpPr>
          <p:cNvPr id="7" name="Выноска-облако 6"/>
          <p:cNvSpPr/>
          <p:nvPr/>
        </p:nvSpPr>
        <p:spPr>
          <a:xfrm>
            <a:off x="142844" y="0"/>
            <a:ext cx="4214842" cy="1571612"/>
          </a:xfrm>
          <a:prstGeom prst="cloudCallout">
            <a:avLst>
              <a:gd name="adj1" fmla="val 68803"/>
              <a:gd name="adj2" fmla="val 25485"/>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hevronInverted">
              <a:avLst/>
            </a:prstTxWarp>
          </a:bodyPr>
          <a:lstStyle/>
          <a:p>
            <a:pPr algn="ctr"/>
            <a:r>
              <a:rPr lang="uk-UA" sz="2000" b="1" dirty="0" smtClean="0">
                <a:solidFill>
                  <a:schemeClr val="tx1"/>
                </a:solidFill>
                <a:effectLst>
                  <a:glow rad="228600">
                    <a:schemeClr val="accent5">
                      <a:satMod val="175000"/>
                      <a:alpha val="40000"/>
                    </a:schemeClr>
                  </a:glow>
                </a:effectLst>
                <a:latin typeface="Times New Roman" pitchFamily="18" charset="0"/>
                <a:cs typeface="Times New Roman" pitchFamily="18" charset="0"/>
              </a:rPr>
              <a:t>МЕТЕОРИТИ</a:t>
            </a:r>
            <a:endParaRPr lang="ru-RU" sz="2000" b="1" dirty="0">
              <a:solidFill>
                <a:schemeClr val="tx1"/>
              </a:solidFill>
              <a:effectLst>
                <a:glow rad="228600">
                  <a:schemeClr val="accent5">
                    <a:satMod val="175000"/>
                    <a:alpha val="40000"/>
                  </a:schemeClr>
                </a:glo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i028.radikal.ru/1011/b1/2c044addcab0t.jpg"/>
          <p:cNvPicPr>
            <a:picLocks noChangeAspect="1" noChangeArrowheads="1"/>
          </p:cNvPicPr>
          <p:nvPr/>
        </p:nvPicPr>
        <p:blipFill>
          <a:blip r:embed="rId2"/>
          <a:srcRect b="6250"/>
          <a:stretch>
            <a:fillRect/>
          </a:stretch>
        </p:blipFill>
        <p:spPr bwMode="auto">
          <a:xfrm>
            <a:off x="0" y="0"/>
            <a:ext cx="9144000" cy="6858000"/>
          </a:xfrm>
          <a:prstGeom prst="rect">
            <a:avLst/>
          </a:prstGeom>
          <a:noFill/>
        </p:spPr>
      </p:pic>
      <p:pic>
        <p:nvPicPr>
          <p:cNvPr id="4" name="Picture 3"/>
          <p:cNvPicPr>
            <a:picLocks noChangeAspect="1" noChangeArrowheads="1"/>
          </p:cNvPicPr>
          <p:nvPr/>
        </p:nvPicPr>
        <p:blipFill>
          <a:blip r:embed="rId3"/>
          <a:srcRect/>
          <a:stretch>
            <a:fillRect/>
          </a:stretch>
        </p:blipFill>
        <p:spPr bwMode="auto">
          <a:xfrm>
            <a:off x="0" y="2643182"/>
            <a:ext cx="5214942" cy="4214818"/>
          </a:xfrm>
          <a:prstGeom prst="rect">
            <a:avLst/>
          </a:prstGeom>
          <a:noFill/>
          <a:ln w="9525">
            <a:noFill/>
            <a:miter lim="800000"/>
            <a:headEnd/>
            <a:tailEnd/>
          </a:ln>
          <a:effectLst/>
        </p:spPr>
      </p:pic>
      <p:sp>
        <p:nvSpPr>
          <p:cNvPr id="3" name="Вертикальный свиток 2"/>
          <p:cNvSpPr/>
          <p:nvPr/>
        </p:nvSpPr>
        <p:spPr>
          <a:xfrm>
            <a:off x="4714876" y="214290"/>
            <a:ext cx="4429124" cy="6429420"/>
          </a:xfrm>
          <a:prstGeom prst="verticalScroll">
            <a:avLst>
              <a:gd name="adj" fmla="val 9006"/>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2400" dirty="0" smtClean="0">
                <a:solidFill>
                  <a:schemeClr val="tx1"/>
                </a:solidFill>
                <a:latin typeface="Times New Roman" pitchFamily="18" charset="0"/>
                <a:cs typeface="Times New Roman" pitchFamily="18" charset="0"/>
              </a:rPr>
              <a:t> </a:t>
            </a:r>
          </a:p>
          <a:p>
            <a:r>
              <a:rPr lang="uk-UA" sz="2400" dirty="0" smtClean="0">
                <a:solidFill>
                  <a:schemeClr val="tx1"/>
                </a:solidFill>
                <a:latin typeface="Times New Roman" pitchFamily="18" charset="0"/>
                <a:cs typeface="Times New Roman" pitchFamily="18" charset="0"/>
              </a:rPr>
              <a:t>-  </a:t>
            </a:r>
            <a:r>
              <a:rPr lang="uk-UA" sz="2400" b="1" dirty="0" smtClean="0">
                <a:solidFill>
                  <a:schemeClr val="tx1"/>
                </a:solidFill>
                <a:latin typeface="Times New Roman" pitchFamily="18" charset="0"/>
                <a:cs typeface="Times New Roman" pitchFamily="18" charset="0"/>
              </a:rPr>
              <a:t>Що таке Всесвіт?</a:t>
            </a:r>
          </a:p>
          <a:p>
            <a:r>
              <a:rPr lang="uk-UA" sz="2400" b="1" dirty="0" smtClean="0">
                <a:solidFill>
                  <a:schemeClr val="tx1"/>
                </a:solidFill>
                <a:latin typeface="Times New Roman" pitchFamily="18" charset="0"/>
                <a:cs typeface="Times New Roman" pitchFamily="18" charset="0"/>
              </a:rPr>
              <a:t>-   З чого складається Всесвіт?</a:t>
            </a:r>
          </a:p>
          <a:p>
            <a:r>
              <a:rPr lang="uk-UA" sz="2400" b="1" dirty="0" smtClean="0">
                <a:solidFill>
                  <a:schemeClr val="tx1"/>
                </a:solidFill>
                <a:latin typeface="Times New Roman" pitchFamily="18" charset="0"/>
                <a:cs typeface="Times New Roman" pitchFamily="18" charset="0"/>
              </a:rPr>
              <a:t>-   До якої системи належить планета Земля?</a:t>
            </a:r>
          </a:p>
          <a:p>
            <a:r>
              <a:rPr lang="uk-UA" sz="2400" b="1" dirty="0" smtClean="0">
                <a:solidFill>
                  <a:schemeClr val="tx1"/>
                </a:solidFill>
                <a:latin typeface="Times New Roman" pitchFamily="18" charset="0"/>
                <a:cs typeface="Times New Roman" pitchFamily="18" charset="0"/>
              </a:rPr>
              <a:t>-  Чому систему називають Сонячною?</a:t>
            </a:r>
          </a:p>
          <a:p>
            <a:r>
              <a:rPr lang="uk-UA" sz="2400" b="1" dirty="0" smtClean="0">
                <a:solidFill>
                  <a:schemeClr val="tx1"/>
                </a:solidFill>
                <a:latin typeface="Times New Roman" pitchFamily="18" charset="0"/>
                <a:cs typeface="Times New Roman" pitchFamily="18" charset="0"/>
              </a:rPr>
              <a:t>-  До яких небесних тіл належить Сонце?</a:t>
            </a:r>
          </a:p>
          <a:p>
            <a:r>
              <a:rPr lang="uk-UA" sz="2400" b="1" dirty="0" smtClean="0">
                <a:solidFill>
                  <a:schemeClr val="tx1"/>
                </a:solidFill>
                <a:latin typeface="Times New Roman" pitchFamily="18" charset="0"/>
                <a:cs typeface="Times New Roman" pitchFamily="18" charset="0"/>
              </a:rPr>
              <a:t>-  Чи може людина потрапити на поверхню Сонця? Чому?</a:t>
            </a:r>
          </a:p>
          <a:p>
            <a:endParaRPr lang="uk-UA" sz="2400" b="1" dirty="0">
              <a:latin typeface="Times New Roman" pitchFamily="18" charset="0"/>
              <a:cs typeface="Times New Roman" pitchFamily="18" charset="0"/>
            </a:endParaRPr>
          </a:p>
        </p:txBody>
      </p:sp>
      <p:sp>
        <p:nvSpPr>
          <p:cNvPr id="5" name="Выноска-облако 4"/>
          <p:cNvSpPr/>
          <p:nvPr/>
        </p:nvSpPr>
        <p:spPr>
          <a:xfrm>
            <a:off x="214282" y="0"/>
            <a:ext cx="4929222" cy="2428892"/>
          </a:xfrm>
          <a:prstGeom prst="cloudCallout">
            <a:avLst>
              <a:gd name="adj1" fmla="val 2301"/>
              <a:gd name="adj2" fmla="val 98184"/>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Plain">
              <a:avLst/>
            </a:prstTxWarp>
          </a:bodyPr>
          <a:lstStyle/>
          <a:p>
            <a:pPr algn="ctr"/>
            <a:r>
              <a:rPr lang="uk-UA" sz="2800" b="1" dirty="0" smtClean="0">
                <a:solidFill>
                  <a:schemeClr val="accent4">
                    <a:lumMod val="75000"/>
                  </a:schemeClr>
                </a:solidFill>
                <a:effectLst>
                  <a:glow rad="228600">
                    <a:schemeClr val="accent4">
                      <a:satMod val="175000"/>
                      <a:alpha val="40000"/>
                    </a:schemeClr>
                  </a:glow>
                </a:effectLst>
                <a:latin typeface="Times New Roman" pitchFamily="18" charset="0"/>
                <a:cs typeface="Times New Roman" pitchFamily="18" charset="0"/>
              </a:rPr>
              <a:t>Цікава вікторина. Дай правильну відповідь!</a:t>
            </a:r>
            <a:endParaRPr lang="ru-RU" sz="2800" b="1" dirty="0">
              <a:solidFill>
                <a:schemeClr val="accent4">
                  <a:lumMod val="75000"/>
                </a:schemeClr>
              </a:solidFill>
              <a:effectLst>
                <a:glow rad="228600">
                  <a:schemeClr val="accent4">
                    <a:satMod val="175000"/>
                    <a:alpha val="40000"/>
                  </a:schemeClr>
                </a:glo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4"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 calcmode="lin" valueType="num">
                                      <p:cBhvr>
                                        <p:cTn id="60"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61"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028.radikal.ru/1011/b1/2c044addcab0t.jpg"/>
          <p:cNvPicPr>
            <a:picLocks noChangeAspect="1" noChangeArrowheads="1"/>
          </p:cNvPicPr>
          <p:nvPr/>
        </p:nvPicPr>
        <p:blipFill>
          <a:blip r:embed="rId2"/>
          <a:srcRect b="6250"/>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uk-UA" b="1" dirty="0" smtClean="0">
                <a:latin typeface="Times New Roman" pitchFamily="18" charset="0"/>
                <a:cs typeface="Times New Roman" pitchFamily="18" charset="0"/>
              </a:rPr>
              <a:t>Література</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marL="514350" indent="-514350">
              <a:buAutoNum type="arabicPeriod"/>
            </a:pPr>
            <a:r>
              <a:rPr lang="ru-RU" dirty="0" smtClean="0">
                <a:latin typeface="Times New Roman" pitchFamily="18" charset="0"/>
                <a:cs typeface="Times New Roman" pitchFamily="18" charset="0"/>
              </a:rPr>
              <a:t>Базовий</a:t>
            </a:r>
            <a:r>
              <a:rPr lang="ru-RU" dirty="0" smtClean="0">
                <a:latin typeface="Times New Roman" pitchFamily="18" charset="0"/>
                <a:cs typeface="Times New Roman" pitchFamily="18" charset="0"/>
              </a:rPr>
              <a:t> компонент </a:t>
            </a:r>
            <a:r>
              <a:rPr lang="ru-RU" dirty="0" smtClean="0">
                <a:latin typeface="Times New Roman" pitchFamily="18" charset="0"/>
                <a:cs typeface="Times New Roman" pitchFamily="18" charset="0"/>
              </a:rPr>
              <a:t>дошкыльної</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освіти</a:t>
            </a:r>
            <a:r>
              <a:rPr lang="ru-RU" dirty="0" smtClean="0">
                <a:latin typeface="Times New Roman" pitchFamily="18" charset="0"/>
                <a:cs typeface="Times New Roman" pitchFamily="18" charset="0"/>
              </a:rPr>
              <a:t> в </a:t>
            </a:r>
            <a:r>
              <a:rPr lang="ru-RU" dirty="0" smtClean="0">
                <a:latin typeface="Times New Roman" pitchFamily="18" charset="0"/>
                <a:cs typeface="Times New Roman" pitchFamily="18" charset="0"/>
              </a:rPr>
              <a:t>Україні</a:t>
            </a:r>
            <a:r>
              <a:rPr lang="ru-RU" smtClean="0">
                <a:latin typeface="Times New Roman" pitchFamily="18" charset="0"/>
                <a:cs typeface="Times New Roman" pitchFamily="18" charset="0"/>
              </a:rPr>
              <a:t>. </a:t>
            </a:r>
            <a:r>
              <a:rPr lang="ru-RU"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marL="514350" indent="-514350">
              <a:buAutoNum type="arabicPeriod"/>
            </a:pPr>
            <a:r>
              <a:rPr lang="uk-UA" dirty="0" smtClean="0">
                <a:latin typeface="Times New Roman" pitchFamily="18" charset="0"/>
                <a:cs typeface="Times New Roman" pitchFamily="18" charset="0"/>
              </a:rPr>
              <a:t>С. </a:t>
            </a:r>
            <a:r>
              <a:rPr lang="uk-UA" dirty="0" smtClean="0">
                <a:latin typeface="Times New Roman" pitchFamily="18" charset="0"/>
                <a:cs typeface="Times New Roman" pitchFamily="18" charset="0"/>
              </a:rPr>
              <a:t>Аткінсон</a:t>
            </a:r>
            <a:r>
              <a:rPr lang="uk-UA" dirty="0" smtClean="0">
                <a:latin typeface="Times New Roman" pitchFamily="18" charset="0"/>
                <a:cs typeface="Times New Roman" pitchFamily="18" charset="0"/>
              </a:rPr>
              <a:t>. Астрономія: для </a:t>
            </a:r>
            <a:r>
              <a:rPr lang="uk-UA" dirty="0" smtClean="0">
                <a:latin typeface="Times New Roman" pitchFamily="18" charset="0"/>
                <a:cs typeface="Times New Roman" pitchFamily="18" charset="0"/>
              </a:rPr>
              <a:t>сред</a:t>
            </a:r>
            <a:r>
              <a:rPr lang="uk-UA" dirty="0" smtClean="0">
                <a:latin typeface="Times New Roman" pitchFamily="18" charset="0"/>
                <a:cs typeface="Times New Roman" pitchFamily="18" charset="0"/>
              </a:rPr>
              <a:t>. шк. </a:t>
            </a:r>
            <a:r>
              <a:rPr lang="uk-UA" dirty="0" smtClean="0">
                <a:latin typeface="Times New Roman" pitchFamily="18" charset="0"/>
                <a:cs typeface="Times New Roman" pitchFamily="18" charset="0"/>
              </a:rPr>
              <a:t>возраста</a:t>
            </a:r>
            <a:r>
              <a:rPr lang="uk-UA" dirty="0" smtClean="0">
                <a:latin typeface="Times New Roman" pitchFamily="18" charset="0"/>
                <a:cs typeface="Times New Roman" pitchFamily="18" charset="0"/>
              </a:rPr>
              <a:t>. – М.: </a:t>
            </a:r>
            <a:r>
              <a:rPr lang="uk-UA" dirty="0" smtClean="0">
                <a:latin typeface="Times New Roman" pitchFamily="18" charset="0"/>
                <a:cs typeface="Times New Roman" pitchFamily="18" charset="0"/>
              </a:rPr>
              <a:t>Росм</a:t>
            </a:r>
            <a:r>
              <a:rPr lang="ru-RU" dirty="0" smtClean="0">
                <a:latin typeface="Times New Roman" pitchFamily="18" charset="0"/>
                <a:cs typeface="Times New Roman" pitchFamily="18" charset="0"/>
              </a:rPr>
              <a:t>эн, 1999. – 47 с.</a:t>
            </a:r>
          </a:p>
          <a:p>
            <a:pPr marL="514350" indent="-514350">
              <a:buAutoNum type="arabicPeriod"/>
            </a:pPr>
            <a:r>
              <a:rPr lang="ru-RU" dirty="0" smtClean="0">
                <a:latin typeface="Times New Roman" pitchFamily="18" charset="0"/>
                <a:cs typeface="Times New Roman" pitchFamily="18" charset="0"/>
              </a:rPr>
              <a:t>Е. П. Левитан. Малышам о звездах и планетах. – М.: Педагогика, 1986. – 126с.</a:t>
            </a:r>
          </a:p>
          <a:p>
            <a:pPr marL="514350" indent="-514350">
              <a:buAutoNum type="arabicPeriod"/>
            </a:pPr>
            <a:r>
              <a:rPr lang="ru-RU" dirty="0" smtClean="0">
                <a:latin typeface="Times New Roman" pitchFamily="18" charset="0"/>
                <a:cs typeface="Times New Roman" pitchFamily="18" charset="0"/>
              </a:rPr>
              <a:t>Х. Тол. </a:t>
            </a:r>
            <a:r>
              <a:rPr lang="uk-UA" dirty="0" smtClean="0">
                <a:latin typeface="Times New Roman" pitchFamily="18" charset="0"/>
                <a:cs typeface="Times New Roman" pitchFamily="18" charset="0"/>
              </a:rPr>
              <a:t>Атлас астрономії. – Х.: Ранок, 2006.</a:t>
            </a:r>
            <a:endParaRPr lang="ru-RU"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freegrafica.ru/uploads/posts/2010-04/1271384934_quz1v7erdidpg34.jpe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4" descr="21"/>
          <p:cNvPicPr>
            <a:picLocks noChangeAspect="1" noChangeArrowheads="1"/>
          </p:cNvPicPr>
          <p:nvPr/>
        </p:nvPicPr>
        <p:blipFill>
          <a:blip r:embed="rId3"/>
          <a:srcRect/>
          <a:stretch>
            <a:fillRect/>
          </a:stretch>
        </p:blipFill>
        <p:spPr bwMode="auto">
          <a:xfrm>
            <a:off x="0" y="0"/>
            <a:ext cx="3786214" cy="2438400"/>
          </a:xfrm>
          <a:prstGeom prst="rect">
            <a:avLst/>
          </a:prstGeom>
          <a:noFill/>
          <a:ln w="9525">
            <a:noFill/>
            <a:miter lim="800000"/>
            <a:headEnd/>
            <a:tailEnd/>
          </a:ln>
        </p:spPr>
      </p:pic>
      <p:pic>
        <p:nvPicPr>
          <p:cNvPr id="6" name="Picture 2" descr="http://fantik47.rusedu.net/gallery/3117/94255-3.jpg"/>
          <p:cNvPicPr>
            <a:picLocks noChangeAspect="1" noChangeArrowheads="1"/>
          </p:cNvPicPr>
          <p:nvPr/>
        </p:nvPicPr>
        <p:blipFill>
          <a:blip r:embed="rId4"/>
          <a:srcRect r="6557"/>
          <a:stretch>
            <a:fillRect/>
          </a:stretch>
        </p:blipFill>
        <p:spPr bwMode="auto">
          <a:xfrm>
            <a:off x="214282" y="2500306"/>
            <a:ext cx="8572560" cy="4214842"/>
          </a:xfrm>
          <a:prstGeom prst="rect">
            <a:avLst/>
          </a:prstGeom>
          <a:noFill/>
        </p:spPr>
      </p:pic>
      <p:sp>
        <p:nvSpPr>
          <p:cNvPr id="5" name="Волна 4"/>
          <p:cNvSpPr/>
          <p:nvPr/>
        </p:nvSpPr>
        <p:spPr>
          <a:xfrm>
            <a:off x="3714744" y="0"/>
            <a:ext cx="5214974" cy="2428868"/>
          </a:xfrm>
          <a:prstGeom prst="wave">
            <a:avLst>
              <a:gd name="adj1" fmla="val 12500"/>
              <a:gd name="adj2" fmla="val 306"/>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Wave1">
              <a:avLst/>
            </a:prstTxWarp>
            <a:scene3d>
              <a:camera prst="isometricOffAxis2Left"/>
              <a:lightRig rig="threePt" dir="t"/>
            </a:scene3d>
          </a:bodyPr>
          <a:lstStyle/>
          <a:p>
            <a:pPr algn="ctr"/>
            <a:r>
              <a:rPr lang="ru-RU" sz="3200" b="1" dirty="0" smtClean="0">
                <a:solidFill>
                  <a:schemeClr val="tx1"/>
                </a:solidFill>
                <a:effectLst>
                  <a:glow rad="228600">
                    <a:schemeClr val="accent2">
                      <a:satMod val="175000"/>
                      <a:alpha val="40000"/>
                    </a:schemeClr>
                  </a:glow>
                  <a:reflection blurRad="6350" stA="60000" endA="900" endPos="60000" dist="29997" dir="5400000" sy="-100000" algn="bl" rotWithShape="0"/>
                </a:effectLst>
                <a:latin typeface="Times New Roman" pitchFamily="18" charset="0"/>
                <a:cs typeface="Times New Roman" pitchFamily="18" charset="0"/>
              </a:rPr>
              <a:t>СОНЯЧНА СИСТЕМА</a:t>
            </a:r>
            <a:endParaRPr lang="ru-RU" sz="3200" b="1" dirty="0">
              <a:solidFill>
                <a:schemeClr val="tx1"/>
              </a:solidFill>
              <a:effectLst>
                <a:glow rad="228600">
                  <a:schemeClr val="accent2">
                    <a:satMod val="175000"/>
                    <a:alpha val="40000"/>
                  </a:schemeClr>
                </a:glow>
                <a:reflection blurRad="6350" stA="60000" endA="900" endPos="60000" dist="29997" dir="5400000" sy="-100000" algn="bl" rotWithShape="0"/>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descr="http://wwwmailru.ru/uploads/posts/087e07034f8627197bb1f3593dd2b522.jpg"/>
          <p:cNvPicPr>
            <a:picLocks noGrp="1" noChangeAspect="1" noChangeArrowheads="1"/>
          </p:cNvPicPr>
          <p:nvPr>
            <p:ph idx="1"/>
          </p:nvPr>
        </p:nvPicPr>
        <p:blipFill>
          <a:blip r:embed="rId2"/>
          <a:srcRect b="9044"/>
          <a:stretch>
            <a:fillRect/>
          </a:stretch>
        </p:blipFill>
        <p:spPr bwMode="auto">
          <a:xfrm>
            <a:off x="0" y="0"/>
            <a:ext cx="9143999" cy="6858000"/>
          </a:xfrm>
          <a:prstGeom prst="rect">
            <a:avLst/>
          </a:prstGeom>
          <a:noFill/>
        </p:spPr>
      </p:pic>
      <p:pic>
        <p:nvPicPr>
          <p:cNvPr id="5" name="Picture 8" descr="космос оренбург"/>
          <p:cNvPicPr>
            <a:picLocks noChangeAspect="1" noChangeArrowheads="1"/>
          </p:cNvPicPr>
          <p:nvPr/>
        </p:nvPicPr>
        <p:blipFill>
          <a:blip r:embed="rId3" r:link="rId4"/>
          <a:srcRect/>
          <a:stretch>
            <a:fillRect/>
          </a:stretch>
        </p:blipFill>
        <p:spPr bwMode="auto">
          <a:xfrm>
            <a:off x="2714612" y="2214554"/>
            <a:ext cx="6286544" cy="4500594"/>
          </a:xfrm>
          <a:prstGeom prst="rect">
            <a:avLst/>
          </a:prstGeom>
          <a:noFill/>
          <a:ln w="9525">
            <a:noFill/>
            <a:miter lim="800000"/>
            <a:headEnd/>
            <a:tailEnd/>
          </a:ln>
        </p:spPr>
      </p:pic>
      <p:pic>
        <p:nvPicPr>
          <p:cNvPr id="7" name="Picture 6" descr="http://stat18.privet.ru/lr/0a22583be5cf0b6bad35bd72e93057b4"/>
          <p:cNvPicPr>
            <a:picLocks noChangeAspect="1" noChangeArrowheads="1"/>
          </p:cNvPicPr>
          <p:nvPr/>
        </p:nvPicPr>
        <p:blipFill>
          <a:blip r:embed="rId5"/>
          <a:srcRect/>
          <a:stretch>
            <a:fillRect/>
          </a:stretch>
        </p:blipFill>
        <p:spPr bwMode="auto">
          <a:xfrm>
            <a:off x="142844" y="2214554"/>
            <a:ext cx="2571768" cy="4476772"/>
          </a:xfrm>
          <a:prstGeom prst="rect">
            <a:avLst/>
          </a:prstGeom>
          <a:noFill/>
        </p:spPr>
      </p:pic>
      <p:sp>
        <p:nvSpPr>
          <p:cNvPr id="8" name="Выноска-облако 7"/>
          <p:cNvSpPr/>
          <p:nvPr/>
        </p:nvSpPr>
        <p:spPr>
          <a:xfrm>
            <a:off x="214282" y="0"/>
            <a:ext cx="8701142" cy="2428868"/>
          </a:xfrm>
          <a:prstGeom prst="cloudCallout">
            <a:avLst>
              <a:gd name="adj1" fmla="val -28356"/>
              <a:gd name="adj2" fmla="val 137328"/>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hlinkClick r:id="rId6" tooltip="Планетна система"/>
              </a:rPr>
              <a:t> </a:t>
            </a:r>
            <a:r>
              <a:rPr lang="ru-RU" sz="2800" b="1" dirty="0" smtClean="0">
                <a:latin typeface="Times New Roman" pitchFamily="18" charset="0"/>
                <a:cs typeface="Times New Roman" pitchFamily="18" charset="0"/>
                <a:hlinkClick r:id="rId6" tooltip="Планетна система"/>
              </a:rPr>
              <a:t>Сонячна</a:t>
            </a:r>
            <a:r>
              <a:rPr lang="ru-RU" sz="2800" b="1" dirty="0" smtClean="0">
                <a:latin typeface="Times New Roman" pitchFamily="18" charset="0"/>
                <a:cs typeface="Times New Roman" pitchFamily="18" charset="0"/>
                <a:hlinkClick r:id="rId6" tooltip="Планетна система"/>
              </a:rPr>
              <a:t> система  </a:t>
            </a:r>
            <a:r>
              <a:rPr lang="ru-RU" sz="2800" b="1" dirty="0" smtClean="0">
                <a:solidFill>
                  <a:schemeClr val="tx1"/>
                </a:solidFill>
                <a:latin typeface="Times New Roman" pitchFamily="18" charset="0"/>
                <a:cs typeface="Times New Roman" pitchFamily="18" charset="0"/>
                <a:hlinkClick r:id="rId6" tooltip="Планетна система"/>
              </a:rPr>
              <a:t>-</a:t>
            </a:r>
            <a:r>
              <a:rPr lang="ru-RU" sz="2400" b="1" dirty="0" smtClean="0">
                <a:solidFill>
                  <a:schemeClr val="tx1"/>
                </a:solidFill>
                <a:latin typeface="Times New Roman" pitchFamily="18" charset="0"/>
                <a:cs typeface="Times New Roman" pitchFamily="18" charset="0"/>
                <a:hlinkClick r:id="rId6" tooltip="Планетна система"/>
              </a:rPr>
              <a:t>    </a:t>
            </a:r>
            <a:r>
              <a:rPr lang="ru-RU" sz="2400" b="1" dirty="0" smtClean="0">
                <a:solidFill>
                  <a:schemeClr val="tx1"/>
                </a:solidFill>
                <a:latin typeface="Times New Roman" pitchFamily="18" charset="0"/>
                <a:cs typeface="Times New Roman" pitchFamily="18" charset="0"/>
                <a:hlinkClick r:id="rId6" tooltip="Планетна система"/>
              </a:rPr>
              <a:t>планетна</a:t>
            </a:r>
            <a:r>
              <a:rPr lang="ru-RU" sz="2400" b="1" dirty="0" smtClean="0">
                <a:solidFill>
                  <a:schemeClr val="tx1"/>
                </a:solidFill>
                <a:latin typeface="Times New Roman" pitchFamily="18" charset="0"/>
                <a:cs typeface="Times New Roman" pitchFamily="18" charset="0"/>
                <a:hlinkClick r:id="rId6" tooltip="Планетна система"/>
              </a:rPr>
              <a:t> система</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що</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включає</a:t>
            </a:r>
            <a:r>
              <a:rPr lang="ru-RU" sz="2400" b="1" dirty="0" smtClean="0">
                <a:solidFill>
                  <a:schemeClr val="tx1"/>
                </a:solidFill>
                <a:latin typeface="Times New Roman" pitchFamily="18" charset="0"/>
                <a:cs typeface="Times New Roman" pitchFamily="18" charset="0"/>
              </a:rPr>
              <a:t> в себе </a:t>
            </a:r>
            <a:r>
              <a:rPr lang="ru-RU" sz="2400" b="1" dirty="0" smtClean="0">
                <a:solidFill>
                  <a:schemeClr val="tx1"/>
                </a:solidFill>
                <a:latin typeface="Times New Roman" pitchFamily="18" charset="0"/>
                <a:cs typeface="Times New Roman" pitchFamily="18" charset="0"/>
              </a:rPr>
              <a:t>центральну</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зірку</a:t>
            </a:r>
            <a:r>
              <a:rPr lang="ru-RU" sz="2400" b="1" dirty="0" smtClean="0">
                <a:solidFill>
                  <a:schemeClr val="tx1"/>
                </a:solidFill>
                <a:latin typeface="Times New Roman" pitchFamily="18" charset="0"/>
                <a:cs typeface="Times New Roman" pitchFamily="18" charset="0"/>
              </a:rPr>
              <a:t> — </a:t>
            </a:r>
            <a:r>
              <a:rPr lang="ru-RU" sz="2400" b="1" dirty="0" smtClean="0">
                <a:solidFill>
                  <a:schemeClr val="tx1"/>
                </a:solidFill>
                <a:latin typeface="Times New Roman" pitchFamily="18" charset="0"/>
                <a:cs typeface="Times New Roman" pitchFamily="18" charset="0"/>
                <a:hlinkClick r:id="rId7" tooltip="Сонце"/>
              </a:rPr>
              <a:t>Сонце</a:t>
            </a:r>
            <a:r>
              <a:rPr lang="ru-RU" sz="2400" b="1" dirty="0" smtClean="0">
                <a:solidFill>
                  <a:schemeClr val="tx1"/>
                </a:solidFill>
                <a:latin typeface="Times New Roman" pitchFamily="18" charset="0"/>
                <a:cs typeface="Times New Roman" pitchFamily="18" charset="0"/>
              </a:rPr>
              <a:t> , і </a:t>
            </a:r>
            <a:r>
              <a:rPr lang="ru-RU" sz="2400" b="1" dirty="0" smtClean="0">
                <a:solidFill>
                  <a:schemeClr val="tx1"/>
                </a:solidFill>
                <a:latin typeface="Times New Roman" pitchFamily="18" charset="0"/>
                <a:cs typeface="Times New Roman" pitchFamily="18" charset="0"/>
              </a:rPr>
              <a:t>всі</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природні</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космічні</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об'єкти</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що</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обертаються</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навколо</a:t>
            </a:r>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Сонця</a:t>
            </a:r>
            <a:r>
              <a:rPr lang="ru-RU" sz="2400" b="1" dirty="0" smtClean="0">
                <a:solidFill>
                  <a:schemeClr val="tx1"/>
                </a:solidFill>
                <a:latin typeface="Times New Roman" pitchFamily="18" charset="0"/>
                <a:cs typeface="Times New Roman" pitchFamily="18" charset="0"/>
              </a:rPr>
              <a:t>.</a:t>
            </a:r>
            <a:endParaRPr lang="ru-RU" sz="2400" b="1"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descr="http://s54.radikal.ru/i144/1003/b8/56b121e910e0t.jpg"/>
          <p:cNvPicPr>
            <a:picLocks noGrp="1" noChangeAspect="1" noChangeArrowheads="1"/>
          </p:cNvPicPr>
          <p:nvPr>
            <p:ph idx="1"/>
          </p:nvPr>
        </p:nvPicPr>
        <p:blipFill>
          <a:blip r:embed="rId2"/>
          <a:srcRect b="6796"/>
          <a:stretch>
            <a:fillRect/>
          </a:stretch>
        </p:blipFill>
        <p:spPr bwMode="auto">
          <a:xfrm>
            <a:off x="0" y="0"/>
            <a:ext cx="9144000" cy="6858000"/>
          </a:xfrm>
          <a:prstGeom prst="rect">
            <a:avLst/>
          </a:prstGeom>
          <a:noFill/>
        </p:spPr>
      </p:pic>
      <p:pic>
        <p:nvPicPr>
          <p:cNvPr id="5" name="Picture 6" descr="http://www.windows2universe.org/the_universe/uts/planets.jpg"/>
          <p:cNvPicPr>
            <a:picLocks noChangeAspect="1" noChangeArrowheads="1"/>
          </p:cNvPicPr>
          <p:nvPr/>
        </p:nvPicPr>
        <p:blipFill>
          <a:blip r:embed="rId3"/>
          <a:srcRect/>
          <a:stretch>
            <a:fillRect/>
          </a:stretch>
        </p:blipFill>
        <p:spPr bwMode="auto">
          <a:xfrm>
            <a:off x="0" y="0"/>
            <a:ext cx="6715140" cy="6858000"/>
          </a:xfrm>
          <a:prstGeom prst="rect">
            <a:avLst/>
          </a:prstGeom>
          <a:noFill/>
        </p:spPr>
      </p:pic>
      <p:pic>
        <p:nvPicPr>
          <p:cNvPr id="6" name="Picture 4" descr="http://s.rimg.info/6d591a4d068aa1260f2e47766e807baa.gif"/>
          <p:cNvPicPr>
            <a:picLocks noChangeAspect="1" noChangeArrowheads="1" noCrop="1"/>
          </p:cNvPicPr>
          <p:nvPr/>
        </p:nvPicPr>
        <p:blipFill>
          <a:blip r:embed="rId4"/>
          <a:srcRect/>
          <a:stretch>
            <a:fillRect/>
          </a:stretch>
        </p:blipFill>
        <p:spPr bwMode="auto">
          <a:xfrm>
            <a:off x="6858016" y="785794"/>
            <a:ext cx="2285984" cy="2714644"/>
          </a:xfrm>
          <a:prstGeom prst="rect">
            <a:avLst/>
          </a:prstGeom>
          <a:noFill/>
        </p:spPr>
      </p:pic>
      <p:sp>
        <p:nvSpPr>
          <p:cNvPr id="7" name="Выноска-облако 6"/>
          <p:cNvSpPr/>
          <p:nvPr/>
        </p:nvSpPr>
        <p:spPr>
          <a:xfrm>
            <a:off x="6715140" y="0"/>
            <a:ext cx="2428860" cy="1000108"/>
          </a:xfrm>
          <a:prstGeom prst="cloudCallout">
            <a:avLst>
              <a:gd name="adj1" fmla="val -30381"/>
              <a:gd name="adj2" fmla="val 77816"/>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dirty="0" smtClean="0">
                <a:solidFill>
                  <a:srgbClr val="002060"/>
                </a:solidFill>
                <a:latin typeface="Times New Roman" pitchFamily="18" charset="0"/>
                <a:cs typeface="Times New Roman" pitchFamily="18" charset="0"/>
              </a:rPr>
              <a:t>Що таке планета?</a:t>
            </a:r>
            <a:endParaRPr lang="ru-RU" sz="2400" b="1" dirty="0">
              <a:solidFill>
                <a:srgbClr val="002060"/>
              </a:solidFill>
              <a:latin typeface="Times New Roman" pitchFamily="18" charset="0"/>
              <a:cs typeface="Times New Roman" pitchFamily="18" charset="0"/>
            </a:endParaRPr>
          </a:p>
        </p:txBody>
      </p:sp>
      <p:sp>
        <p:nvSpPr>
          <p:cNvPr id="8" name="Вертикальный свиток 7"/>
          <p:cNvSpPr/>
          <p:nvPr/>
        </p:nvSpPr>
        <p:spPr>
          <a:xfrm>
            <a:off x="5929322" y="3429000"/>
            <a:ext cx="3214678" cy="3429000"/>
          </a:xfrm>
          <a:prstGeom prst="verticalScroll">
            <a:avLst>
              <a:gd name="adj" fmla="val 10038"/>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Планета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кулясте</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несамосвітне</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тіло</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що</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обертається</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навколо</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Сонця</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чи</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іншої</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зірки</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Орбіта</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цього</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обертання</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дуже</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близька</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 до </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еліпсу</a:t>
            </a:r>
            <a:r>
              <a:rPr lang="ru-RU" sz="2000" b="1" dirty="0" smtClean="0">
                <a:solidFill>
                  <a:srgbClr val="002060"/>
                </a:solidFill>
                <a:effectLst>
                  <a:glow rad="228600">
                    <a:schemeClr val="accent5">
                      <a:satMod val="175000"/>
                      <a:alpha val="40000"/>
                    </a:schemeClr>
                  </a:glow>
                </a:effectLst>
                <a:latin typeface="Times New Roman" pitchFamily="18" charset="0"/>
                <a:cs typeface="Times New Roman" pitchFamily="18" charset="0"/>
              </a:rPr>
              <a:t>.</a:t>
            </a:r>
            <a:endParaRPr lang="ru-RU" sz="2000" b="1" dirty="0">
              <a:solidFill>
                <a:srgbClr val="002060"/>
              </a:solidFill>
              <a:effectLst>
                <a:glow rad="228600">
                  <a:schemeClr val="accent5">
                    <a:satMod val="175000"/>
                    <a:alpha val="40000"/>
                  </a:schemeClr>
                </a:glo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cl.rushkolnik.ru/tw_files2/urls_81/1421/d-1420008/img33.jpg"/>
          <p:cNvPicPr>
            <a:picLocks noChangeAspect="1" noChangeArrowheads="1"/>
          </p:cNvPicPr>
          <p:nvPr/>
        </p:nvPicPr>
        <p:blipFill>
          <a:blip r:embed="rId2"/>
          <a:srcRect r="5468"/>
          <a:stretch>
            <a:fillRect/>
          </a:stretch>
        </p:blipFill>
        <p:spPr bwMode="auto">
          <a:xfrm>
            <a:off x="0" y="0"/>
            <a:ext cx="9144000" cy="6858000"/>
          </a:xfrm>
          <a:prstGeom prst="rect">
            <a:avLst/>
          </a:prstGeom>
          <a:noFill/>
        </p:spPr>
      </p:pic>
      <p:pic>
        <p:nvPicPr>
          <p:cNvPr id="32770" name="Picture 2" descr="http://shop.million-otkrytok.ru/pub_images/460709144050805566.jpg"/>
          <p:cNvPicPr>
            <a:picLocks noChangeAspect="1" noChangeArrowheads="1"/>
          </p:cNvPicPr>
          <p:nvPr/>
        </p:nvPicPr>
        <p:blipFill>
          <a:blip r:embed="rId3"/>
          <a:srcRect l="13333" r="14999"/>
          <a:stretch>
            <a:fillRect/>
          </a:stretch>
        </p:blipFill>
        <p:spPr bwMode="auto">
          <a:xfrm>
            <a:off x="0" y="4714884"/>
            <a:ext cx="1643042" cy="2143116"/>
          </a:xfrm>
          <a:prstGeom prst="rect">
            <a:avLst/>
          </a:prstGeom>
          <a:noFill/>
        </p:spPr>
      </p:pic>
      <p:pic>
        <p:nvPicPr>
          <p:cNvPr id="3" name="Picture 2" descr="http://img0.liveinternet.ru/images/attach/c/3/78/199/78199784_0_56e84_effc9e65_XL.png"/>
          <p:cNvPicPr>
            <a:picLocks noChangeAspect="1" noChangeArrowheads="1"/>
          </p:cNvPicPr>
          <p:nvPr/>
        </p:nvPicPr>
        <p:blipFill>
          <a:blip r:embed="rId4"/>
          <a:srcRect/>
          <a:stretch>
            <a:fillRect/>
          </a:stretch>
        </p:blipFill>
        <p:spPr bwMode="auto">
          <a:xfrm>
            <a:off x="3500430" y="-285776"/>
            <a:ext cx="4714908" cy="2214554"/>
          </a:xfrm>
          <a:prstGeom prst="rect">
            <a:avLst/>
          </a:prstGeom>
          <a:noFill/>
        </p:spPr>
      </p:pic>
      <p:sp>
        <p:nvSpPr>
          <p:cNvPr id="5" name="Выноска-облако 4"/>
          <p:cNvSpPr/>
          <p:nvPr/>
        </p:nvSpPr>
        <p:spPr>
          <a:xfrm>
            <a:off x="0" y="1500174"/>
            <a:ext cx="4357686" cy="2000264"/>
          </a:xfrm>
          <a:prstGeom prst="cloudCallout">
            <a:avLst>
              <a:gd name="adj1" fmla="val -18560"/>
              <a:gd name="adj2" fmla="val 124133"/>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b="1" i="1" dirty="0" smtClean="0">
                <a:solidFill>
                  <a:srgbClr val="FF0000"/>
                </a:solidFill>
                <a:latin typeface="Times New Roman" pitchFamily="18" charset="0"/>
                <a:cs typeface="Times New Roman" pitchFamily="18" charset="0"/>
              </a:rPr>
              <a:t>Безмежний  простір з зірками, планетами та іншими небесними тілами називається – </a:t>
            </a:r>
            <a:r>
              <a:rPr lang="uk-UA" sz="2000" b="1" i="1" dirty="0" smtClean="0">
                <a:solidFill>
                  <a:srgbClr val="FFFF00"/>
                </a:solidFill>
                <a:latin typeface="Times New Roman" pitchFamily="18" charset="0"/>
                <a:cs typeface="Times New Roman" pitchFamily="18" charset="0"/>
              </a:rPr>
              <a:t>Всесвіт </a:t>
            </a:r>
            <a:r>
              <a:rPr lang="uk-UA" sz="2000" b="1" i="1" dirty="0" smtClean="0">
                <a:solidFill>
                  <a:srgbClr val="FF0000"/>
                </a:solidFill>
                <a:latin typeface="Times New Roman" pitchFamily="18" charset="0"/>
                <a:cs typeface="Times New Roman" pitchFamily="18" charset="0"/>
              </a:rPr>
              <a:t>або  </a:t>
            </a:r>
            <a:r>
              <a:rPr lang="uk-UA" sz="2000" b="1" i="1" dirty="0" smtClean="0">
                <a:solidFill>
                  <a:srgbClr val="FFFF00"/>
                </a:solidFill>
                <a:latin typeface="Times New Roman" pitchFamily="18" charset="0"/>
                <a:cs typeface="Times New Roman" pitchFamily="18" charset="0"/>
              </a:rPr>
              <a:t>Космос.</a:t>
            </a:r>
            <a:endParaRPr lang="ru-RU" b="1" dirty="0">
              <a:latin typeface="Times New Roman" pitchFamily="18" charset="0"/>
              <a:cs typeface="Times New Roman" pitchFamily="18" charset="0"/>
            </a:endParaRPr>
          </a:p>
        </p:txBody>
      </p:sp>
      <p:sp>
        <p:nvSpPr>
          <p:cNvPr id="4" name="Выноска-облако 3"/>
          <p:cNvSpPr/>
          <p:nvPr/>
        </p:nvSpPr>
        <p:spPr>
          <a:xfrm>
            <a:off x="0" y="0"/>
            <a:ext cx="3571868" cy="1643050"/>
          </a:xfrm>
          <a:prstGeom prst="cloudCallout">
            <a:avLst>
              <a:gd name="adj1" fmla="val 77467"/>
              <a:gd name="adj2" fmla="val 24882"/>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accent6">
                    <a:lumMod val="50000"/>
                  </a:schemeClr>
                </a:solidFill>
                <a:latin typeface="Times New Roman" pitchFamily="18" charset="0"/>
                <a:cs typeface="Times New Roman" pitchFamily="18" charset="0"/>
              </a:rPr>
              <a:t>Що</a:t>
            </a:r>
            <a:r>
              <a:rPr lang="ru-RU" sz="3600" b="1" dirty="0" smtClean="0">
                <a:solidFill>
                  <a:schemeClr val="accent6">
                    <a:lumMod val="50000"/>
                  </a:schemeClr>
                </a:solidFill>
                <a:latin typeface="Times New Roman" pitchFamily="18" charset="0"/>
                <a:cs typeface="Times New Roman" pitchFamily="18" charset="0"/>
              </a:rPr>
              <a:t> </a:t>
            </a:r>
            <a:r>
              <a:rPr lang="ru-RU" sz="3600" b="1" dirty="0" smtClean="0">
                <a:solidFill>
                  <a:schemeClr val="accent6">
                    <a:lumMod val="50000"/>
                  </a:schemeClr>
                </a:solidFill>
                <a:latin typeface="Times New Roman" pitchFamily="18" charset="0"/>
                <a:cs typeface="Times New Roman" pitchFamily="18" charset="0"/>
              </a:rPr>
              <a:t>таке</a:t>
            </a:r>
            <a:r>
              <a:rPr lang="ru-RU" sz="3600" b="1" dirty="0" smtClean="0">
                <a:solidFill>
                  <a:schemeClr val="accent6">
                    <a:lumMod val="50000"/>
                  </a:schemeClr>
                </a:solidFill>
                <a:latin typeface="Times New Roman" pitchFamily="18" charset="0"/>
                <a:cs typeface="Times New Roman" pitchFamily="18" charset="0"/>
              </a:rPr>
              <a:t> </a:t>
            </a:r>
            <a:r>
              <a:rPr lang="ru-RU" sz="3600" b="1" dirty="0" smtClean="0">
                <a:solidFill>
                  <a:schemeClr val="accent6">
                    <a:lumMod val="50000"/>
                  </a:schemeClr>
                </a:solidFill>
                <a:latin typeface="Times New Roman" pitchFamily="18" charset="0"/>
                <a:cs typeface="Times New Roman" pitchFamily="18" charset="0"/>
              </a:rPr>
              <a:t>Всесв</a:t>
            </a:r>
            <a:r>
              <a:rPr lang="uk-UA" sz="3600" b="1" dirty="0" smtClean="0">
                <a:solidFill>
                  <a:schemeClr val="accent6">
                    <a:lumMod val="50000"/>
                  </a:schemeClr>
                </a:solidFill>
                <a:latin typeface="Times New Roman" pitchFamily="18" charset="0"/>
                <a:cs typeface="Times New Roman" pitchFamily="18" charset="0"/>
              </a:rPr>
              <a:t>іт</a:t>
            </a:r>
            <a:r>
              <a:rPr lang="uk-UA" sz="3600" b="1" dirty="0" smtClean="0">
                <a:solidFill>
                  <a:schemeClr val="accent6">
                    <a:lumMod val="50000"/>
                  </a:schemeClr>
                </a:solidFill>
                <a:latin typeface="Times New Roman" pitchFamily="18" charset="0"/>
                <a:cs typeface="Times New Roman" pitchFamily="18" charset="0"/>
              </a:rPr>
              <a:t>?</a:t>
            </a:r>
            <a:endParaRPr lang="ru-RU" sz="3600" b="1" dirty="0">
              <a:solidFill>
                <a:schemeClr val="accent6">
                  <a:lumMod val="50000"/>
                </a:schemeClr>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style.rotation</p:attrName>
                                        </p:attrNameLst>
                                      </p:cBhvr>
                                      <p:tavLst>
                                        <p:tav tm="0">
                                          <p:val>
                                            <p:fltVal val="720"/>
                                          </p:val>
                                        </p:tav>
                                        <p:tav tm="100000">
                                          <p:val>
                                            <p:fltVal val="0"/>
                                          </p:val>
                                        </p:tav>
                                      </p:tavLst>
                                    </p:anim>
                                    <p:anim calcmode="lin" valueType="num">
                                      <p:cBhvr>
                                        <p:cTn id="16" dur="2000" fill="hold"/>
                                        <p:tgtEl>
                                          <p:spTgt spid="5"/>
                                        </p:tgtEl>
                                        <p:attrNameLst>
                                          <p:attrName>ppt_h</p:attrName>
                                        </p:attrNameLst>
                                      </p:cBhvr>
                                      <p:tavLst>
                                        <p:tav tm="0">
                                          <p:val>
                                            <p:fltVal val="0"/>
                                          </p:val>
                                        </p:tav>
                                        <p:tav tm="100000">
                                          <p:val>
                                            <p:strVal val="#ppt_h"/>
                                          </p:val>
                                        </p:tav>
                                      </p:tavLst>
                                    </p:anim>
                                    <p:anim calcmode="lin" valueType="num">
                                      <p:cBhvr>
                                        <p:cTn id="17"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85721" y="285728"/>
            <a:ext cx="4429155" cy="6357982"/>
          </a:xfrm>
          <a:solidFill>
            <a:schemeClr val="accent5">
              <a:lumMod val="20000"/>
              <a:lumOff val="80000"/>
            </a:schemeClr>
          </a:solidFill>
        </p:spPr>
        <p:txBody>
          <a:bodyPr>
            <a:normAutofit fontScale="90000"/>
          </a:bodyPr>
          <a:lstStyle/>
          <a:p>
            <a:r>
              <a:rPr lang="uk-UA" sz="2800" dirty="0" smtClean="0">
                <a:latin typeface="Times New Roman" pitchFamily="18" charset="0"/>
                <a:cs typeface="Times New Roman" pitchFamily="18" charset="0"/>
              </a:rPr>
              <a:t>  М</a:t>
            </a:r>
            <a:r>
              <a:rPr lang="uk-UA" sz="2000" dirty="0" smtClean="0">
                <a:latin typeface="Times New Roman" pitchFamily="18" charset="0"/>
                <a:cs typeface="Times New Roman" pitchFamily="18" charset="0"/>
              </a:rPr>
              <a:t>еркурій – ніби яскрава зірка над самісіньким горизонтом.   </a:t>
            </a:r>
            <a:r>
              <a:rPr lang="uk-UA" sz="2800" dirty="0" smtClean="0">
                <a:latin typeface="Times New Roman" pitchFamily="18" charset="0"/>
                <a:cs typeface="Times New Roman" pitchFamily="18" charset="0"/>
              </a:rPr>
              <a:t>А</a:t>
            </a:r>
            <a:r>
              <a:rPr lang="uk-UA" sz="2000" dirty="0" smtClean="0">
                <a:latin typeface="Times New Roman" pitchFamily="18" charset="0"/>
                <a:cs typeface="Times New Roman" pitchFamily="18" charset="0"/>
              </a:rPr>
              <a:t>ле якщо подивитись у телескоп, то можна побачити, як </a:t>
            </a:r>
            <a:r>
              <a:rPr lang="uk-UA" sz="2800" dirty="0" smtClean="0">
                <a:latin typeface="Times New Roman" pitchFamily="18" charset="0"/>
                <a:cs typeface="Times New Roman" pitchFamily="18" charset="0"/>
              </a:rPr>
              <a:t>м</a:t>
            </a:r>
            <a:r>
              <a:rPr lang="uk-UA" sz="2000" dirty="0" smtClean="0">
                <a:latin typeface="Times New Roman" pitchFamily="18" charset="0"/>
                <a:cs typeface="Times New Roman" pitchFamily="18" charset="0"/>
              </a:rPr>
              <a:t>еркурій змінює форми.    </a:t>
            </a:r>
            <a:r>
              <a:rPr lang="uk-UA" sz="2800" dirty="0" smtClean="0">
                <a:latin typeface="Times New Roman" pitchFamily="18" charset="0"/>
                <a:cs typeface="Times New Roman" pitchFamily="18" charset="0"/>
              </a:rPr>
              <a:t>Я</a:t>
            </a:r>
            <a:r>
              <a:rPr lang="uk-UA" sz="2000" dirty="0" smtClean="0">
                <a:latin typeface="Times New Roman" pitchFamily="18" charset="0"/>
                <a:cs typeface="Times New Roman" pitchFamily="18" charset="0"/>
              </a:rPr>
              <a:t>к і у </a:t>
            </a:r>
            <a:r>
              <a:rPr lang="uk-UA" sz="2700" dirty="0" smtClean="0">
                <a:latin typeface="Times New Roman" pitchFamily="18" charset="0"/>
                <a:cs typeface="Times New Roman" pitchFamily="18" charset="0"/>
              </a:rPr>
              <a:t>м</a:t>
            </a:r>
            <a:r>
              <a:rPr lang="uk-UA" sz="2000" dirty="0" smtClean="0">
                <a:latin typeface="Times New Roman" pitchFamily="18" charset="0"/>
                <a:cs typeface="Times New Roman" pitchFamily="18" charset="0"/>
              </a:rPr>
              <a:t>ісяця, форми </a:t>
            </a:r>
            <a:r>
              <a:rPr lang="uk-UA" sz="2700" dirty="0" smtClean="0">
                <a:latin typeface="Times New Roman" pitchFamily="18" charset="0"/>
                <a:cs typeface="Times New Roman" pitchFamily="18" charset="0"/>
              </a:rPr>
              <a:t>м</a:t>
            </a:r>
            <a:r>
              <a:rPr lang="uk-UA" sz="2000" dirty="0" smtClean="0">
                <a:latin typeface="Times New Roman" pitchFamily="18" charset="0"/>
                <a:cs typeface="Times New Roman" pitchFamily="18" charset="0"/>
              </a:rPr>
              <a:t>еркурія</a:t>
            </a:r>
            <a:r>
              <a:rPr lang="uk-UA" sz="2000" dirty="0" smtClean="0">
                <a:latin typeface="Times New Roman" pitchFamily="18" charset="0"/>
                <a:cs typeface="Times New Roman" pitchFamily="18" charset="0"/>
              </a:rPr>
              <a:t> змінюються від вузенького серпа до повного круга.</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uk-UA" sz="2700" dirty="0" smtClean="0">
                <a:latin typeface="Times New Roman" pitchFamily="18" charset="0"/>
                <a:cs typeface="Times New Roman" pitchFamily="18" charset="0"/>
              </a:rPr>
              <a:t>М</a:t>
            </a:r>
            <a:r>
              <a:rPr lang="uk-UA" sz="2000" dirty="0" smtClean="0">
                <a:latin typeface="Times New Roman" pitchFamily="18" charset="0"/>
                <a:cs typeface="Times New Roman" pitchFamily="18" charset="0"/>
              </a:rPr>
              <a:t>еркурій – одна з найменших планет. </a:t>
            </a:r>
            <a:r>
              <a:rPr lang="uk-UA" sz="2700" dirty="0" smtClean="0">
                <a:latin typeface="Times New Roman" pitchFamily="18" charset="0"/>
                <a:cs typeface="Times New Roman" pitchFamily="18" charset="0"/>
              </a:rPr>
              <a:t>О</a:t>
            </a:r>
            <a:r>
              <a:rPr lang="uk-UA" sz="2000" dirty="0" smtClean="0">
                <a:latin typeface="Times New Roman" pitchFamily="18" charset="0"/>
                <a:cs typeface="Times New Roman" pitchFamily="18" charset="0"/>
              </a:rPr>
              <a:t>скільки він знаходиться дуже близько до </a:t>
            </a:r>
            <a:r>
              <a:rPr lang="uk-UA" sz="2700" dirty="0" smtClean="0">
                <a:latin typeface="Times New Roman" pitchFamily="18" charset="0"/>
                <a:cs typeface="Times New Roman" pitchFamily="18" charset="0"/>
              </a:rPr>
              <a:t>с</a:t>
            </a:r>
            <a:r>
              <a:rPr lang="uk-UA" sz="2000" dirty="0" smtClean="0">
                <a:latin typeface="Times New Roman" pitchFamily="18" charset="0"/>
                <a:cs typeface="Times New Roman" pitchFamily="18" charset="0"/>
              </a:rPr>
              <a:t>онця, температура на його поверхні дуже висока. </a:t>
            </a:r>
            <a:r>
              <a:rPr lang="uk-UA" sz="2700" dirty="0" smtClean="0">
                <a:latin typeface="Times New Roman" pitchFamily="18" charset="0"/>
                <a:cs typeface="Times New Roman" pitchFamily="18" charset="0"/>
              </a:rPr>
              <a:t>П</a:t>
            </a:r>
            <a:r>
              <a:rPr lang="uk-UA" sz="2000" dirty="0" smtClean="0">
                <a:latin typeface="Times New Roman" pitchFamily="18" charset="0"/>
                <a:cs typeface="Times New Roman" pitchFamily="18" charset="0"/>
              </a:rPr>
              <a:t>роте коли </a:t>
            </a:r>
            <a:r>
              <a:rPr lang="uk-UA" sz="2700" dirty="0" smtClean="0">
                <a:latin typeface="Times New Roman" pitchFamily="18" charset="0"/>
                <a:cs typeface="Times New Roman" pitchFamily="18" charset="0"/>
              </a:rPr>
              <a:t>с</a:t>
            </a:r>
            <a:r>
              <a:rPr lang="uk-UA" sz="2000" dirty="0" smtClean="0">
                <a:latin typeface="Times New Roman" pitchFamily="18" charset="0"/>
                <a:cs typeface="Times New Roman" pitchFamily="18" charset="0"/>
              </a:rPr>
              <a:t>онце сідає за горизонт, може стати дуже холодно. </a:t>
            </a:r>
            <a:endParaRPr lang="ru-RU" sz="2000" dirty="0">
              <a:latin typeface="Times New Roman" pitchFamily="18" charset="0"/>
              <a:cs typeface="Times New Roman" pitchFamily="18" charset="0"/>
            </a:endParaRPr>
          </a:p>
        </p:txBody>
      </p:sp>
      <p:sp>
        <p:nvSpPr>
          <p:cNvPr id="3" name="Текст 2"/>
          <p:cNvSpPr>
            <a:spLocks noGrp="1"/>
          </p:cNvSpPr>
          <p:nvPr>
            <p:ph type="body" idx="1"/>
          </p:nvPr>
        </p:nvSpPr>
        <p:spPr>
          <a:xfrm>
            <a:off x="4857753" y="428604"/>
            <a:ext cx="4071966" cy="1500198"/>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uk-UA" sz="24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Меркурій</a:t>
            </a:r>
            <a:endParaRPr lang="ru-RU" sz="2400"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pic>
        <p:nvPicPr>
          <p:cNvPr id="5" name="Picture 3"/>
          <p:cNvPicPr>
            <a:picLocks noChangeAspect="1" noChangeArrowheads="1"/>
          </p:cNvPicPr>
          <p:nvPr/>
        </p:nvPicPr>
        <p:blipFill>
          <a:blip r:embed="rId3"/>
          <a:srcRect l="16823" t="8869" r="13679" b="22395"/>
          <a:stretch>
            <a:fillRect/>
          </a:stretch>
        </p:blipFill>
        <p:spPr bwMode="auto">
          <a:xfrm>
            <a:off x="4786314" y="2214554"/>
            <a:ext cx="4143404" cy="442915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57158" y="285728"/>
            <a:ext cx="4429155" cy="6286544"/>
          </a:xfrm>
          <a:solidFill>
            <a:schemeClr val="accent5">
              <a:lumMod val="20000"/>
              <a:lumOff val="80000"/>
            </a:schemeClr>
          </a:solidFill>
        </p:spPr>
        <p:txBody>
          <a:bodyPr>
            <a:noAutofit/>
          </a:bodyPr>
          <a:lstStyle/>
          <a:p>
            <a:r>
              <a:rPr lang="uk-UA" sz="2000" dirty="0" smtClean="0">
                <a:latin typeface="Times New Roman" pitchFamily="18" charset="0"/>
                <a:cs typeface="Times New Roman" pitchFamily="18" charset="0"/>
              </a:rPr>
              <a:t>  В</a:t>
            </a:r>
            <a:r>
              <a:rPr lang="uk-UA" sz="1600" dirty="0" smtClean="0">
                <a:latin typeface="Times New Roman" pitchFamily="18" charset="0"/>
                <a:cs typeface="Times New Roman" pitchFamily="18" charset="0"/>
              </a:rPr>
              <a:t>енера – закрита від нас товстим шаром повітря. </a:t>
            </a:r>
            <a:r>
              <a:rPr lang="uk-UA" sz="2000" dirty="0" smtClean="0">
                <a:latin typeface="Times New Roman" pitchFamily="18" charset="0"/>
                <a:cs typeface="Times New Roman" pitchFamily="18" charset="0"/>
              </a:rPr>
              <a:t>Ї</a:t>
            </a:r>
            <a:r>
              <a:rPr lang="uk-UA" sz="1600" dirty="0" smtClean="0">
                <a:latin typeface="Times New Roman" pitchFamily="18" charset="0"/>
                <a:cs typeface="Times New Roman" pitchFamily="18" charset="0"/>
              </a:rPr>
              <a:t>ї називають планетою під маскою, сестрою </a:t>
            </a:r>
            <a:r>
              <a:rPr lang="uk-UA" sz="2000" dirty="0" smtClean="0">
                <a:latin typeface="Times New Roman" pitchFamily="18" charset="0"/>
                <a:cs typeface="Times New Roman" pitchFamily="18" charset="0"/>
              </a:rPr>
              <a:t>з</a:t>
            </a:r>
            <a:r>
              <a:rPr lang="uk-UA" sz="1600" dirty="0" smtClean="0">
                <a:latin typeface="Times New Roman" pitchFamily="18" charset="0"/>
                <a:cs typeface="Times New Roman" pitchFamily="18" charset="0"/>
              </a:rPr>
              <a:t>емлі. </a:t>
            </a:r>
            <a:br>
              <a:rPr lang="uk-UA"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Ж</a:t>
            </a:r>
            <a:r>
              <a:rPr lang="uk-UA" sz="1600" dirty="0" smtClean="0">
                <a:latin typeface="Times New Roman" pitchFamily="18" charset="0"/>
                <a:cs typeface="Times New Roman" pitchFamily="18" charset="0"/>
              </a:rPr>
              <a:t>ити на </a:t>
            </a:r>
            <a:r>
              <a:rPr lang="uk-UA" sz="2000" dirty="0" smtClean="0">
                <a:latin typeface="Times New Roman" pitchFamily="18" charset="0"/>
                <a:cs typeface="Times New Roman" pitchFamily="18" charset="0"/>
              </a:rPr>
              <a:t>В</a:t>
            </a:r>
            <a:r>
              <a:rPr lang="uk-UA" sz="1600" dirty="0" smtClean="0">
                <a:latin typeface="Times New Roman" pitchFamily="18" charset="0"/>
                <a:cs typeface="Times New Roman" pitchFamily="18" charset="0"/>
              </a:rPr>
              <a:t>енері не можна, бо повітря там шкідливе і отруйне. </a:t>
            </a:r>
            <a:r>
              <a:rPr lang="uk-UA" sz="2000" dirty="0" smtClean="0">
                <a:latin typeface="Times New Roman" pitchFamily="18" charset="0"/>
                <a:cs typeface="Times New Roman" pitchFamily="18" charset="0"/>
              </a:rPr>
              <a:t>А</a:t>
            </a:r>
            <a:r>
              <a:rPr lang="uk-UA" sz="1600" dirty="0" smtClean="0">
                <a:latin typeface="Times New Roman" pitchFamily="18" charset="0"/>
                <a:cs typeface="Times New Roman" pitchFamily="18" charset="0"/>
              </a:rPr>
              <a:t>тмосфера  дуже жарка, а вітер – слабкий і дме завжди в один тільки бік. </a:t>
            </a:r>
            <a:br>
              <a:rPr lang="uk-UA"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Н</a:t>
            </a:r>
            <a:r>
              <a:rPr lang="uk-UA" sz="1600" dirty="0" smtClean="0">
                <a:latin typeface="Times New Roman" pitchFamily="18" charset="0"/>
                <a:cs typeface="Times New Roman" pitchFamily="18" charset="0"/>
              </a:rPr>
              <a:t>а </a:t>
            </a:r>
            <a:r>
              <a:rPr lang="uk-UA" sz="2000" dirty="0" smtClean="0">
                <a:latin typeface="Times New Roman" pitchFamily="18" charset="0"/>
                <a:cs typeface="Times New Roman" pitchFamily="18" charset="0"/>
              </a:rPr>
              <a:t>В</a:t>
            </a:r>
            <a:r>
              <a:rPr lang="uk-UA" sz="1600" dirty="0" smtClean="0">
                <a:latin typeface="Times New Roman" pitchFamily="18" charset="0"/>
                <a:cs typeface="Times New Roman" pitchFamily="18" charset="0"/>
              </a:rPr>
              <a:t>енері немає морів, тому що там дуже </a:t>
            </a:r>
            <a:r>
              <a:rPr lang="uk-UA" sz="1600" dirty="0" smtClean="0">
                <a:latin typeface="Times New Roman" pitchFamily="18" charset="0"/>
                <a:cs typeface="Times New Roman" pitchFamily="18" charset="0"/>
              </a:rPr>
              <a:t>спекотно</a:t>
            </a:r>
            <a:r>
              <a:rPr lang="uk-UA" sz="1600" dirty="0" smtClean="0">
                <a:latin typeface="Times New Roman" pitchFamily="18" charset="0"/>
                <a:cs typeface="Times New Roman" pitchFamily="18" charset="0"/>
              </a:rPr>
              <a:t> і вся вода випарувалася. </a:t>
            </a:r>
            <a:r>
              <a:rPr lang="uk-UA" sz="2000" dirty="0" smtClean="0">
                <a:latin typeface="Times New Roman" pitchFamily="18" charset="0"/>
                <a:cs typeface="Times New Roman" pitchFamily="18" charset="0"/>
              </a:rPr>
              <a:t>Т</a:t>
            </a:r>
            <a:r>
              <a:rPr lang="uk-UA" sz="1600" dirty="0" smtClean="0">
                <a:latin typeface="Times New Roman" pitchFamily="18" charset="0"/>
                <a:cs typeface="Times New Roman" pitchFamily="18" charset="0"/>
              </a:rPr>
              <a:t>ам тягнуться </a:t>
            </a:r>
            <a:r>
              <a:rPr lang="uk-UA" sz="1600" dirty="0" smtClean="0">
                <a:latin typeface="Times New Roman" pitchFamily="18" charset="0"/>
                <a:cs typeface="Times New Roman" pitchFamily="18" charset="0"/>
              </a:rPr>
              <a:t>камянисті</a:t>
            </a:r>
            <a:r>
              <a:rPr lang="uk-UA" sz="1600" dirty="0" smtClean="0">
                <a:latin typeface="Times New Roman" pitchFamily="18" charset="0"/>
                <a:cs typeface="Times New Roman" pitchFamily="18" charset="0"/>
              </a:rPr>
              <a:t> рівнини, всіяні дрібним камінням, вулканічними </a:t>
            </a:r>
            <a:r>
              <a:rPr lang="uk-UA" sz="1600" dirty="0" smtClean="0">
                <a:latin typeface="Times New Roman" pitchFamily="18" charset="0"/>
                <a:cs typeface="Times New Roman" pitchFamily="18" charset="0"/>
              </a:rPr>
              <a:t>пордами</a:t>
            </a:r>
            <a:r>
              <a:rPr lang="uk-UA" sz="1600" dirty="0" smtClean="0">
                <a:latin typeface="Times New Roman" pitchFamily="18" charset="0"/>
                <a:cs typeface="Times New Roman" pitchFamily="18" charset="0"/>
              </a:rPr>
              <a:t>, уламками скель.</a:t>
            </a:r>
            <a:br>
              <a:rPr lang="uk-UA"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А</a:t>
            </a:r>
            <a:r>
              <a:rPr lang="uk-UA" sz="1600" dirty="0" smtClean="0">
                <a:latin typeface="Times New Roman" pitchFamily="18" charset="0"/>
                <a:cs typeface="Times New Roman" pitchFamily="18" charset="0"/>
              </a:rPr>
              <a:t>тмосфера </a:t>
            </a:r>
            <a:r>
              <a:rPr lang="uk-UA" sz="2000" dirty="0" smtClean="0">
                <a:latin typeface="Times New Roman" pitchFamily="18" charset="0"/>
                <a:cs typeface="Times New Roman" pitchFamily="18" charset="0"/>
              </a:rPr>
              <a:t>В</a:t>
            </a:r>
            <a:r>
              <a:rPr lang="uk-UA" sz="1600" dirty="0" smtClean="0">
                <a:latin typeface="Times New Roman" pitchFamily="18" charset="0"/>
                <a:cs typeface="Times New Roman" pitchFamily="18" charset="0"/>
              </a:rPr>
              <a:t>енери дуже “густа” і щільна, погано пропускає сонячне світло, тому на планеті </a:t>
            </a:r>
            <a:r>
              <a:rPr lang="uk-UA" sz="1600" dirty="0" smtClean="0">
                <a:latin typeface="Times New Roman" pitchFamily="18" charset="0"/>
                <a:cs typeface="Times New Roman" pitchFamily="18" charset="0"/>
              </a:rPr>
              <a:t>завжли</a:t>
            </a:r>
            <a:r>
              <a:rPr lang="uk-UA" sz="1600" dirty="0" smtClean="0">
                <a:latin typeface="Times New Roman" pitchFamily="18" charset="0"/>
                <a:cs typeface="Times New Roman" pitchFamily="18" charset="0"/>
              </a:rPr>
              <a:t> похмуро.</a:t>
            </a:r>
            <a:br>
              <a:rPr lang="uk-UA"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Я</a:t>
            </a:r>
            <a:r>
              <a:rPr lang="uk-UA" sz="1600" dirty="0" smtClean="0">
                <a:latin typeface="Times New Roman" pitchFamily="18" charset="0"/>
                <a:cs typeface="Times New Roman" pitchFamily="18" charset="0"/>
              </a:rPr>
              <a:t>скраво – рожеву </a:t>
            </a:r>
            <a:r>
              <a:rPr lang="uk-UA" sz="2000" dirty="0" smtClean="0">
                <a:latin typeface="Times New Roman" pitchFamily="18" charset="0"/>
                <a:cs typeface="Times New Roman" pitchFamily="18" charset="0"/>
              </a:rPr>
              <a:t>В</a:t>
            </a:r>
            <a:r>
              <a:rPr lang="uk-UA" sz="1600" dirty="0" smtClean="0">
                <a:latin typeface="Times New Roman" pitchFamily="18" charset="0"/>
                <a:cs typeface="Times New Roman" pitchFamily="18" charset="0"/>
              </a:rPr>
              <a:t>енеру називають планетою краси і любові.</a:t>
            </a:r>
            <a:r>
              <a:rPr lang="uk-UA"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sp>
        <p:nvSpPr>
          <p:cNvPr id="3" name="Текст 2"/>
          <p:cNvSpPr>
            <a:spLocks noGrp="1"/>
          </p:cNvSpPr>
          <p:nvPr>
            <p:ph type="body" idx="1"/>
          </p:nvPr>
        </p:nvSpPr>
        <p:spPr>
          <a:xfrm>
            <a:off x="4929190" y="357166"/>
            <a:ext cx="4071966" cy="1428760"/>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uk-UA" sz="28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Венера</a:t>
            </a:r>
            <a:endParaRPr lang="ru-RU" sz="2800"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pic>
        <p:nvPicPr>
          <p:cNvPr id="5" name="Picture 7"/>
          <p:cNvPicPr>
            <a:picLocks noChangeAspect="1" noChangeArrowheads="1"/>
          </p:cNvPicPr>
          <p:nvPr/>
        </p:nvPicPr>
        <p:blipFill>
          <a:blip r:embed="rId3"/>
          <a:srcRect l="11765" r="13726" b="2737"/>
          <a:stretch>
            <a:fillRect/>
          </a:stretch>
        </p:blipFill>
        <p:spPr bwMode="auto">
          <a:xfrm>
            <a:off x="4857752" y="2143116"/>
            <a:ext cx="4071966" cy="435771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14283" y="214290"/>
            <a:ext cx="4000527" cy="6357982"/>
          </a:xfrm>
          <a:solidFill>
            <a:schemeClr val="accent5">
              <a:lumMod val="20000"/>
              <a:lumOff val="80000"/>
            </a:schemeClr>
          </a:solidFill>
          <a:ln>
            <a:solidFill>
              <a:schemeClr val="tx2">
                <a:lumMod val="60000"/>
                <a:lumOff val="40000"/>
              </a:schemeClr>
            </a:solidFill>
          </a:ln>
        </p:spPr>
        <p:txBody>
          <a:bodyPr>
            <a:noAutofit/>
          </a:bodyPr>
          <a:lstStyle/>
          <a:p>
            <a:r>
              <a:rPr lang="uk-UA" sz="2400" dirty="0" smtClean="0">
                <a:solidFill>
                  <a:schemeClr val="bg2">
                    <a:lumMod val="10000"/>
                  </a:schemeClr>
                </a:solidFill>
                <a:latin typeface="Times New Roman" pitchFamily="18" charset="0"/>
                <a:cs typeface="Times New Roman" pitchFamily="18" charset="0"/>
              </a:rPr>
              <a:t>М</a:t>
            </a:r>
            <a:r>
              <a:rPr lang="uk-UA" sz="1800" dirty="0" smtClean="0">
                <a:solidFill>
                  <a:schemeClr val="bg2">
                    <a:lumMod val="10000"/>
                  </a:schemeClr>
                </a:solidFill>
                <a:latin typeface="Times New Roman" pitchFamily="18" charset="0"/>
                <a:cs typeface="Times New Roman" pitchFamily="18" charset="0"/>
              </a:rPr>
              <a:t>арс - найближчий сусід </a:t>
            </a:r>
            <a:r>
              <a:rPr lang="uk-UA" sz="2400" dirty="0" smtClean="0">
                <a:solidFill>
                  <a:schemeClr val="bg2">
                    <a:lumMod val="10000"/>
                  </a:schemeClr>
                </a:solidFill>
                <a:latin typeface="Times New Roman" pitchFamily="18" charset="0"/>
                <a:cs typeface="Times New Roman" pitchFamily="18" charset="0"/>
              </a:rPr>
              <a:t>з</a:t>
            </a:r>
            <a:r>
              <a:rPr lang="uk-UA" sz="1800" dirty="0" smtClean="0">
                <a:solidFill>
                  <a:schemeClr val="bg2">
                    <a:lumMod val="10000"/>
                  </a:schemeClr>
                </a:solidFill>
                <a:latin typeface="Times New Roman" pitchFamily="18" charset="0"/>
                <a:cs typeface="Times New Roman" pitchFamily="18" charset="0"/>
              </a:rPr>
              <a:t>емлі і тому він так схожий на неї. </a:t>
            </a:r>
            <a:r>
              <a:rPr lang="uk-UA" sz="2400" dirty="0" smtClean="0">
                <a:solidFill>
                  <a:schemeClr val="bg2">
                    <a:lumMod val="10000"/>
                  </a:schemeClr>
                </a:solidFill>
                <a:latin typeface="Times New Roman" pitchFamily="18" charset="0"/>
                <a:cs typeface="Times New Roman" pitchFamily="18" charset="0"/>
              </a:rPr>
              <a:t>Н</a:t>
            </a:r>
            <a:r>
              <a:rPr lang="uk-UA" sz="1800" dirty="0" smtClean="0">
                <a:solidFill>
                  <a:schemeClr val="bg2">
                    <a:lumMod val="10000"/>
                  </a:schemeClr>
                </a:solidFill>
                <a:latin typeface="Times New Roman" pitchFamily="18" charset="0"/>
                <a:cs typeface="Times New Roman" pitchFamily="18" charset="0"/>
              </a:rPr>
              <a:t>а </a:t>
            </a:r>
            <a:r>
              <a:rPr lang="uk-UA" sz="2400" dirty="0" smtClean="0">
                <a:solidFill>
                  <a:schemeClr val="bg2">
                    <a:lumMod val="10000"/>
                  </a:schemeClr>
                </a:solidFill>
                <a:latin typeface="Times New Roman" pitchFamily="18" charset="0"/>
                <a:cs typeface="Times New Roman" pitchFamily="18" charset="0"/>
              </a:rPr>
              <a:t>М</a:t>
            </a:r>
            <a:r>
              <a:rPr lang="uk-UA" sz="1800" dirty="0" smtClean="0">
                <a:solidFill>
                  <a:schemeClr val="bg2">
                    <a:lumMod val="10000"/>
                  </a:schemeClr>
                </a:solidFill>
                <a:latin typeface="Times New Roman" pitchFamily="18" charset="0"/>
                <a:cs typeface="Times New Roman" pitchFamily="18" charset="0"/>
              </a:rPr>
              <a:t>арсі також є пори року, дні і ночі. </a:t>
            </a:r>
            <a:r>
              <a:rPr lang="uk-UA" sz="2400" dirty="0" smtClean="0">
                <a:solidFill>
                  <a:schemeClr val="bg2">
                    <a:lumMod val="10000"/>
                  </a:schemeClr>
                </a:solidFill>
                <a:latin typeface="Times New Roman" pitchFamily="18" charset="0"/>
                <a:cs typeface="Times New Roman" pitchFamily="18" charset="0"/>
              </a:rPr>
              <a:t>Ц</a:t>
            </a:r>
            <a:r>
              <a:rPr lang="uk-UA" sz="1800" dirty="0" smtClean="0">
                <a:solidFill>
                  <a:schemeClr val="bg2">
                    <a:lumMod val="10000"/>
                  </a:schemeClr>
                </a:solidFill>
                <a:latin typeface="Times New Roman" pitchFamily="18" charset="0"/>
                <a:cs typeface="Times New Roman" pitchFamily="18" charset="0"/>
              </a:rPr>
              <a:t>е пустинна рівнина, покрита рудим і коричневим кольором, усіяна гострими скелями та </a:t>
            </a:r>
            <a:r>
              <a:rPr lang="uk-UA" sz="1800" dirty="0" smtClean="0">
                <a:solidFill>
                  <a:schemeClr val="bg2">
                    <a:lumMod val="10000"/>
                  </a:schemeClr>
                </a:solidFill>
                <a:latin typeface="Times New Roman" pitchFamily="18" charset="0"/>
                <a:cs typeface="Times New Roman" pitchFamily="18" charset="0"/>
              </a:rPr>
              <a:t>кам</a:t>
            </a:r>
            <a:r>
              <a:rPr lang="en-US" sz="1800" dirty="0" smtClean="0">
                <a:solidFill>
                  <a:schemeClr val="bg2">
                    <a:lumMod val="10000"/>
                  </a:schemeClr>
                </a:solidFill>
                <a:latin typeface="Times New Roman" pitchFamily="18" charset="0"/>
                <a:cs typeface="Times New Roman" pitchFamily="18" charset="0"/>
              </a:rPr>
              <a:t>`</a:t>
            </a:r>
            <a:r>
              <a:rPr lang="uk-UA" sz="1800" dirty="0" smtClean="0">
                <a:solidFill>
                  <a:schemeClr val="bg2">
                    <a:lumMod val="10000"/>
                  </a:schemeClr>
                </a:solidFill>
                <a:latin typeface="Times New Roman" pitchFamily="18" charset="0"/>
                <a:cs typeface="Times New Roman" pitchFamily="18" charset="0"/>
              </a:rPr>
              <a:t>яними</a:t>
            </a:r>
            <a:r>
              <a:rPr lang="uk-UA" sz="1800" dirty="0" smtClean="0">
                <a:solidFill>
                  <a:schemeClr val="bg2">
                    <a:lumMod val="10000"/>
                  </a:schemeClr>
                </a:solidFill>
                <a:latin typeface="Times New Roman" pitchFamily="18" charset="0"/>
                <a:cs typeface="Times New Roman" pitchFamily="18" charset="0"/>
              </a:rPr>
              <a:t> глибами</a:t>
            </a:r>
            <a:r>
              <a:rPr lang="uk-UA" sz="2400" dirty="0" smtClean="0">
                <a:solidFill>
                  <a:schemeClr val="bg2">
                    <a:lumMod val="10000"/>
                  </a:schemeClr>
                </a:solidFill>
                <a:latin typeface="Times New Roman" pitchFamily="18" charset="0"/>
                <a:cs typeface="Times New Roman" pitchFamily="18" charset="0"/>
              </a:rPr>
              <a:t>.</a:t>
            </a:r>
            <a:r>
              <a:rPr lang="en-US" sz="2400" dirty="0" smtClean="0">
                <a:solidFill>
                  <a:schemeClr val="bg2">
                    <a:lumMod val="10000"/>
                  </a:schemeClr>
                </a:solidFill>
                <a:latin typeface="Times New Roman" pitchFamily="18" charset="0"/>
                <a:cs typeface="Times New Roman" pitchFamily="18" charset="0"/>
              </a:rPr>
              <a:t> </a:t>
            </a:r>
            <a:r>
              <a:rPr lang="uk-UA" sz="2400" dirty="0" smtClean="0">
                <a:solidFill>
                  <a:schemeClr val="bg2">
                    <a:lumMod val="10000"/>
                  </a:schemeClr>
                </a:solidFill>
                <a:latin typeface="Times New Roman" pitchFamily="18" charset="0"/>
                <a:cs typeface="Times New Roman" pitchFamily="18" charset="0"/>
              </a:rPr>
              <a:t>Н</a:t>
            </a:r>
            <a:r>
              <a:rPr lang="uk-UA" sz="1800" dirty="0" smtClean="0">
                <a:solidFill>
                  <a:schemeClr val="bg2">
                    <a:lumMod val="10000"/>
                  </a:schemeClr>
                </a:solidFill>
                <a:latin typeface="Times New Roman" pitchFamily="18" charset="0"/>
                <a:cs typeface="Times New Roman" pitchFamily="18" charset="0"/>
              </a:rPr>
              <a:t>ебо на </a:t>
            </a:r>
            <a:r>
              <a:rPr lang="uk-UA" sz="2400" dirty="0" smtClean="0">
                <a:solidFill>
                  <a:schemeClr val="bg2">
                    <a:lumMod val="10000"/>
                  </a:schemeClr>
                </a:solidFill>
                <a:latin typeface="Times New Roman" pitchFamily="18" charset="0"/>
                <a:cs typeface="Times New Roman" pitchFamily="18" charset="0"/>
              </a:rPr>
              <a:t>м</a:t>
            </a:r>
            <a:r>
              <a:rPr lang="uk-UA" sz="1800" dirty="0" smtClean="0">
                <a:solidFill>
                  <a:schemeClr val="bg2">
                    <a:lumMod val="10000"/>
                  </a:schemeClr>
                </a:solidFill>
                <a:latin typeface="Times New Roman" pitchFamily="18" charset="0"/>
                <a:cs typeface="Times New Roman" pitchFamily="18" charset="0"/>
              </a:rPr>
              <a:t>арсі  завжди червоне, тому його часто називають червоною планетою. </a:t>
            </a:r>
            <a:r>
              <a:rPr lang="uk-UA" sz="2400" dirty="0" smtClean="0">
                <a:solidFill>
                  <a:schemeClr val="bg2">
                    <a:lumMod val="10000"/>
                  </a:schemeClr>
                </a:solidFill>
                <a:latin typeface="Times New Roman" pitchFamily="18" charset="0"/>
                <a:cs typeface="Times New Roman" pitchFamily="18" charset="0"/>
              </a:rPr>
              <a:t>Н</a:t>
            </a:r>
            <a:r>
              <a:rPr lang="uk-UA" sz="1800" dirty="0" smtClean="0">
                <a:solidFill>
                  <a:schemeClr val="bg2">
                    <a:lumMod val="10000"/>
                  </a:schemeClr>
                </a:solidFill>
                <a:latin typeface="Times New Roman" pitchFamily="18" charset="0"/>
                <a:cs typeface="Times New Roman" pitchFamily="18" charset="0"/>
              </a:rPr>
              <a:t>а </a:t>
            </a:r>
            <a:r>
              <a:rPr lang="uk-UA" sz="2400" dirty="0" smtClean="0">
                <a:solidFill>
                  <a:schemeClr val="bg2">
                    <a:lumMod val="10000"/>
                  </a:schemeClr>
                </a:solidFill>
                <a:latin typeface="Times New Roman" pitchFamily="18" charset="0"/>
                <a:cs typeface="Times New Roman" pitchFamily="18" charset="0"/>
              </a:rPr>
              <a:t>м</a:t>
            </a:r>
            <a:r>
              <a:rPr lang="uk-UA" sz="1800" dirty="0" smtClean="0">
                <a:solidFill>
                  <a:schemeClr val="bg2">
                    <a:lumMod val="10000"/>
                  </a:schemeClr>
                </a:solidFill>
                <a:latin typeface="Times New Roman" pitchFamily="18" charset="0"/>
                <a:cs typeface="Times New Roman" pitchFamily="18" charset="0"/>
              </a:rPr>
              <a:t>арсі постійно дмуть сильні холодні вітри, які розсіюють пил по планеті.</a:t>
            </a:r>
            <a:br>
              <a:rPr lang="uk-UA" sz="1800" dirty="0" smtClean="0">
                <a:solidFill>
                  <a:schemeClr val="bg2">
                    <a:lumMod val="10000"/>
                  </a:schemeClr>
                </a:solidFill>
                <a:latin typeface="Times New Roman" pitchFamily="18" charset="0"/>
                <a:cs typeface="Times New Roman" pitchFamily="18" charset="0"/>
              </a:rPr>
            </a:br>
            <a:r>
              <a:rPr lang="uk-UA" sz="2400" dirty="0" smtClean="0">
                <a:solidFill>
                  <a:schemeClr val="bg2">
                    <a:lumMod val="10000"/>
                  </a:schemeClr>
                </a:solidFill>
                <a:latin typeface="Times New Roman" pitchFamily="18" charset="0"/>
                <a:cs typeface="Times New Roman" pitchFamily="18" charset="0"/>
              </a:rPr>
              <a:t>Я</a:t>
            </a:r>
            <a:r>
              <a:rPr lang="uk-UA" sz="1800" dirty="0" smtClean="0">
                <a:solidFill>
                  <a:schemeClr val="bg2">
                    <a:lumMod val="10000"/>
                  </a:schemeClr>
                </a:solidFill>
                <a:latin typeface="Times New Roman" pitchFamily="18" charset="0"/>
                <a:cs typeface="Times New Roman" pitchFamily="18" charset="0"/>
              </a:rPr>
              <a:t>кщо на нічному небі ти побачиш  червонувату зірочку, яка тобі підморгує, знай, це – </a:t>
            </a:r>
            <a:r>
              <a:rPr lang="uk-UA" sz="2400" dirty="0" smtClean="0">
                <a:solidFill>
                  <a:schemeClr val="bg2">
                    <a:lumMod val="10000"/>
                  </a:schemeClr>
                </a:solidFill>
                <a:latin typeface="Times New Roman" pitchFamily="18" charset="0"/>
                <a:cs typeface="Times New Roman" pitchFamily="18" charset="0"/>
              </a:rPr>
              <a:t>м</a:t>
            </a:r>
            <a:r>
              <a:rPr lang="uk-UA" sz="1800" dirty="0" smtClean="0">
                <a:solidFill>
                  <a:schemeClr val="bg2">
                    <a:lumMod val="10000"/>
                  </a:schemeClr>
                </a:solidFill>
                <a:latin typeface="Times New Roman" pitchFamily="18" charset="0"/>
                <a:cs typeface="Times New Roman" pitchFamily="18" charset="0"/>
              </a:rPr>
              <a:t>арс.</a:t>
            </a:r>
            <a:endParaRPr lang="ru-RU" sz="1800" dirty="0">
              <a:solidFill>
                <a:schemeClr val="bg2">
                  <a:lumMod val="10000"/>
                </a:schemeClr>
              </a:solidFill>
              <a:latin typeface="Times New Roman" pitchFamily="18" charset="0"/>
              <a:cs typeface="Times New Roman" pitchFamily="18" charset="0"/>
            </a:endParaRPr>
          </a:p>
        </p:txBody>
      </p:sp>
      <p:sp>
        <p:nvSpPr>
          <p:cNvPr id="3" name="Текст 2"/>
          <p:cNvSpPr>
            <a:spLocks noGrp="1"/>
          </p:cNvSpPr>
          <p:nvPr>
            <p:ph type="body" idx="1"/>
          </p:nvPr>
        </p:nvSpPr>
        <p:spPr>
          <a:xfrm>
            <a:off x="4429124" y="285728"/>
            <a:ext cx="4500594" cy="1214445"/>
          </a:xfrm>
          <a:solidFill>
            <a:schemeClr val="accent5">
              <a:lumMod val="20000"/>
              <a:lumOff val="80000"/>
            </a:schemeClr>
          </a:solidFill>
          <a:ln w="38100">
            <a:solidFill>
              <a:schemeClr val="tx2">
                <a:lumMod val="60000"/>
                <a:lumOff val="40000"/>
              </a:schemeClr>
            </a:solidFill>
          </a:ln>
        </p:spPr>
        <p:txBody>
          <a:bodyPr>
            <a:prstTxWarp prst="textWave2">
              <a:avLst/>
            </a:prstTxWarp>
            <a:normAutofit/>
          </a:bodyPr>
          <a:lstStyle/>
          <a:p>
            <a:r>
              <a:rPr lang="ru-RU" sz="48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М</a:t>
            </a:r>
            <a:r>
              <a:rPr lang="ru-RU" sz="3600"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АРС</a:t>
            </a:r>
            <a:endParaRPr lang="ru-RU" sz="3600"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pic>
        <p:nvPicPr>
          <p:cNvPr id="5" name="Picture 2" descr="http://cl.rushkolnik.ru/tw_files2/urls_81/1421/d-1420008/img16.jpg"/>
          <p:cNvPicPr>
            <a:picLocks noChangeAspect="1" noChangeArrowheads="1"/>
          </p:cNvPicPr>
          <p:nvPr/>
        </p:nvPicPr>
        <p:blipFill>
          <a:blip r:embed="rId3"/>
          <a:srcRect l="29687" t="27083" r="24219" b="11458"/>
          <a:stretch>
            <a:fillRect/>
          </a:stretch>
        </p:blipFill>
        <p:spPr bwMode="auto">
          <a:xfrm>
            <a:off x="4286248" y="1785926"/>
            <a:ext cx="4714908" cy="485778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mitribuurbana.zonalibre.org/archives/estrella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357686" y="274638"/>
            <a:ext cx="4500594" cy="1368412"/>
          </a:xfrm>
          <a:solidFill>
            <a:schemeClr val="accent5">
              <a:lumMod val="20000"/>
              <a:lumOff val="80000"/>
            </a:schemeClr>
          </a:solidFill>
          <a:ln w="38100">
            <a:solidFill>
              <a:schemeClr val="tx2">
                <a:lumMod val="60000"/>
                <a:lumOff val="40000"/>
              </a:schemeClr>
            </a:solidFill>
          </a:ln>
        </p:spPr>
        <p:txBody>
          <a:bodyPr>
            <a:prstTxWarp prst="textWave2">
              <a:avLst/>
            </a:prstTxWarp>
          </a:bodyPr>
          <a:lstStyle/>
          <a:p>
            <a:r>
              <a:rPr lang="uk-UA" b="1" dirty="0" smtClean="0">
                <a:solidFill>
                  <a:srgbClr val="FF0000"/>
                </a:solidFill>
                <a:effectLst>
                  <a:glow rad="228600">
                    <a:schemeClr val="accent2">
                      <a:satMod val="175000"/>
                      <a:alpha val="40000"/>
                    </a:schemeClr>
                  </a:glow>
                </a:effectLst>
                <a:latin typeface="Times New Roman" pitchFamily="18" charset="0"/>
                <a:cs typeface="Times New Roman" pitchFamily="18" charset="0"/>
              </a:rPr>
              <a:t>Юпітер</a:t>
            </a:r>
            <a:endParaRPr lang="ru-RU" b="1" dirty="0">
              <a:solidFill>
                <a:srgbClr val="FF0000"/>
              </a:solidFill>
              <a:effectLst>
                <a:glow rad="228600">
                  <a:schemeClr val="accent2">
                    <a:satMod val="175000"/>
                    <a:alpha val="40000"/>
                  </a:schemeClr>
                </a:glow>
              </a:effectLst>
              <a:latin typeface="Times New Roman" pitchFamily="18" charset="0"/>
              <a:cs typeface="Times New Roman" pitchFamily="18" charset="0"/>
            </a:endParaRPr>
          </a:p>
        </p:txBody>
      </p:sp>
      <p:sp>
        <p:nvSpPr>
          <p:cNvPr id="3" name="Содержимое 2"/>
          <p:cNvSpPr>
            <a:spLocks noGrp="1"/>
          </p:cNvSpPr>
          <p:nvPr>
            <p:ph idx="1"/>
          </p:nvPr>
        </p:nvSpPr>
        <p:spPr>
          <a:xfrm>
            <a:off x="285720" y="214290"/>
            <a:ext cx="4000528" cy="6286544"/>
          </a:xfrm>
          <a:solidFill>
            <a:schemeClr val="accent5">
              <a:lumMod val="20000"/>
              <a:lumOff val="80000"/>
            </a:schemeClr>
          </a:solidFill>
        </p:spPr>
        <p:txBody>
          <a:bodyPr>
            <a:normAutofit fontScale="85000" lnSpcReduction="20000"/>
          </a:bodyPr>
          <a:lstStyle/>
          <a:p>
            <a:pPr>
              <a:buNone/>
            </a:pPr>
            <a:r>
              <a:rPr lang="uk-UA" b="1" dirty="0" smtClean="0">
                <a:latin typeface="Times New Roman" pitchFamily="18" charset="0"/>
                <a:cs typeface="Times New Roman" pitchFamily="18" charset="0"/>
              </a:rPr>
              <a:t>      Юпітер – найбільша за розмірами і вагою планета в усій Сонячній системі.       У Юпітера немає  твердої поверхні, суші, це суцільний океан – гарячий кисіль.</a:t>
            </a:r>
          </a:p>
          <a:p>
            <a:pPr>
              <a:buNone/>
            </a:pPr>
            <a:r>
              <a:rPr lang="uk-UA" b="1" dirty="0" smtClean="0">
                <a:latin typeface="Times New Roman" pitchFamily="18" charset="0"/>
                <a:cs typeface="Times New Roman" pitchFamily="18" charset="0"/>
              </a:rPr>
              <a:t>       Юпітер зігріває сам себе, ніби всередині нього топиться величезна піч. А що це за “піч”, що за “дрова” горять у ній – вчені поки що не знають.</a:t>
            </a:r>
            <a:endParaRPr lang="ru-RU" b="1" dirty="0">
              <a:latin typeface="Times New Roman" pitchFamily="18" charset="0"/>
              <a:cs typeface="Times New Roman" pitchFamily="18" charset="0"/>
            </a:endParaRPr>
          </a:p>
        </p:txBody>
      </p:sp>
      <p:pic>
        <p:nvPicPr>
          <p:cNvPr id="5" name="Picture 4"/>
          <p:cNvPicPr>
            <a:picLocks noChangeAspect="1" noChangeArrowheads="1"/>
          </p:cNvPicPr>
          <p:nvPr/>
        </p:nvPicPr>
        <p:blipFill>
          <a:blip r:embed="rId3"/>
          <a:srcRect/>
          <a:stretch>
            <a:fillRect/>
          </a:stretch>
        </p:blipFill>
        <p:spPr bwMode="auto">
          <a:xfrm>
            <a:off x="4286248" y="1785926"/>
            <a:ext cx="4857752" cy="471490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strVal val="#ppt_w+.3"/>
                                          </p:val>
                                        </p:tav>
                                        <p:tav tm="100000">
                                          <p:val>
                                            <p:strVal val="#ppt_w"/>
                                          </p:val>
                                        </p:tav>
                                      </p:tavLst>
                                    </p:anim>
                                    <p:anim calcmode="lin" valueType="num">
                                      <p:cBhvr>
                                        <p:cTn id="8" dur="1000" fill="hold"/>
                                        <p:tgtEl>
                                          <p:spTgt spid="3">
                                            <p:bg/>
                                          </p:spTgt>
                                        </p:tgtEl>
                                        <p:attrNameLst>
                                          <p:attrName>ppt_h</p:attrName>
                                        </p:attrNameLst>
                                      </p:cBhvr>
                                      <p:tavLst>
                                        <p:tav tm="0">
                                          <p:val>
                                            <p:strVal val="#ppt_h"/>
                                          </p:val>
                                        </p:tav>
                                        <p:tav tm="100000">
                                          <p:val>
                                            <p:strVal val="#ppt_h"/>
                                          </p:val>
                                        </p:tav>
                                      </p:tavLst>
                                    </p:anim>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868</TotalTime>
  <Words>518</Words>
  <Application>Microsoft Office PowerPoint</Application>
  <PresentationFormat>Экран (4:3)</PresentationFormat>
  <Paragraphs>46</Paragraphs>
  <Slides>17</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Сонячна система</vt:lpstr>
      <vt:lpstr>Презентация PowerPoint</vt:lpstr>
      <vt:lpstr>Презентация PowerPoint</vt:lpstr>
      <vt:lpstr>Презентация PowerPoint</vt:lpstr>
      <vt:lpstr>Презентация PowerPoint</vt:lpstr>
      <vt:lpstr>  Меркурій – ніби яскрава зірка над самісіньким горизонтом.   Але якщо подивитись у телескоп, то можна побачити, як меркурій змінює форми.    Як і у місяця, форми меркурія змінюються від вузенького серпа до повного круга.    Меркурій – одна з найменших планет. Оскільки він знаходиться дуже близько до сонця, температура на його поверхні дуже висока. Проте коли сонце сідає за горизонт, може стати дуже холодно. </vt:lpstr>
      <vt:lpstr>  Венера – закрита від нас товстим шаром повітря. Її називають планетою під маскою, сестрою землі.    Жити на Венері не можна, бо повітря там шкідливе і отруйне. Атмосфера  дуже жарка, а вітер – слабкий і дме завжди в один тільки бік.    На Венері немає морів, тому що там дуже спекотно і вся вода випарувалася. Там тягнуться камянисті рівнини, всіяні дрібним камінням, вулканічними пордами, уламками скель.   Атмосфера Венери дуже “густа” і щільна, погано пропускає сонячне світло, тому на планеті завжли похмуро.   Яскраво – рожеву Венеру називають планетою краси і любові. </vt:lpstr>
      <vt:lpstr>Марс - найближчий сусід землі і тому він так схожий на неї. На Марсі також є пори року, дні і ночі. Це пустинна рівнина, покрита рудим і коричневим кольором, усіяна гострими скелями та кам`яними глибами. Небо на марсі  завжди червоне, тому його часто називають червоною планетою. На марсі постійно дмуть сильні холодні вітри, які розсіюють пил по планеті. Якщо на нічному небі ти побачиш  червонувату зірочку, яка тобі підморгує, знай, це – марс.</vt:lpstr>
      <vt:lpstr>Юпітер</vt:lpstr>
      <vt:lpstr>Сатурн</vt:lpstr>
      <vt:lpstr>    Уран — сьома від Сонця велика планета Сонячної системи, належить до планет-гігантів. Уран рухається навколо Сонця по еліптичній орбіті.    Його неможливо побачити неозброєним оком.   Хоч уран вважається гігантом, він все ж таки поступається за розмірами і масою юпітерові та сатурнові.   Якщо дивитися на уран в телескоп, він здається світло – блакитним.</vt:lpstr>
      <vt:lpstr>  Нептун - восьма за віддаллю від Сонця і четверта за розміром планета Сонячної системи, що належить до планет-гігантів.    Цю планету можна побачити  із землі лише за допомогою потужного бінокля. Нептун складається із силікатного ядра, оточеного мантією з криги.   Нептун також має кільця — два широких і два вузьких.    У Нептуна є 8 відомих супутників: 4 маленьких, 3 середніх і 1 великий. </vt:lpstr>
      <vt:lpstr> астероїди – невеликі  кам`яні уламки та брили. Астероїди називають  малими планетами, які обертаються навколо сонця між марсом і юпітером, а іноді наближаються до землі.</vt:lpstr>
      <vt:lpstr>  комети – це небесні тіла, що рухаються навколо сонця.  Коли вона наближається до сонця , то за нею утворюється довгий хвіст. Комети за розміром схожі на астероїди, здебільшого утворюються з льоду й обертаються навколо сонця.   Наближаючись до нього випаровуючись, світяться і їх світіння можна спостерігати на небосхилі.   </vt:lpstr>
      <vt:lpstr>  метеорити менші за астероїди, утворені з каміння та металу, часто падають на землю і утворюють воронки, схожі на місячні кратери. за їх падінням можна спостерігати прозорими  ночами.</vt:lpstr>
      <vt:lpstr>Презентация PowerPoint</vt:lpstr>
      <vt:lpstr>Література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91</cp:revision>
  <dcterms:modified xsi:type="dcterms:W3CDTF">2014-02-27T11:20:42Z</dcterms:modified>
</cp:coreProperties>
</file>