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67" r:id="rId3"/>
    <p:sldId id="270" r:id="rId4"/>
    <p:sldId id="275" r:id="rId5"/>
    <p:sldId id="276" r:id="rId6"/>
    <p:sldId id="277" r:id="rId7"/>
    <p:sldId id="278" r:id="rId8"/>
    <p:sldId id="279" r:id="rId9"/>
    <p:sldId id="272" r:id="rId10"/>
    <p:sldId id="283" r:id="rId11"/>
    <p:sldId id="282" r:id="rId12"/>
    <p:sldId id="284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31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27.02.2014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27.02.2014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27.02.2014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27.02.2014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27.02.2014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27.02.2014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27.02.2014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27.02.2014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27.02.2014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27.02.2014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27.02.2014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27.02.2014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1.wmf"/><Relationship Id="rId2" Type="http://schemas.openxmlformats.org/officeDocument/2006/relationships/audio" Target="file:///G:\&#1055;&#1072;&#1074;&#1083;&#1080;&#1082;%20&#1042;.%20&#1043;\&#1056;&#1086;&#1079;&#1091;&#1084;&#1085;&#1110;_&#1084;&#1072;&#1096;&#1080;&#1085;&#1080;\zemlyane_-_trava_u_doma%20Minusovki.MpTri.Net.mp3" TargetMode="Externa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1.bin"/><Relationship Id="rId5" Type="http://schemas.openxmlformats.org/officeDocument/2006/relationships/image" Target="../media/image3.gif"/><Relationship Id="rId4" Type="http://schemas.openxmlformats.org/officeDocument/2006/relationships/image" Target="../media/image2.gi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4.png"/><Relationship Id="rId4" Type="http://schemas.openxmlformats.org/officeDocument/2006/relationships/image" Target="../media/image2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4.gif"/><Relationship Id="rId4" Type="http://schemas.openxmlformats.org/officeDocument/2006/relationships/image" Target="../media/image26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g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krasota-gif.narod.ru/s/space/06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Picture 6" descr="Плановая проекция (вид сверху) Бурана; переход к главным проекциям ОК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1130166">
            <a:off x="1517163" y="646193"/>
            <a:ext cx="3899332" cy="1441338"/>
          </a:xfrm>
          <a:prstGeom prst="rect">
            <a:avLst/>
          </a:prstGeom>
          <a:noFill/>
        </p:spPr>
      </p:pic>
      <p:sp>
        <p:nvSpPr>
          <p:cNvPr id="5" name="Блок-схема: процесс 4"/>
          <p:cNvSpPr/>
          <p:nvPr/>
        </p:nvSpPr>
        <p:spPr>
          <a:xfrm>
            <a:off x="4143372" y="4357694"/>
            <a:ext cx="4857784" cy="2357454"/>
          </a:xfrm>
          <a:prstGeom prst="flowChartProcess">
            <a:avLst/>
          </a:prstGeom>
          <a:solidFill>
            <a:schemeClr val="accent1">
              <a:lumMod val="60000"/>
              <a:lumOff val="40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prstTxWarp prst="textPlain">
              <a:avLst/>
            </a:prstTxWarp>
          </a:bodyPr>
          <a:lstStyle/>
          <a:p>
            <a:r>
              <a:rPr lang="uk-UA" sz="1400" b="1" dirty="0" smtClean="0">
                <a:solidFill>
                  <a:srgbClr val="002060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 Підготувала</a:t>
            </a:r>
          </a:p>
          <a:p>
            <a:r>
              <a:rPr lang="uk-UA" sz="1400" b="1" dirty="0" smtClean="0">
                <a:solidFill>
                  <a:srgbClr val="002060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 Павлик Вікторія Геннадіївна, вихователь</a:t>
            </a:r>
          </a:p>
          <a:p>
            <a:r>
              <a:rPr lang="uk-UA" sz="1400" b="1" dirty="0" smtClean="0">
                <a:solidFill>
                  <a:srgbClr val="002060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 Центр розвитку дитини “Сонечко”</a:t>
            </a:r>
          </a:p>
          <a:p>
            <a:r>
              <a:rPr lang="uk-UA" sz="1400" b="1" dirty="0" smtClean="0">
                <a:solidFill>
                  <a:srgbClr val="002060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                        смт. Драбів</a:t>
            </a:r>
            <a:endParaRPr lang="ru-RU" sz="2400" b="1" dirty="0">
              <a:solidFill>
                <a:srgbClr val="002060"/>
              </a:solidFill>
              <a:effectLst>
                <a:glow rad="228600">
                  <a:schemeClr val="accent4">
                    <a:satMod val="175000"/>
                    <a:alpha val="40000"/>
                  </a:schemeClr>
                </a:glo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Блок-схема: перфолента 5"/>
          <p:cNvSpPr/>
          <p:nvPr/>
        </p:nvSpPr>
        <p:spPr>
          <a:xfrm>
            <a:off x="857224" y="2071678"/>
            <a:ext cx="7786742" cy="2214578"/>
          </a:xfrm>
          <a:prstGeom prst="flowChartPunchedTape">
            <a:avLst/>
          </a:prstGeom>
          <a:solidFill>
            <a:schemeClr val="accent5">
              <a:lumMod val="60000"/>
              <a:lumOff val="40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prstTxWarp prst="textWave2">
              <a:avLst/>
            </a:prstTxWarp>
          </a:bodyPr>
          <a:lstStyle/>
          <a:p>
            <a:pPr algn="ctr"/>
            <a:r>
              <a:rPr lang="uk-UA" b="1" dirty="0" smtClean="0">
                <a:solidFill>
                  <a:schemeClr val="tx1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Розумні машини</a:t>
            </a:r>
            <a:endParaRPr lang="ru-RU" b="1" dirty="0">
              <a:solidFill>
                <a:schemeClr val="tx1"/>
              </a:solidFill>
              <a:effectLst>
                <a:glow rad="228600">
                  <a:schemeClr val="accent4">
                    <a:satMod val="175000"/>
                    <a:alpha val="40000"/>
                  </a:schemeClr>
                </a:glow>
              </a:effectLst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5786446" y="6143644"/>
          <a:ext cx="3048000" cy="485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7" name="Пакет" r:id="rId6" imgW="3048120" imgH="485640" progId="Package">
                  <p:embed/>
                </p:oleObj>
              </mc:Choice>
              <mc:Fallback>
                <p:oleObj name="Пакет" r:id="rId6" imgW="3048120" imgH="485640" progId="Package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86446" y="6143644"/>
                        <a:ext cx="3048000" cy="4857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7" name="zemlyane_-_trava_u_doma Minusovki.MpTri.Net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8"/>
          <a:stretch>
            <a:fillRect/>
          </a:stretch>
        </p:blipFill>
        <p:spPr>
          <a:xfrm>
            <a:off x="8429652" y="6215082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61371 0.5044 C 0.6125 0.49491 0.61076 0.48589 0.60955 0.47641 C 0.61076 0.44658 0.61232 0.44427 0.60677 0.42183 C 0.60486 0.41397 0.60173 0.40749 0.59965 0.3994 C 0.59896 0.39755 0.59826 0.39385 0.59826 0.39385 C 0.59774 0.38622 0.59774 0.37859 0.59687 0.37119 C 0.59635 0.36725 0.59409 0.36008 0.59409 0.36008 C 0.59114 0.33534 0.58593 0.31152 0.58281 0.28677 C 0.58159 0.26503 0.58003 0.24445 0.57291 0.22479 C 0.571 0.21161 0.5684 0.19843 0.56597 0.18548 C 0.56475 0.179 0.56076 0.17114 0.55885 0.16489 C 0.55625 0.15588 0.55538 0.14732 0.55034 0.14038 C 0.54809 0.13159 0.54357 0.12465 0.54062 0.1161 C 0.53767 0.10754 0.53524 0.09829 0.53211 0.08973 C 0.52413 0.06823 0.53507 0.10338 0.52639 0.07678 C 0.52291 0.06637 0.52048 0.05759 0.51232 0.05227 C 0.50347 0.03654 0.4875 0.01943 0.47291 0.0148 C 0.46354 0.0074 0.45399 -1.18409E-6 0.44479 -0.00786 C 0.43663 -0.01457 0.44097 -0.01202 0.4335 -0.02081 C 0.42777 -0.02752 0.41927 -0.03214 0.41232 -0.03585 C 0.40017 -0.04856 0.40885 -0.04024 0.3842 -0.05643 C 0.36649 -0.06799 0.35243 -0.08973 0.33489 -0.10153 C 0.33021 -0.10476 0.32864 -0.10869 0.32361 -0.11101 C 0.30503 -0.12766 0.28055 -0.12026 0.25885 -0.12211 C 0.25121 -0.12535 0.2434 -0.12488 0.23611 -0.12974 C 0.22725 -0.13575 0.23281 -0.13275 0.21944 -0.13714 C 0.21163 -0.13968 0.20434 -0.14547 0.19687 -0.14847 C 0.18889 -0.15148 0.18073 -0.15264 0.17291 -0.15402 C 0.15955 -0.1598 0.14757 -0.16212 0.1335 -0.1635 C 0.10052 -0.17807 0.04774 -0.17044 0.02361 -0.17091 C -0.0191 -0.16952 -0.06042 -0.16535 -0.1033 -0.1635 C -0.10973 -0.16119 -0.11615 -0.15842 -0.12275 -0.15587 C -0.13299 -0.14801 -0.14566 -0.13876 -0.1566 -0.13344 C -0.16077 -0.13136 -0.16511 -0.12974 -0.16945 -0.12789 C -0.17066 -0.1272 -0.17361 -0.12604 -0.17361 -0.12604 C -0.17657 -0.12188 -0.18091 -0.11887 -0.18473 -0.11656 C -0.1875 -0.11494 -0.1908 -0.11517 -0.19323 -0.11286 C -0.20035 -0.10661 -0.20782 -0.09782 -0.21598 -0.09412 C -0.21719 -0.09227 -0.21893 -0.09042 -0.22014 -0.08834 C -0.22101 -0.08672 -0.22136 -0.08395 -0.22275 -0.08279 C -0.22552 -0.08071 -0.23143 -0.07909 -0.23143 -0.07909 C -0.23386 -0.06822 -0.24098 -0.06337 -0.24827 -0.05851 C -0.25643 -0.04764 -0.25209 -0.04764 -0.25938 -0.05088 C -0.27379 -0.04463 -0.27604 -0.01411 -0.28195 0.00162 C -0.28247 0.00416 -0.28247 0.00694 -0.28334 0.00925 C -0.28403 0.01087 -0.28577 0.01133 -0.28629 0.01295 C -0.29184 0.03007 -0.29393 0.0488 -0.30035 0.06545 C -0.30174 0.07447 -0.30261 0.08488 -0.30452 0.09366 C -0.30764 0.10731 -0.31233 0.12119 -0.3158 0.13483 C -0.31754 0.15518 -0.32292 0.17438 -0.3257 0.19496 C -0.32813 0.21254 -0.32952 0.23011 -0.33264 0.24746 C -0.33403 0.26526 -0.33316 0.26203 -0.33559 0.27567 C -0.33646 0.28053 -0.33837 0.29047 -0.33837 0.29047 C -0.34341 0.34413 -0.33959 0.39662 -0.33559 0.45005 C -0.33907 0.45167 -0.34844 0.4556 -0.34966 0.45745 C -0.35087 0.45953 -0.34879 0.46254 -0.34827 0.46508 C -0.34775 0.47132 -0.34809 0.4778 -0.3467 0.48381 C -0.34497 0.49191 -0.33681 0.49931 -0.33264 0.5044 C -0.32344 0.51573 -0.31424 0.53261 -0.30174 0.53816 C -0.29618 0.54602 -0.29184 0.5481 -0.28473 0.55319 C -0.27743 0.55828 -0.27066 0.56452 -0.26372 0.57008 C -0.26129 0.57193 -0.25903 0.57401 -0.2566 0.57586 C -0.25417 0.57794 -0.24827 0.57956 -0.24827 0.57956 C -0.24219 0.58719 -0.23525 0.58626 -0.22848 0.59274 C -0.22309 0.59806 -0.21789 0.60014 -0.21164 0.60384 C -0.20261 0.60939 -0.19549 0.61448 -0.18629 0.61887 C -0.17917 0.62234 -0.17361 0.62581 -0.1665 0.62835 C -0.16545 0.62882 -0.15643 0.63275 -0.15382 0.6339 C -0.15243 0.6346 -0.14966 0.63576 -0.14966 0.63576 C -0.13177 0.6339 -0.11354 0.63483 -0.09618 0.6302 C -0.08768 0.6228 -0.09584 0.62882 -0.08056 0.62442 C -0.07518 0.6228 -0.06806 0.61957 -0.06233 0.61702 C -0.0599 0.61587 -0.05764 0.61471 -0.05521 0.61332 C -0.05382 0.6124 -0.05278 0.61055 -0.05104 0.60962 C -0.03525 0.60107 -0.01285 0.59135 0.00399 0.58696 C 0.01354 0.5784 0.0092 0.58094 0.01666 0.57771 C 0.02239 0.57239 0.02916 0.56984 0.03489 0.56452 C 0.04236 0.55759 0.03559 0.56036 0.0434 0.55504 C 0.05139 0.54972 0.06007 0.5451 0.06736 0.53816 C 0.071 0.53446 0.07413 0.52729 0.07725 0.52313 C 0.08142 0.51758 0.08715 0.51365 0.09132 0.5081 C 0.10156 0.49422 0.11128 0.47433 0.125 0.46508 C 0.1283 0.4593 0.1335 0.44889 0.1375 0.4445 C 0.13923 0.44265 0.14166 0.44242 0.14323 0.44057 C 0.14896 0.43432 0.15746 0.42368 0.16284 0.41628 C 0.1625 0.41813 0.16024 0.42253 0.16163 0.42183 C 0.16979 0.41721 0.17465 0.40657 0.18281 0.40125 C 0.18073 0.40056 0.17916 0.40009 0.17708 0.3994 C 0.17586 0.39894 0.17291 0.39963 0.17291 0.39755 C 0.17291 0.39524 0.17586 0.39524 0.17708 0.39385 C 0.18159 0.38922 0.19132 0.38252 0.19132 0.38252 C 0.21041 0.35638 0.18264 0.39316 0.20399 0.36934 C 0.2085 0.36425 0.21215 0.358 0.21666 0.35245 C 0.22152 0.34621 0.22274 0.33719 0.22639 0.33002 C 0.23073 0.30921 0.2243 0.33488 0.23211 0.31684 C 0.23281 0.31452 0.23281 0.31175 0.23333 0.30944 C 0.23489 0.30481 0.23767 0.30088 0.23906 0.29625 C 0.24062 0.2914 0.24097 0.28562 0.2434 0.28122 C 0.25 0.26758 0.25451 0.25393 0.25729 0.23774 C 0.25694 0.22549 0.25729 0.213 0.25607 0.20051 C 0.25573 0.1982 0.25364 0.19704 0.2533 0.19496 C 0.25243 0.19126 0.25208 0.18733 0.25156 0.18363 C 0.25 0.16559 0.24791 0.14709 0.24461 0.12928 C 0.24375 0.11795 0.24149 0.10685 0.24062 0.09551 C 0.23906 0.07748 0.23767 0.05874 0.23073 0.04302 C 0.22882 0.03862 0.22639 0.03862 0.22343 0.03539 C 0.21007 0.02082 0.2276 0.03862 0.21666 0.02405 C 0.2125 0.01873 0.20729 0.0148 0.2026 0.0111 C 0.19774 0.0074 0.19531 0.00208 0.18993 -0.00023 C 0.18646 -0.0037 0.18368 -0.00856 0.17986 -0.01156 C 0.17795 -0.01341 0.175 -0.01364 0.17291 -0.01526 C 0.1684 -0.0185 0.16441 -0.02266 0.16024 -0.02659 C 0.15139 -0.03492 0.14392 -0.0444 0.1335 -0.04903 C 0.12552 -0.05689 0.11805 -0.06036 0.10816 -0.06221 C 0.10121 -0.06845 0.09357 -0.06915 0.08559 -0.07146 C 0.06493 -0.07747 0.04305 -0.07747 0.02222 -0.08279 C 0.0085 -0.08071 0.00277 -0.08302 -0.01007 -0.08649 C -0.03386 -0.0858 -0.05504 -0.09019 -0.07639 -0.08094 C -0.07778 -0.07979 -0.079 -0.07817 -0.08056 -0.07724 C -0.08212 -0.07632 -0.08351 -0.07632 -0.08473 -0.07539 C -0.09914 -0.06452 -0.0882 -0.07007 -0.09757 -0.06591 C -0.10157 -0.06059 -0.10243 -0.05527 -0.10729 -0.05088 C -0.11511 -0.03538 -0.10469 -0.05481 -0.11441 -0.04163 C -0.11945 -0.03515 -0.12118 -0.02659 -0.12431 -0.01896 C -0.12778 -0.01087 -0.13195 -0.00601 -0.13559 0.00162 C -0.14063 0.01226 -0.14236 0.02359 -0.14827 0.03353 C -0.1533 0.05389 -0.16198 0.07354 -0.16789 0.09366 C -0.17136 0.10523 -0.17292 0.11772 -0.17639 0.12928 C -0.18108 0.16651 -0.179 0.14408 -0.18056 0.19681 C -0.17969 0.21069 -0.18316 0.21947 -0.175 0.22687 C -0.1691 0.23196 -0.15382 0.23242 -0.15382 0.23242 C -0.14566 0.24329 -0.15434 0.23381 -0.14254 0.23983 C -0.13837 0.24191 -0.13525 0.24676 -0.13125 0.24931 C -0.12726 0.25162 -0.12118 0.25231 -0.11719 0.25278 C -0.10452 0.26156 -0.09167 0.27058 -0.07778 0.27567 C -0.0717 0.27798 -0.05938 0.28307 -0.05938 0.28307 C -0.05157 0.2796 -0.04323 0.27128 -0.03559 0.26619 C -0.01632 0.25255 0.00191 0.23867 0.01371 0.21369 C 0.01736 0.20583 0.02152 0.20005 0.02361 0.19103 C 0.02517 0.16189 0.02639 0.14107 0.02639 0.11055 " pathEditMode="relative" ptsTypes="fffffffffffffffffffffffffffffffffffffffffffffffffffffffffffffffffffffffffffffffffffffffffffffffffffffffffffffffffffffffffffffffffffffffffffA"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99" showWhenStopped="0">
                <p:cTn id="17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6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://ramki-vsem.ru/fony/fon_78.jpg"/>
          <p:cNvPicPr>
            <a:picLocks noChangeAspect="1" noChangeArrowheads="1"/>
          </p:cNvPicPr>
          <p:nvPr/>
        </p:nvPicPr>
        <p:blipFill>
          <a:blip r:embed="rId2"/>
          <a:srcRect t="3646" b="21994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214290"/>
            <a:ext cx="3714776" cy="1857388"/>
          </a:xfrm>
          <a:solidFill>
            <a:schemeClr val="accent5">
              <a:lumMod val="20000"/>
              <a:lumOff val="80000"/>
            </a:schemeClr>
          </a:solidFill>
          <a:ln w="38100">
            <a:solidFill>
              <a:schemeClr val="tx1"/>
            </a:solidFill>
          </a:ln>
        </p:spPr>
        <p:txBody>
          <a:bodyPr>
            <a:normAutofit fontScale="90000"/>
          </a:bodyPr>
          <a:lstStyle/>
          <a:p>
            <a:pPr algn="l"/>
            <a:r>
              <a:rPr lang="uk-UA" b="1" dirty="0" smtClean="0"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В.Терешкова - </a:t>
            </a:r>
            <a:br>
              <a:rPr lang="uk-UA" b="1" dirty="0" smtClean="0"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uk-UA" b="1" dirty="0" smtClean="0"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перша жінка космонавт</a:t>
            </a:r>
            <a:endParaRPr lang="ru-RU" b="1" dirty="0">
              <a:effectLst>
                <a:glow rad="228600">
                  <a:schemeClr val="accent4">
                    <a:satMod val="175000"/>
                    <a:alpha val="40000"/>
                  </a:schemeClr>
                </a:glo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12" descr="http://www.erast.ru/images/illustrations/almanah/tereschowa/tereschowa08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8" y="2285992"/>
            <a:ext cx="3571900" cy="4429116"/>
          </a:xfrm>
          <a:prstGeom prst="rect">
            <a:avLst/>
          </a:prstGeom>
          <a:noFill/>
        </p:spPr>
      </p:pic>
      <p:pic>
        <p:nvPicPr>
          <p:cNvPr id="5" name="Picture 10" descr="http://www.barnaul-altai.ru/news/img/calendar/tereshkova_1m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86248" y="2285992"/>
            <a:ext cx="4381514" cy="4429156"/>
          </a:xfrm>
          <a:prstGeom prst="rect">
            <a:avLst/>
          </a:prstGeom>
          <a:noFill/>
        </p:spPr>
      </p:pic>
      <p:pic>
        <p:nvPicPr>
          <p:cNvPr id="6" name="Picture 6" descr="http://img0.liveinternet.ru/images/attach/c/4/78/423/78423710_0_50731_2a5acce4_XL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000760" y="-142900"/>
            <a:ext cx="3143240" cy="2760697"/>
          </a:xfrm>
          <a:prstGeom prst="rect">
            <a:avLst/>
          </a:prstGeom>
          <a:noFill/>
        </p:spPr>
      </p:pic>
      <p:sp>
        <p:nvSpPr>
          <p:cNvPr id="7" name="Скругленная прямоугольная выноска 6"/>
          <p:cNvSpPr/>
          <p:nvPr/>
        </p:nvSpPr>
        <p:spPr>
          <a:xfrm>
            <a:off x="4214810" y="428604"/>
            <a:ext cx="2143140" cy="1428760"/>
          </a:xfrm>
          <a:prstGeom prst="wedgeRoundRectCallout">
            <a:avLst>
              <a:gd name="adj1" fmla="val 61847"/>
              <a:gd name="adj2" fmla="val 70613"/>
              <a:gd name="adj3" fmla="val 16667"/>
            </a:avLst>
          </a:prstGeom>
          <a:solidFill>
            <a:schemeClr val="accent6">
              <a:lumMod val="40000"/>
              <a:lumOff val="60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600" b="1" i="1" dirty="0" smtClean="0">
                <a:solidFill>
                  <a:srgbClr val="FF0000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Хто це?</a:t>
            </a:r>
            <a:endParaRPr lang="ru-RU" sz="3600" b="1" i="1" dirty="0">
              <a:solidFill>
                <a:srgbClr val="FF0000"/>
              </a:solidFill>
              <a:effectLst>
                <a:glow rad="228600">
                  <a:schemeClr val="accent4">
                    <a:satMod val="175000"/>
                    <a:alpha val="40000"/>
                  </a:schemeClr>
                </a:glo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://ramki-vsem.ru/fony/fon_78.jpg"/>
          <p:cNvPicPr>
            <a:picLocks noChangeAspect="1" noChangeArrowheads="1"/>
          </p:cNvPicPr>
          <p:nvPr/>
        </p:nvPicPr>
        <p:blipFill>
          <a:blip r:embed="rId2"/>
          <a:srcRect t="3646" b="21994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628" y="142852"/>
            <a:ext cx="3857652" cy="1643074"/>
          </a:xfrm>
          <a:solidFill>
            <a:schemeClr val="accent5">
              <a:lumMod val="20000"/>
              <a:lumOff val="80000"/>
            </a:schemeClr>
          </a:solidFill>
          <a:ln w="38100">
            <a:solidFill>
              <a:schemeClr val="tx1"/>
            </a:solidFill>
          </a:ln>
        </p:spPr>
        <p:txBody>
          <a:bodyPr>
            <a:noAutofit/>
          </a:bodyPr>
          <a:lstStyle/>
          <a:p>
            <a:pPr algn="l"/>
            <a:r>
              <a:rPr lang="uk-UA" sz="3600" b="1" dirty="0" smtClean="0">
                <a:solidFill>
                  <a:schemeClr val="accent4">
                    <a:lumMod val="50000"/>
                  </a:schemeClr>
                </a:solid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Ю. Гагарін - перший космонавт.</a:t>
            </a:r>
            <a:endParaRPr lang="ru-RU" sz="3600" b="1" dirty="0">
              <a:solidFill>
                <a:schemeClr val="accent4">
                  <a:lumMod val="50000"/>
                </a:schemeClr>
              </a:solidFill>
              <a:effectLst>
                <a:glow rad="101600">
                  <a:schemeClr val="accent4">
                    <a:satMod val="175000"/>
                    <a:alpha val="40000"/>
                  </a:schemeClr>
                </a:glo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6" descr="http://abc-people.com/phenomenons/death/doc-8-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628" y="1857364"/>
            <a:ext cx="3895730" cy="4643470"/>
          </a:xfrm>
          <a:prstGeom prst="rect">
            <a:avLst/>
          </a:prstGeom>
          <a:noFill/>
        </p:spPr>
      </p:pic>
      <p:pic>
        <p:nvPicPr>
          <p:cNvPr id="5" name="Picture 4" descr="http://www.vokrugsveta.ru/img/cmn/2008/04/14/024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7158" y="1857364"/>
            <a:ext cx="4286280" cy="4643450"/>
          </a:xfrm>
          <a:prstGeom prst="rect">
            <a:avLst/>
          </a:prstGeom>
          <a:noFill/>
        </p:spPr>
      </p:pic>
      <p:pic>
        <p:nvPicPr>
          <p:cNvPr id="6" name="Picture 12" descr="http://img0.liveinternet.ru/images/attach/c/3/75/432/75432440_44444444.gif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142852"/>
            <a:ext cx="1928826" cy="1900241"/>
          </a:xfrm>
          <a:prstGeom prst="rect">
            <a:avLst/>
          </a:prstGeom>
          <a:noFill/>
        </p:spPr>
      </p:pic>
      <p:sp>
        <p:nvSpPr>
          <p:cNvPr id="7" name="Выноска-облако 6"/>
          <p:cNvSpPr/>
          <p:nvPr/>
        </p:nvSpPr>
        <p:spPr>
          <a:xfrm>
            <a:off x="2000232" y="214290"/>
            <a:ext cx="2928958" cy="1571636"/>
          </a:xfrm>
          <a:prstGeom prst="cloudCallout">
            <a:avLst>
              <a:gd name="adj1" fmla="val -71839"/>
              <a:gd name="adj2" fmla="val 21527"/>
            </a:avLst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200" b="1" i="1" dirty="0" smtClean="0">
                <a:solidFill>
                  <a:srgbClr val="FF0000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Хто це?</a:t>
            </a:r>
            <a:endParaRPr lang="ru-RU" sz="3200" b="1" i="1" dirty="0">
              <a:solidFill>
                <a:srgbClr val="FF0000"/>
              </a:solidFill>
              <a:effectLst>
                <a:glow rad="228600">
                  <a:schemeClr val="accent5">
                    <a:satMod val="175000"/>
                    <a:alpha val="40000"/>
                  </a:schemeClr>
                </a:glo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http://i12.beon.ru/37/74/7437/23/1714523/7793652_7441387_6794938_2932658_black105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accent5">
              <a:lumMod val="60000"/>
              <a:lumOff val="40000"/>
            </a:schemeClr>
          </a:solidFill>
        </p:spPr>
        <p:txBody>
          <a:bodyPr/>
          <a:lstStyle/>
          <a:p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Література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solidFill>
            <a:schemeClr val="bg1"/>
          </a:solidFill>
        </p:spPr>
        <p:txBody>
          <a:bodyPr/>
          <a:lstStyle/>
          <a:p>
            <a:pPr marL="514350" indent="-514350">
              <a:buAutoNum type="arabicPeriod"/>
            </a:pP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Базовий компонент дошкільної освіти </a:t>
            </a:r>
            <a:r>
              <a:rPr lang="uk-UA" smtClean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uk-UA" smtClean="0">
                <a:latin typeface="Times New Roman" pitchFamily="18" charset="0"/>
                <a:cs typeface="Times New Roman" pitchFamily="18" charset="0"/>
              </a:rPr>
              <a:t>Україні.</a:t>
            </a:r>
            <a:endParaRPr lang="uk-UA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buAutoNum type="arabicPeriod"/>
            </a:pP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Х.Тол. Атлас астрономії.-Х.,2006.Ранок.</a:t>
            </a:r>
          </a:p>
          <a:p>
            <a:pPr marL="514350" indent="-514350">
              <a:buAutoNum type="arabicPeriod"/>
            </a:pP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Л. 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Слабошпицька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. Велика енциклопедія 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дошколярика.-К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.,1999. “Махаон – Україна”.</a:t>
            </a:r>
          </a:p>
          <a:p>
            <a:pPr marL="514350" indent="-514350">
              <a:buAutoNum type="arabicPeriod"/>
            </a:pP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Т. 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Поніманська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. Перетворюємо світ. - Т., 2011. “Мандрівець”. 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http://i12.beon.ru/37/74/7437/71/1714471/7666318_star14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4580" name="Picture 4" descr="http://astronomy.net.ua/uploads/posts/2011-12/1325165561_Pioneer_Venus_orbiter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071934" y="214290"/>
            <a:ext cx="4857784" cy="4448173"/>
          </a:xfrm>
          <a:prstGeom prst="rect">
            <a:avLst/>
          </a:prstGeom>
          <a:noFill/>
        </p:spPr>
      </p:pic>
      <p:sp>
        <p:nvSpPr>
          <p:cNvPr id="4" name="Выноска-облако 3"/>
          <p:cNvSpPr/>
          <p:nvPr/>
        </p:nvSpPr>
        <p:spPr>
          <a:xfrm>
            <a:off x="3143240" y="4714884"/>
            <a:ext cx="5753677" cy="2000264"/>
          </a:xfrm>
          <a:prstGeom prst="cloudCallout">
            <a:avLst>
              <a:gd name="adj1" fmla="val -67099"/>
              <a:gd name="adj2" fmla="val 946"/>
            </a:avLst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prstTxWarp prst="textWave1">
              <a:avLst/>
            </a:prstTxWarp>
          </a:bodyPr>
          <a:lstStyle/>
          <a:p>
            <a:pPr algn="ctr"/>
            <a:r>
              <a:rPr lang="ru-RU" sz="1600" b="1" i="1" dirty="0" smtClean="0">
                <a:solidFill>
                  <a:schemeClr val="tx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uk-UA" sz="1600" b="1" i="1" dirty="0" smtClean="0">
                <a:solidFill>
                  <a:schemeClr val="tx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іонер</a:t>
            </a:r>
            <a:r>
              <a:rPr lang="uk-UA" sz="1600" b="1" i="1" dirty="0" smtClean="0">
                <a:solidFill>
                  <a:schemeClr val="tx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 -  Венера - 1</a:t>
            </a:r>
            <a:endParaRPr lang="ru-RU" sz="1600" b="1" i="1" dirty="0">
              <a:solidFill>
                <a:schemeClr val="tx1"/>
              </a:solidFill>
              <a:effectLst>
                <a:glow rad="228600">
                  <a:schemeClr val="accent5">
                    <a:satMod val="175000"/>
                    <a:alpha val="40000"/>
                  </a:schemeClr>
                </a:glo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Вертикальный свиток 4"/>
          <p:cNvSpPr/>
          <p:nvPr/>
        </p:nvSpPr>
        <p:spPr>
          <a:xfrm>
            <a:off x="0" y="142852"/>
            <a:ext cx="4929190" cy="4500594"/>
          </a:xfrm>
          <a:prstGeom prst="verticalScroll">
            <a:avLst/>
          </a:prstGeom>
          <a:solidFill>
            <a:schemeClr val="bg1">
              <a:lumMod val="95000"/>
            </a:schemeClr>
          </a:solidFill>
          <a:ln w="3810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uk-UA" sz="3200" b="1" dirty="0" smtClean="0">
                <a:solidFill>
                  <a:schemeClr val="accent4">
                    <a:lumMod val="50000"/>
                  </a:schemeClr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Піонер – Венера – 1 – космічний безпілотний апарат, який був запущений з метою вивчення планети Венери.</a:t>
            </a:r>
            <a:endParaRPr lang="ru-RU" sz="2800" b="1" dirty="0">
              <a:solidFill>
                <a:schemeClr val="accent4">
                  <a:lumMod val="50000"/>
                </a:schemeClr>
              </a:solidFill>
              <a:effectLst>
                <a:glow rad="228600">
                  <a:schemeClr val="accent4">
                    <a:satMod val="175000"/>
                    <a:alpha val="40000"/>
                  </a:schemeClr>
                </a:glo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4582" name="Picture 6" descr="http://img0.liveinternet.ru/images/attach/c/4/78/423/78423702_0_8327a_fcd67008_XL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2844" y="4786322"/>
            <a:ext cx="2071766" cy="1857388"/>
          </a:xfrm>
          <a:prstGeom prst="rect">
            <a:avLst/>
          </a:prstGeom>
          <a:noFill/>
        </p:spPr>
      </p:pic>
    </p:spTree>
  </p:cSld>
  <p:clrMapOvr>
    <a:masterClrMapping/>
  </p:clrMapOvr>
  <p:transition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2" name="Picture 4" descr="http://i12.beon.ru/37/74/7437/23/1714523/7793652_7441387_6794938_2932658_black105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5" name="Picture 14" descr="http://img0.liveinternet.ru/images/attach/c/4/78/540/78540488_0_4fb17_7d1080c1_XL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1318172">
            <a:off x="202422" y="292245"/>
            <a:ext cx="2150760" cy="2132695"/>
          </a:xfrm>
          <a:prstGeom prst="rect">
            <a:avLst/>
          </a:prstGeom>
          <a:noFill/>
        </p:spPr>
      </p:pic>
      <p:sp>
        <p:nvSpPr>
          <p:cNvPr id="6" name="Выноска-облако 5"/>
          <p:cNvSpPr/>
          <p:nvPr/>
        </p:nvSpPr>
        <p:spPr>
          <a:xfrm>
            <a:off x="3071802" y="0"/>
            <a:ext cx="5643602" cy="1357298"/>
          </a:xfrm>
          <a:prstGeom prst="cloudCallout">
            <a:avLst>
              <a:gd name="adj1" fmla="val -68908"/>
              <a:gd name="adj2" fmla="val 15283"/>
            </a:avLst>
          </a:prstGeom>
          <a:solidFill>
            <a:srgbClr val="00B0F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prstTxWarp prst="textPlain">
              <a:avLst/>
            </a:prstTxWarp>
          </a:bodyPr>
          <a:lstStyle/>
          <a:p>
            <a:pPr algn="ctr"/>
            <a:r>
              <a:rPr lang="uk-UA" b="1" i="1" dirty="0" smtClean="0">
                <a:solidFill>
                  <a:schemeClr val="tx1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Буран</a:t>
            </a:r>
            <a:endParaRPr lang="ru-RU" b="1" i="1" dirty="0">
              <a:solidFill>
                <a:schemeClr val="tx1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7654" name="Picture 6" descr="Плановая проекция (вид сверху) Бурана; переход к главным проекциям ОК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1332167">
            <a:off x="2961466" y="2006366"/>
            <a:ext cx="5873148" cy="2789866"/>
          </a:xfrm>
          <a:prstGeom prst="rect">
            <a:avLst/>
          </a:prstGeom>
          <a:noFill/>
        </p:spPr>
      </p:pic>
      <p:sp>
        <p:nvSpPr>
          <p:cNvPr id="9" name="Вертикальный свиток 8"/>
          <p:cNvSpPr/>
          <p:nvPr/>
        </p:nvSpPr>
        <p:spPr>
          <a:xfrm>
            <a:off x="0" y="2571744"/>
            <a:ext cx="3643306" cy="4000528"/>
          </a:xfrm>
          <a:prstGeom prst="verticalScroll">
            <a:avLst/>
          </a:prstGeom>
          <a:solidFill>
            <a:schemeClr val="bg1">
              <a:lumMod val="95000"/>
            </a:schemeClr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uk-UA" sz="2000" b="1" dirty="0" smtClean="0">
                <a:solidFill>
                  <a:schemeClr val="accent4">
                    <a:lumMod val="50000"/>
                  </a:schemeClr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Буран – крилатий орбітальний корабель багаторазового використання. Призначений для вирішення оборонних завдань, виведення на орбіту різних космічних об</a:t>
            </a:r>
            <a:r>
              <a:rPr lang="en-US" sz="2000" b="1" dirty="0" smtClean="0">
                <a:solidFill>
                  <a:schemeClr val="accent4">
                    <a:lumMod val="50000"/>
                  </a:schemeClr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`</a:t>
            </a:r>
            <a:r>
              <a:rPr lang="uk-UA" sz="2000" b="1" dirty="0" smtClean="0">
                <a:solidFill>
                  <a:schemeClr val="accent4">
                    <a:lumMod val="50000"/>
                  </a:schemeClr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єктів</a:t>
            </a:r>
            <a:r>
              <a:rPr lang="uk-UA" sz="2000" b="1" dirty="0" smtClean="0">
                <a:solidFill>
                  <a:schemeClr val="accent4">
                    <a:lumMod val="50000"/>
                  </a:schemeClr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. </a:t>
            </a:r>
            <a:endParaRPr lang="ru-RU" sz="2000" b="1" dirty="0">
              <a:solidFill>
                <a:schemeClr val="accent4">
                  <a:lumMod val="50000"/>
                </a:schemeClr>
              </a:solidFill>
              <a:effectLst>
                <a:glow rad="228600">
                  <a:schemeClr val="accent4">
                    <a:satMod val="175000"/>
                    <a:alpha val="40000"/>
                  </a:schemeClr>
                </a:glo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http://i12.beon.ru/37/74/7437/23/1714523/7793652_7441387_6794938_2932658_black105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5842" name="Picture 2" descr="File:Gemini 6 7.jpg"/>
          <p:cNvPicPr>
            <a:picLocks noChangeAspect="1" noChangeArrowheads="1"/>
          </p:cNvPicPr>
          <p:nvPr/>
        </p:nvPicPr>
        <p:blipFill>
          <a:blip r:embed="rId3"/>
          <a:srcRect t="26250"/>
          <a:stretch>
            <a:fillRect/>
          </a:stretch>
        </p:blipFill>
        <p:spPr bwMode="auto">
          <a:xfrm>
            <a:off x="1214414" y="2857496"/>
            <a:ext cx="7929586" cy="4000504"/>
          </a:xfrm>
          <a:prstGeom prst="rect">
            <a:avLst/>
          </a:prstGeom>
          <a:noFill/>
        </p:spPr>
      </p:pic>
      <p:sp>
        <p:nvSpPr>
          <p:cNvPr id="5" name="Выноска-облако 4"/>
          <p:cNvSpPr/>
          <p:nvPr/>
        </p:nvSpPr>
        <p:spPr>
          <a:xfrm>
            <a:off x="142844" y="214290"/>
            <a:ext cx="3571900" cy="1928826"/>
          </a:xfrm>
          <a:prstGeom prst="cloudCallout">
            <a:avLst>
              <a:gd name="adj1" fmla="val -11635"/>
              <a:gd name="adj2" fmla="val 140594"/>
            </a:avLst>
          </a:prstGeom>
          <a:solidFill>
            <a:schemeClr val="accent5">
              <a:lumMod val="40000"/>
              <a:lumOff val="60000"/>
            </a:schemeClr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prstTxWarp prst="textWave1">
              <a:avLst/>
            </a:prstTxWarp>
          </a:bodyPr>
          <a:lstStyle/>
          <a:p>
            <a:pPr algn="ctr"/>
            <a:r>
              <a:rPr lang="uk-UA" b="1" dirty="0" smtClean="0">
                <a:solidFill>
                  <a:schemeClr val="accent4">
                    <a:lumMod val="50000"/>
                  </a:schemeClr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Джеміні</a:t>
            </a:r>
            <a:r>
              <a:rPr lang="uk-UA" b="1" dirty="0" smtClean="0">
                <a:solidFill>
                  <a:schemeClr val="accent4">
                    <a:lumMod val="50000"/>
                  </a:schemeClr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 - 7</a:t>
            </a:r>
            <a:endParaRPr lang="ru-RU" b="1" dirty="0">
              <a:solidFill>
                <a:schemeClr val="accent4">
                  <a:lumMod val="50000"/>
                </a:schemeClr>
              </a:solidFill>
              <a:effectLst>
                <a:glow rad="228600">
                  <a:schemeClr val="accent4">
                    <a:satMod val="175000"/>
                    <a:alpha val="40000"/>
                  </a:schemeClr>
                </a:glo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Picture 8" descr="http://img1.liveinternet.ru/images/attach/c/4/78/423/78423683_0_506e0_439affa7_XL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3429000"/>
            <a:ext cx="2071670" cy="3643338"/>
          </a:xfrm>
          <a:prstGeom prst="rect">
            <a:avLst/>
          </a:prstGeom>
          <a:noFill/>
        </p:spPr>
      </p:pic>
      <p:sp>
        <p:nvSpPr>
          <p:cNvPr id="7" name="Горизонтальный свиток 6"/>
          <p:cNvSpPr/>
          <p:nvPr/>
        </p:nvSpPr>
        <p:spPr>
          <a:xfrm>
            <a:off x="3786182" y="0"/>
            <a:ext cx="5214974" cy="3357562"/>
          </a:xfrm>
          <a:prstGeom prst="horizontalScroll">
            <a:avLst/>
          </a:prstGeom>
          <a:solidFill>
            <a:schemeClr val="bg1">
              <a:lumMod val="95000"/>
            </a:schemeClr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uk-UA" sz="2400" b="1" dirty="0" smtClean="0">
                <a:solidFill>
                  <a:schemeClr val="accent4">
                    <a:lumMod val="75000"/>
                  </a:schemeClr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Космічний корабель </a:t>
            </a:r>
            <a:r>
              <a:rPr lang="uk-UA" sz="2400" b="1" dirty="0" smtClean="0">
                <a:solidFill>
                  <a:schemeClr val="accent4">
                    <a:lumMod val="75000"/>
                  </a:schemeClr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Джеміні</a:t>
            </a:r>
            <a:r>
              <a:rPr lang="uk-UA" sz="2400" b="1" dirty="0" smtClean="0">
                <a:solidFill>
                  <a:schemeClr val="accent4">
                    <a:lumMod val="75000"/>
                  </a:schemeClr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 – космічний літаючий корабель, призначений для польоту людей. Основною метою польоту було відпрацювання довготривалого перебування в Космосі.</a:t>
            </a:r>
            <a:endParaRPr lang="ru-RU" sz="2400" b="1" dirty="0">
              <a:solidFill>
                <a:schemeClr val="accent4">
                  <a:lumMod val="75000"/>
                </a:schemeClr>
              </a:solidFill>
              <a:effectLst>
                <a:glow rad="228600">
                  <a:schemeClr val="accent4">
                    <a:satMod val="175000"/>
                    <a:alpha val="40000"/>
                  </a:schemeClr>
                </a:glo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http://i12.beon.ru/37/74/7437/23/1714523/7793652_7441387_6794938_2932658_black105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Picture 10" descr="http://img1.liveinternet.ru/images/attach/c/4/78/423/78423723_0_75786_46198120_XL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500826" y="3128982"/>
            <a:ext cx="2214578" cy="3729018"/>
          </a:xfrm>
          <a:prstGeom prst="rect">
            <a:avLst/>
          </a:prstGeom>
          <a:noFill/>
        </p:spPr>
      </p:pic>
      <p:pic>
        <p:nvPicPr>
          <p:cNvPr id="34820" name="Picture 4" descr="http://otonocho.ru/kaluga/_image/main/Venera-9.jpg"/>
          <p:cNvPicPr>
            <a:picLocks noChangeAspect="1" noChangeArrowheads="1"/>
          </p:cNvPicPr>
          <p:nvPr/>
        </p:nvPicPr>
        <p:blipFill>
          <a:blip r:embed="rId4"/>
          <a:srcRect l="5432" b="617"/>
          <a:stretch>
            <a:fillRect/>
          </a:stretch>
        </p:blipFill>
        <p:spPr bwMode="auto">
          <a:xfrm>
            <a:off x="142844" y="2071678"/>
            <a:ext cx="5500726" cy="4572032"/>
          </a:xfrm>
          <a:prstGeom prst="rect">
            <a:avLst/>
          </a:prstGeom>
          <a:noFill/>
        </p:spPr>
      </p:pic>
      <p:sp>
        <p:nvSpPr>
          <p:cNvPr id="6" name="Выноска-облако 5"/>
          <p:cNvSpPr/>
          <p:nvPr/>
        </p:nvSpPr>
        <p:spPr>
          <a:xfrm>
            <a:off x="5429256" y="428604"/>
            <a:ext cx="3571900" cy="1898532"/>
          </a:xfrm>
          <a:prstGeom prst="cloudCallout">
            <a:avLst>
              <a:gd name="adj1" fmla="val -17419"/>
              <a:gd name="adj2" fmla="val 146617"/>
            </a:avLst>
          </a:prstGeom>
          <a:solidFill>
            <a:srgbClr val="00B0F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prstTxWarp prst="textChevron">
              <a:avLst/>
            </a:prstTxWarp>
          </a:bodyPr>
          <a:lstStyle/>
          <a:p>
            <a:pPr algn="ctr"/>
            <a:r>
              <a:rPr lang="uk-UA" sz="2000" b="1" dirty="0" smtClean="0">
                <a:solidFill>
                  <a:schemeClr val="tx1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Венера - 9</a:t>
            </a:r>
            <a:endParaRPr lang="ru-RU" sz="2000" b="1" dirty="0">
              <a:solidFill>
                <a:schemeClr val="tx1"/>
              </a:solidFill>
              <a:effectLst>
                <a:glow rad="228600">
                  <a:schemeClr val="accent4">
                    <a:satMod val="175000"/>
                    <a:alpha val="40000"/>
                  </a:schemeClr>
                </a:glo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Горизонтальный свиток 6"/>
          <p:cNvSpPr/>
          <p:nvPr/>
        </p:nvSpPr>
        <p:spPr>
          <a:xfrm>
            <a:off x="142844" y="0"/>
            <a:ext cx="5286412" cy="2428868"/>
          </a:xfrm>
          <a:prstGeom prst="horizontalScroll">
            <a:avLst/>
          </a:prstGeom>
          <a:solidFill>
            <a:schemeClr val="bg1">
              <a:lumMod val="95000"/>
            </a:schemeClr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uk-UA" sz="2400" b="1" dirty="0" smtClean="0">
                <a:solidFill>
                  <a:schemeClr val="accent4">
                    <a:lumMod val="75000"/>
                  </a:schemeClr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Венера – 9 – автоматична науково – дослідницька космічна станція, призначена для дослідження планети Венера, перший її штучний супутник.</a:t>
            </a:r>
            <a:endParaRPr lang="ru-RU" b="1" dirty="0">
              <a:solidFill>
                <a:schemeClr val="accent4">
                  <a:lumMod val="75000"/>
                </a:schemeClr>
              </a:solidFill>
              <a:effectLst>
                <a:glow rad="228600">
                  <a:schemeClr val="accent5">
                    <a:satMod val="175000"/>
                    <a:alpha val="40000"/>
                  </a:schemeClr>
                </a:glo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http://i12.beon.ru/37/74/7437/23/1714523/7793652_7441387_6794938_2932658_black105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Picture 12" descr="http://img0.liveinternet.ru/images/attach/c/3/75/432/75432440_44444444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8" y="214290"/>
            <a:ext cx="1928826" cy="1900241"/>
          </a:xfrm>
          <a:prstGeom prst="rect">
            <a:avLst/>
          </a:prstGeom>
          <a:noFill/>
        </p:spPr>
      </p:pic>
      <p:pic>
        <p:nvPicPr>
          <p:cNvPr id="33796" name="Picture 4" descr="http://www.media.nakanune.ru/images/pictures/image_big_28775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428992" y="2071678"/>
            <a:ext cx="5357850" cy="4500594"/>
          </a:xfrm>
          <a:prstGeom prst="rect">
            <a:avLst/>
          </a:prstGeom>
          <a:noFill/>
        </p:spPr>
      </p:pic>
      <p:sp>
        <p:nvSpPr>
          <p:cNvPr id="6" name="Выноска-облако 5"/>
          <p:cNvSpPr/>
          <p:nvPr/>
        </p:nvSpPr>
        <p:spPr>
          <a:xfrm>
            <a:off x="2500298" y="214290"/>
            <a:ext cx="6143668" cy="1428760"/>
          </a:xfrm>
          <a:prstGeom prst="cloudCallout">
            <a:avLst>
              <a:gd name="adj1" fmla="val -55086"/>
              <a:gd name="adj2" fmla="val 16529"/>
            </a:avLst>
          </a:prstGeom>
          <a:solidFill>
            <a:srgbClr val="00B0F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prstTxWarp prst="textChevronInverted">
              <a:avLst/>
            </a:prstTxWarp>
          </a:bodyPr>
          <a:lstStyle/>
          <a:p>
            <a:pPr algn="ctr"/>
            <a:r>
              <a:rPr lang="uk-UA" sz="2000" b="1" dirty="0" smtClean="0">
                <a:solidFill>
                  <a:schemeClr val="accent4">
                    <a:lumMod val="75000"/>
                  </a:schemeClr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uk-UA" sz="2000" b="1" dirty="0" smtClean="0">
                <a:solidFill>
                  <a:schemeClr val="tx1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 Міжнародна космічна станція</a:t>
            </a:r>
            <a:endParaRPr lang="ru-RU" sz="2000" b="1" dirty="0">
              <a:solidFill>
                <a:schemeClr val="tx1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Вертикальный свиток 6"/>
          <p:cNvSpPr/>
          <p:nvPr/>
        </p:nvSpPr>
        <p:spPr>
          <a:xfrm>
            <a:off x="0" y="2071678"/>
            <a:ext cx="3929058" cy="4286280"/>
          </a:xfrm>
          <a:prstGeom prst="verticalScroll">
            <a:avLst/>
          </a:prstGeom>
          <a:solidFill>
            <a:schemeClr val="bg1">
              <a:lumMod val="95000"/>
            </a:schemeClr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uk-UA" sz="2400" b="1" dirty="0" smtClean="0">
                <a:solidFill>
                  <a:schemeClr val="accent4">
                    <a:lumMod val="75000"/>
                  </a:schemeClr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Міжнародна космічна станція  - пілотована орбітальна станція, створена  для проведення наукових досліджень в космосі.</a:t>
            </a:r>
            <a:endParaRPr lang="ru-RU" sz="2400" b="1" dirty="0">
              <a:solidFill>
                <a:schemeClr val="accent4">
                  <a:lumMod val="75000"/>
                </a:schemeClr>
              </a:solidFill>
              <a:effectLst>
                <a:glow rad="228600">
                  <a:schemeClr val="accent4">
                    <a:satMod val="175000"/>
                    <a:alpha val="40000"/>
                  </a:schemeClr>
                </a:glo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http://i12.beon.ru/37/74/7437/23/1714523/7793652_7441387_6794938_2932658_black105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Picture 4" descr="http://img0.liveinternet.ru/images/attach/c/4/78/423/78423682_0_506df_98ab5f4a_XL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572232" y="3771924"/>
            <a:ext cx="2571768" cy="3086076"/>
          </a:xfrm>
          <a:prstGeom prst="rect">
            <a:avLst/>
          </a:prstGeom>
          <a:noFill/>
        </p:spPr>
      </p:pic>
      <p:pic>
        <p:nvPicPr>
          <p:cNvPr id="32770" name="Picture 2" descr="http://1366-768.ru/uploads/gallery/main/1/space-wallpaper-1366x768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7158" y="2643182"/>
            <a:ext cx="5929354" cy="4000528"/>
          </a:xfrm>
          <a:prstGeom prst="rect">
            <a:avLst/>
          </a:prstGeom>
          <a:noFill/>
        </p:spPr>
      </p:pic>
      <p:sp>
        <p:nvSpPr>
          <p:cNvPr id="5" name="Выноска-облако 4"/>
          <p:cNvSpPr/>
          <p:nvPr/>
        </p:nvSpPr>
        <p:spPr>
          <a:xfrm>
            <a:off x="5500694" y="214290"/>
            <a:ext cx="3429024" cy="2000264"/>
          </a:xfrm>
          <a:prstGeom prst="cloudCallout">
            <a:avLst>
              <a:gd name="adj1" fmla="val -10357"/>
              <a:gd name="adj2" fmla="val 153179"/>
            </a:avLst>
          </a:prstGeom>
          <a:solidFill>
            <a:schemeClr val="bg1">
              <a:lumMod val="95000"/>
            </a:schemeClr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prstTxWarp prst="textDoubleWave1">
              <a:avLst/>
            </a:prstTxWarp>
          </a:bodyPr>
          <a:lstStyle/>
          <a:p>
            <a:pPr algn="ctr"/>
            <a:r>
              <a:rPr lang="uk-UA" b="1" dirty="0" smtClean="0">
                <a:solidFill>
                  <a:schemeClr val="tx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 Місяцехід</a:t>
            </a:r>
            <a:endParaRPr lang="ru-RU" b="1" dirty="0">
              <a:solidFill>
                <a:schemeClr val="tx1"/>
              </a:solidFill>
              <a:effectLst>
                <a:glow rad="228600">
                  <a:schemeClr val="accent5">
                    <a:satMod val="175000"/>
                    <a:alpha val="40000"/>
                  </a:schemeClr>
                </a:glo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Горизонтальный свиток 5"/>
          <p:cNvSpPr/>
          <p:nvPr/>
        </p:nvSpPr>
        <p:spPr>
          <a:xfrm>
            <a:off x="357158" y="142852"/>
            <a:ext cx="5072098" cy="2714644"/>
          </a:xfrm>
          <a:prstGeom prst="horizontalScroll">
            <a:avLst/>
          </a:prstGeom>
          <a:solidFill>
            <a:schemeClr val="bg1">
              <a:lumMod val="95000"/>
            </a:schemeClr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uk-UA" sz="2400" b="1" dirty="0" smtClean="0">
                <a:solidFill>
                  <a:schemeClr val="accent4">
                    <a:lumMod val="50000"/>
                  </a:schemeClr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Місяцехід – апарат, обладнаний науковою апаратурою, який успішно працює на поверхні іншого небесного тіла – Місяця.  </a:t>
            </a:r>
            <a:endParaRPr lang="ru-RU" sz="2400" b="1" dirty="0">
              <a:solidFill>
                <a:schemeClr val="accent4">
                  <a:lumMod val="50000"/>
                </a:schemeClr>
              </a:solidFill>
              <a:effectLst>
                <a:glow rad="228600">
                  <a:schemeClr val="accent4">
                    <a:satMod val="175000"/>
                    <a:alpha val="40000"/>
                  </a:schemeClr>
                </a:glo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http://i12.beon.ru/37/74/7437/23/1714523/7793652_7441387_6794938_2932658_black105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4" name="Picture 4" descr="http://img0.liveinternet.ru/images/attach/c/4/78/423/78423682_0_506df_98ab5f4a_XL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572232" y="3771924"/>
            <a:ext cx="2571768" cy="3086076"/>
          </a:xfrm>
          <a:prstGeom prst="rect">
            <a:avLst/>
          </a:prstGeom>
          <a:noFill/>
        </p:spPr>
      </p:pic>
      <p:pic>
        <p:nvPicPr>
          <p:cNvPr id="36876" name="Picture 12" descr="http://i.finam.fm/uploads/light_pic/2013/03/14/438330f2dc7df0e8f604c72be2bdcb04.jpg"/>
          <p:cNvPicPr>
            <a:picLocks noChangeAspect="1" noChangeArrowheads="1"/>
          </p:cNvPicPr>
          <p:nvPr/>
        </p:nvPicPr>
        <p:blipFill>
          <a:blip r:embed="rId4">
            <a:lum contrast="20000"/>
          </a:blip>
          <a:srcRect/>
          <a:stretch>
            <a:fillRect/>
          </a:stretch>
        </p:blipFill>
        <p:spPr bwMode="auto">
          <a:xfrm>
            <a:off x="357158" y="2214554"/>
            <a:ext cx="6000792" cy="4429156"/>
          </a:xfrm>
          <a:prstGeom prst="rect">
            <a:avLst/>
          </a:prstGeom>
          <a:noFill/>
        </p:spPr>
      </p:pic>
      <p:sp>
        <p:nvSpPr>
          <p:cNvPr id="10" name="Выноска-облако 9"/>
          <p:cNvSpPr/>
          <p:nvPr/>
        </p:nvSpPr>
        <p:spPr>
          <a:xfrm>
            <a:off x="5857884" y="214290"/>
            <a:ext cx="3286116" cy="2398598"/>
          </a:xfrm>
          <a:prstGeom prst="cloudCallout">
            <a:avLst>
              <a:gd name="adj1" fmla="val -15507"/>
              <a:gd name="adj2" fmla="val 102321"/>
            </a:avLst>
          </a:prstGeom>
          <a:solidFill>
            <a:schemeClr val="bg1">
              <a:lumMod val="95000"/>
            </a:schemeClr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prstTxWarp prst="textWave2">
              <a:avLst/>
            </a:prstTxWarp>
          </a:bodyPr>
          <a:lstStyle/>
          <a:p>
            <a:pPr algn="ctr"/>
            <a:r>
              <a:rPr lang="uk-UA" b="1" dirty="0" smtClean="0">
                <a:solidFill>
                  <a:schemeClr val="tx1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 Марсохід</a:t>
            </a:r>
            <a:endParaRPr lang="ru-RU" b="1" dirty="0">
              <a:solidFill>
                <a:schemeClr val="tx1"/>
              </a:solidFill>
              <a:effectLst>
                <a:glow rad="228600">
                  <a:schemeClr val="accent4">
                    <a:satMod val="175000"/>
                    <a:alpha val="40000"/>
                  </a:schemeClr>
                </a:glo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Горизонтальный свиток 10"/>
          <p:cNvSpPr/>
          <p:nvPr/>
        </p:nvSpPr>
        <p:spPr>
          <a:xfrm>
            <a:off x="285720" y="0"/>
            <a:ext cx="5286412" cy="2571744"/>
          </a:xfrm>
          <a:prstGeom prst="horizontalScroll">
            <a:avLst/>
          </a:prstGeom>
          <a:solidFill>
            <a:schemeClr val="bg1">
              <a:lumMod val="95000"/>
            </a:schemeClr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uk-UA" sz="2400" b="1" dirty="0" smtClean="0">
                <a:solidFill>
                  <a:schemeClr val="accent4">
                    <a:lumMod val="50000"/>
                  </a:schemeClr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Марсохід – автоматичний космічний апарат, який рухається на поверхні Марсу, з метою проведення наукових досліджень.</a:t>
            </a:r>
            <a:endParaRPr lang="ru-RU" b="1" dirty="0">
              <a:solidFill>
                <a:schemeClr val="accent4">
                  <a:lumMod val="50000"/>
                </a:schemeClr>
              </a:solidFill>
              <a:effectLst>
                <a:glow rad="228600">
                  <a:schemeClr val="accent5">
                    <a:satMod val="175000"/>
                    <a:alpha val="40000"/>
                  </a:schemeClr>
                </a:glo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http://ramki-vsem.ru/fony/fon_78.jpg"/>
          <p:cNvPicPr>
            <a:picLocks noChangeAspect="1" noChangeArrowheads="1"/>
          </p:cNvPicPr>
          <p:nvPr/>
        </p:nvPicPr>
        <p:blipFill>
          <a:blip r:embed="rId2"/>
          <a:srcRect t="3646" b="21994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0" y="428604"/>
            <a:ext cx="8643998" cy="601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9702" name="Picture 6" descr="http://cidorova.ru/wp-content/uploads/2012/01/1141_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143240" y="3714752"/>
            <a:ext cx="2928958" cy="2714604"/>
          </a:xfrm>
          <a:prstGeom prst="rect">
            <a:avLst/>
          </a:prstGeom>
          <a:noFill/>
        </p:spPr>
      </p:pic>
    </p:spTree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360</TotalTime>
  <Words>246</Words>
  <Application>Microsoft Office PowerPoint</Application>
  <PresentationFormat>Экран (4:3)</PresentationFormat>
  <Paragraphs>28</Paragraphs>
  <Slides>12</Slides>
  <Notes>0</Notes>
  <HiddenSlides>0</HiddenSlides>
  <MMClips>1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4" baseType="lpstr">
      <vt:lpstr>Тема Office</vt:lpstr>
      <vt:lpstr>Пакет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В.Терешкова -  перша жінка космонавт</vt:lpstr>
      <vt:lpstr>Ю. Гагарін - перший космонавт.</vt:lpstr>
      <vt:lpstr>Література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User</cp:lastModifiedBy>
  <cp:revision>41</cp:revision>
  <dcterms:modified xsi:type="dcterms:W3CDTF">2014-02-27T11:14:58Z</dcterms:modified>
</cp:coreProperties>
</file>