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8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547" y="863117"/>
            <a:ext cx="7766936" cy="1646302"/>
          </a:xfrm>
        </p:spPr>
        <p:txBody>
          <a:bodyPr/>
          <a:lstStyle/>
          <a:p>
            <a:r>
              <a:rPr lang="ru-RU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Раціональні числа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279528" y="2593976"/>
            <a:ext cx="5288692" cy="6980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Додатні і від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ємні числа.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88626" y="4800296"/>
            <a:ext cx="33124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Підготувала: </a:t>
            </a:r>
          </a:p>
          <a:p>
            <a:pPr lvl="0">
              <a:defRPr/>
            </a:pPr>
            <a:r>
              <a:rPr lang="uk-UA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uk-UA" sz="1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Музика  Анна Іванівна ,</a:t>
            </a:r>
            <a:r>
              <a:rPr lang="uk-UA" sz="1200" dirty="0" smtClean="0">
                <a:solidFill>
                  <a:srgbClr val="00B0F0"/>
                </a:solidFill>
              </a:rPr>
              <a:t>             </a:t>
            </a:r>
          </a:p>
          <a:p>
            <a:pPr>
              <a:defRPr/>
            </a:pPr>
            <a:r>
              <a:rPr lang="uk-UA" sz="1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uk-UA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вчитель </a:t>
            </a:r>
            <a:r>
              <a:rPr lang="uk-UA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математики </a:t>
            </a:r>
          </a:p>
          <a:p>
            <a:pPr>
              <a:defRPr/>
            </a:pPr>
            <a:r>
              <a:rPr lang="uk-UA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ЗОШ  І-ІІІ </a:t>
            </a:r>
            <a:r>
              <a:rPr lang="uk-UA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№14</a:t>
            </a:r>
          </a:p>
          <a:p>
            <a:pPr>
              <a:defRPr/>
            </a:pPr>
            <a:r>
              <a:rPr lang="uk-UA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Уманської міської ради</a:t>
            </a:r>
            <a:endParaRPr lang="uk-UA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uk-UA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Черкаської  області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3981049" y="3584722"/>
            <a:ext cx="2928958" cy="1371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6 клас</a:t>
            </a:r>
          </a:p>
          <a:p>
            <a:r>
              <a:rPr lang="uk-UA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75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найкмітливіший </a:t>
            </a:r>
            <a:r>
              <a:rPr lang="uk-UA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6935"/>
            <a:ext cx="8596668" cy="474271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1.Щоб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помножити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 з різними знаками треба …</a:t>
            </a:r>
          </a:p>
          <a:p>
            <a:pPr marL="0" indent="0">
              <a:buNone/>
            </a:pPr>
            <a:endParaRPr lang="uk-UA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2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помножити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 з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однаковими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знаками треба …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302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Використана література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377" y="1864026"/>
            <a:ext cx="8596668" cy="388077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uk-UA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Бевз Г.П., Бевз В.Г. </a:t>
            </a:r>
            <a:r>
              <a:rPr lang="uk-UA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Підручник для 6 класу. -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К.: </a:t>
            </a:r>
            <a:r>
              <a:rPr lang="uk-UA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Генеза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302с.</a:t>
            </a:r>
          </a:p>
          <a:p>
            <a:pPr>
              <a:buNone/>
            </a:pPr>
            <a:r>
              <a:rPr lang="uk-UA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Мерзляк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А.Г., Полонський В.Б.,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Якір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М.С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Підручник для 6 класу. - Х.: Гімназія,2006.- 304с.</a:t>
            </a:r>
          </a:p>
          <a:p>
            <a:pPr>
              <a:buFontTx/>
              <a:buNone/>
            </a:pPr>
            <a:r>
              <a:rPr lang="uk-UA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Шаповалова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Л.В., Маркова І.С. Математика. Дворівнева методика викладання 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клас. - Х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.:Ранок,2006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224с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396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86417" y="2116154"/>
            <a:ext cx="1334884" cy="1252405"/>
          </a:xfrm>
        </p:spPr>
        <p:txBody>
          <a:bodyPr/>
          <a:lstStyle/>
          <a:p>
            <a:pPr algn="l"/>
            <a:r>
              <a:rPr lang="uk-UA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=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6737" y="455048"/>
            <a:ext cx="7766936" cy="1380954"/>
          </a:xfrm>
        </p:spPr>
        <p:txBody>
          <a:bodyPr>
            <a:normAutofit/>
          </a:bodyPr>
          <a:lstStyle/>
          <a:p>
            <a:r>
              <a:rPr lang="ru-RU" sz="48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Модулем</a:t>
            </a:r>
            <a:r>
              <a:rPr lang="ru-RU" sz="24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 </a:t>
            </a:r>
            <a:r>
              <a:rPr lang="ru-RU" sz="2400" b="1" i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400" kern="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400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відстань</a:t>
            </a:r>
            <a:r>
              <a:rPr lang="ru-RU" sz="2400" i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kern="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початку координат до </a:t>
            </a:r>
            <a:r>
              <a:rPr lang="ru-RU" sz="2400" kern="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400" kern="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точки</a:t>
            </a:r>
            <a:endParaRPr lang="ru-RU" sz="2400" kern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428815" y="3740442"/>
            <a:ext cx="6858000" cy="1566686"/>
            <a:chOff x="1655" y="2173"/>
            <a:chExt cx="2903" cy="888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655" y="2523"/>
              <a:ext cx="29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106" y="2173"/>
              <a:ext cx="42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ru-RU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3346" y="2497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uk-UA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167" y="2520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uk-UA"/>
            </a:p>
          </p:txBody>
        </p:sp>
        <p:sp>
          <p:nvSpPr>
            <p:cNvPr id="13" name="AutoShape 10"/>
            <p:cNvSpPr>
              <a:spLocks/>
            </p:cNvSpPr>
            <p:nvPr/>
          </p:nvSpPr>
          <p:spPr bwMode="auto">
            <a:xfrm rot="16200000">
              <a:off x="3711" y="2258"/>
              <a:ext cx="161" cy="800"/>
            </a:xfrm>
            <a:prstGeom prst="leftBrace">
              <a:avLst>
                <a:gd name="adj1" fmla="val 90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uk-UA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880" y="2799"/>
              <a:ext cx="72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ru-RU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r>
                <a:rPr lang="ru-RU" sz="2400" b="1" i="1" dirty="0">
                  <a:solidFill>
                    <a:srgbClr val="0070C0"/>
                  </a:solidFill>
                  <a:latin typeface="Arial" panose="020B0604020202020204" pitchFamily="34" charset="0"/>
                </a:rPr>
                <a:t>  </a:t>
              </a:r>
              <a:r>
                <a:rPr lang="ru-RU" sz="24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одиниць</a:t>
              </a:r>
              <a:endPara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293" y="2215"/>
              <a:ext cx="14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ru-RU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6" name="Oval 8"/>
          <p:cNvSpPr>
            <a:spLocks noChangeArrowheads="1"/>
          </p:cNvSpPr>
          <p:nvPr/>
        </p:nvSpPr>
        <p:spPr bwMode="auto">
          <a:xfrm>
            <a:off x="4536092" y="4336636"/>
            <a:ext cx="106307" cy="7939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uk-UA"/>
          </a:p>
        </p:txBody>
      </p:sp>
      <p:sp>
        <p:nvSpPr>
          <p:cNvPr id="18" name="AutoShape 10"/>
          <p:cNvSpPr>
            <a:spLocks/>
          </p:cNvSpPr>
          <p:nvPr/>
        </p:nvSpPr>
        <p:spPr bwMode="auto">
          <a:xfrm rot="16200000">
            <a:off x="5392175" y="3646622"/>
            <a:ext cx="284050" cy="1889907"/>
          </a:xfrm>
          <a:prstGeom prst="leftBrace">
            <a:avLst>
              <a:gd name="adj1" fmla="val 90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uk-UA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482923" y="3801314"/>
            <a:ext cx="994564" cy="4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10"/>
          <p:cNvSpPr>
            <a:spLocks/>
          </p:cNvSpPr>
          <p:nvPr/>
        </p:nvSpPr>
        <p:spPr bwMode="auto">
          <a:xfrm>
            <a:off x="4770884" y="2322944"/>
            <a:ext cx="284050" cy="1212243"/>
          </a:xfrm>
          <a:prstGeom prst="leftBrace">
            <a:avLst>
              <a:gd name="adj1" fmla="val 90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uk-UA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6875" y="2371308"/>
            <a:ext cx="273689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якщо а  ≥ 0;</a:t>
            </a:r>
          </a:p>
          <a:p>
            <a:r>
              <a:rPr lang="uk-UA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</a:t>
            </a:r>
            <a:r>
              <a:rPr lang="uk-UA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якщо а </a:t>
            </a:r>
            <a:r>
              <a:rPr lang="uk-UA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0.</a:t>
            </a:r>
            <a:endParaRPr lang="uk-UA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40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найкмітливіший </a:t>
            </a:r>
            <a:r>
              <a:rPr lang="uk-UA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6935"/>
            <a:ext cx="8596668" cy="455324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1.Які 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протилежними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2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модуль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додатнього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числа?</a:t>
            </a:r>
          </a:p>
          <a:p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нуля?</a:t>
            </a:r>
          </a:p>
          <a:p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модуль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ємн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ого 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08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296" y="29656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 чисел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2189916" y="3768630"/>
            <a:ext cx="6858000" cy="592800"/>
            <a:chOff x="1655" y="2215"/>
            <a:chExt cx="2903" cy="336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655" y="2523"/>
              <a:ext cx="29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3840" y="2235"/>
              <a:ext cx="42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3340" y="2506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uk-UA"/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3882" y="2506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uk-UA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3293" y="2215"/>
              <a:ext cx="136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uk-UA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endPara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4920477" y="4266756"/>
            <a:ext cx="106307" cy="7939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uk-UA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3669636" y="4266938"/>
            <a:ext cx="86817" cy="7921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uk-UA"/>
          </a:p>
        </p:txBody>
      </p:sp>
      <p:sp>
        <p:nvSpPr>
          <p:cNvPr id="14" name="Text Box 7"/>
          <p:cNvSpPr txBox="1">
            <a:spLocks noGrp="1" noChangeArrowheads="1"/>
          </p:cNvSpPr>
          <p:nvPr>
            <p:ph idx="1"/>
          </p:nvPr>
        </p:nvSpPr>
        <p:spPr bwMode="auto">
          <a:xfrm>
            <a:off x="1079343" y="1173381"/>
            <a:ext cx="8596668" cy="702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двох раціональних чисел більшим є те число, зображення якого на координатній прямій розташоване правіше, а меншим – те,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зображення якого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міститься лівіше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</a:p>
          <a:p>
            <a:pPr marL="0" indent="0" eaLnBrk="1" hangingPunct="1">
              <a:buNone/>
            </a:pPr>
            <a:endParaRPr lang="uk-U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uk-UA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&lt; b &lt; c &lt; d</a:t>
            </a:r>
            <a:endParaRPr lang="uk-UA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uk-U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uk-UA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uk-U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40085" y="376863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06412" y="378285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</p:spTree>
    <p:extLst>
      <p:ext uri="{BB962C8B-B14F-4D97-AF65-F5344CB8AC3E}">
        <p14:creationId xmlns="" xmlns:p14="http://schemas.microsoft.com/office/powerpoint/2010/main" val="316431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найкмітливіший </a:t>
            </a:r>
            <a:r>
              <a:rPr lang="uk-UA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756935"/>
                <a:ext cx="8596668" cy="455324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sz="3200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r>
                  <a:rPr lang="ru-RU" sz="3200" b="1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chemeClr val="accent2"/>
                    </a:solidFill>
                    <a:cs typeface="Arial" panose="020B0604020202020204" pitchFamily="34" charset="0"/>
                  </a:rPr>
                  <a:t/>
                </a:r>
                <a:endParaRPr lang="ru-RU" sz="32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5;-2;6;-84;24;-12;15;22;-22;-4;-48.</a:t>
                </a:r>
              </a:p>
              <a:p>
                <a:endParaRPr lang="uk-UA" sz="3200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3200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r>
                  <a:rPr lang="ru-RU" sz="3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/>
                </a:r>
                <a:r>
                  <a:rPr lang="ru-RU" sz="3200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Порівняйте числа.</a:t>
                </a:r>
              </a:p>
              <a:p>
                <a:pPr marL="0" indent="0">
                  <a:buNone/>
                </a:pPr>
                <a:r>
                  <a:rPr lang="uk-UA" sz="32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3200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uk-UA" sz="32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і </m:t>
                    </m:r>
                    <m:f>
                      <m:fPr>
                        <m:ctrlPr>
                          <a:rPr lang="uk-UA" sz="32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                        -5  і  (-1,5);                </a:t>
                </a:r>
              </a:p>
              <a:p>
                <a:pPr marL="0" indent="0">
                  <a:buNone/>
                </a:pPr>
                <a:r>
                  <a:rPr lang="ru-RU" sz="3200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7,5 і  (-8);                    -7  і   (-6).      </a:t>
                </a:r>
                <a:r>
                  <a:rPr lang="ru-RU" sz="32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32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32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32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3200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756935"/>
                <a:ext cx="8596668" cy="4553249"/>
              </a:xfrm>
              <a:blipFill rotWithShape="0">
                <a:blip r:embed="rId2"/>
                <a:stretch>
                  <a:fillRect l="-1064" t="-29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359594" y="1756935"/>
            <a:ext cx="662251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kern="1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Розташуй в порядку </a:t>
            </a:r>
            <a:r>
              <a:rPr lang="ru-RU" sz="3200" kern="10" dirty="0" err="1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спадання</a:t>
            </a:r>
            <a:r>
              <a:rPr lang="ru-RU" sz="3200" kern="1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kern="1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числа:</a:t>
            </a:r>
          </a:p>
          <a:p>
            <a:pPr algn="ctr"/>
            <a:r>
              <a:rPr lang="uk-UA" sz="32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320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85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додавання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650270" y="2145292"/>
            <a:ext cx="2207720" cy="505255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b+a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1386280" y="3485930"/>
            <a:ext cx="4477106" cy="586169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=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(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b+c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2125384" y="4662614"/>
            <a:ext cx="1894681" cy="345989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a+0 = a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5807675" y="4604949"/>
            <a:ext cx="2175239" cy="461318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a+(-a) = 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4366054" y="2149863"/>
            <a:ext cx="5502876" cy="573282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переставна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WordArt 8"/>
          <p:cNvSpPr>
            <a:spLocks noChangeArrowheads="1" noChangeShapeType="1" noTextEdit="1"/>
          </p:cNvSpPr>
          <p:nvPr/>
        </p:nvSpPr>
        <p:spPr bwMode="auto">
          <a:xfrm>
            <a:off x="6034451" y="3454478"/>
            <a:ext cx="4744995" cy="587286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сполучна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417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найкмітливіший </a:t>
            </a:r>
            <a:r>
              <a:rPr lang="uk-UA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6935"/>
            <a:ext cx="8596668" cy="4742719"/>
          </a:xfrm>
        </p:spPr>
        <p:txBody>
          <a:bodyPr>
            <a:normAutofit fontScale="92500"/>
          </a:bodyPr>
          <a:lstStyle/>
          <a:p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1.Щоб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додати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ємних числа треба …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модулі та перед результатом поставити знак…</a:t>
            </a:r>
            <a:endParaRPr lang="en-US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2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додати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  і  10 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треба …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модулі та перед результатом поставити знак…</a:t>
            </a:r>
            <a:endParaRPr lang="ru-RU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додати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 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 </a:t>
            </a:r>
            <a:r>
              <a:rPr lang="uk-UA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треба </a:t>
            </a: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uk-UA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модулі та перед результатом поставити знак…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773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316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 дужок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864" y="165808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uk-UA" sz="2000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Щоб розкрити дужки, перед якими стоїть знак “+”, потрібно опустити дужки і знак “+”, що стоїть перед ними, та записати всі доданки, які були в дужках, зі своїми </a:t>
            </a:r>
            <a:r>
              <a:rPr lang="uk-UA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знаками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a+(</a:t>
            </a:r>
            <a:r>
              <a:rPr lang="en-US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b+c</a:t>
            </a:r>
            <a:r>
              <a:rPr 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a+b+c</a:t>
            </a:r>
            <a:r>
              <a:rPr 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a+(-</a:t>
            </a:r>
            <a:r>
              <a:rPr lang="en-US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b+c</a:t>
            </a:r>
            <a:r>
              <a:rPr 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a-b+c</a:t>
            </a:r>
            <a:endParaRPr lang="uk-UA" sz="3200" dirty="0">
              <a:solidFill>
                <a:srgbClr val="00B0F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Щоб розкрити дужки, перед якими стоїть знак “-”, потрібно опустити дужки і знак “-”, що стоїть перед ними, і записати всі доданки, які були в дужках, із протилежними знаками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a-(</a:t>
            </a:r>
            <a:r>
              <a:rPr lang="en-US" sz="3200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b+c</a:t>
            </a:r>
            <a:r>
              <a:rPr lang="en-US" sz="3200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a-b-c                a- (-b-c</a:t>
            </a:r>
            <a:r>
              <a:rPr lang="en-US" sz="3200" dirty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3200" dirty="0" err="1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uk-UA" sz="3200" dirty="0">
              <a:solidFill>
                <a:srgbClr val="00B0F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52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323" y="58107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множення</a:t>
            </a:r>
            <a:endParaRPr lang="ru-RU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650270" y="2145292"/>
            <a:ext cx="2207720" cy="505255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uk-UA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759263" y="3472867"/>
            <a:ext cx="4477106" cy="586169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=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1806789" y="5947716"/>
            <a:ext cx="1894681" cy="345989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6029872" y="5832387"/>
            <a:ext cx="2175239" cy="461318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uk-UA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4366054" y="2149863"/>
            <a:ext cx="5502876" cy="573282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переставна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WordArt 8"/>
          <p:cNvSpPr>
            <a:spLocks noChangeArrowheads="1" noChangeShapeType="1" noTextEdit="1"/>
          </p:cNvSpPr>
          <p:nvPr/>
        </p:nvSpPr>
        <p:spPr bwMode="auto">
          <a:xfrm>
            <a:off x="5453448" y="3485842"/>
            <a:ext cx="4744995" cy="587286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сполучна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02660" y="4424037"/>
            <a:ext cx="6334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розподільна</a:t>
            </a:r>
            <a:r>
              <a:rPr lang="ru-RU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endParaRPr lang="ru-RU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325554" y="4545870"/>
            <a:ext cx="4477106" cy="586169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с+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388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208</TotalTime>
  <Words>478</Words>
  <Application>Microsoft Office PowerPoint</Application>
  <PresentationFormat>Произвольный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Раціональні числа</vt:lpstr>
      <vt:lpstr>а =</vt:lpstr>
      <vt:lpstr>Хто  найкмітливіший ?</vt:lpstr>
      <vt:lpstr>Порівняння чисел</vt:lpstr>
      <vt:lpstr>Хто  найкмітливіший ?</vt:lpstr>
      <vt:lpstr>Властивості додавання</vt:lpstr>
      <vt:lpstr>Хто  найкмітливіший ?</vt:lpstr>
      <vt:lpstr>Розкриття дужок</vt:lpstr>
      <vt:lpstr>Властивості множення</vt:lpstr>
      <vt:lpstr>Хто  найкмітливіший ?</vt:lpstr>
      <vt:lpstr>Використана 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Раціональні числа</dc:title>
  <dc:creator>Admin</dc:creator>
  <cp:lastModifiedBy>Admin</cp:lastModifiedBy>
  <cp:revision>25</cp:revision>
  <dcterms:created xsi:type="dcterms:W3CDTF">2014-01-08T15:46:06Z</dcterms:created>
  <dcterms:modified xsi:type="dcterms:W3CDTF">2014-02-18T21:23:27Z</dcterms:modified>
</cp:coreProperties>
</file>