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61" r:id="rId2"/>
    <p:sldId id="259" r:id="rId3"/>
    <p:sldId id="275" r:id="rId4"/>
    <p:sldId id="290" r:id="rId5"/>
    <p:sldId id="291" r:id="rId6"/>
    <p:sldId id="292" r:id="rId7"/>
    <p:sldId id="276" r:id="rId8"/>
    <p:sldId id="278" r:id="rId9"/>
    <p:sldId id="279" r:id="rId10"/>
    <p:sldId id="280" r:id="rId11"/>
    <p:sldId id="282" r:id="rId12"/>
    <p:sldId id="281" r:id="rId13"/>
    <p:sldId id="293" r:id="rId1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828"/>
    <a:srgbClr val="FF9900"/>
    <a:srgbClr val="0099CC"/>
    <a:srgbClr val="33CC33"/>
    <a:srgbClr val="0066CC"/>
    <a:srgbClr val="B00000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9" d="100"/>
          <a:sy n="69" d="100"/>
        </p:scale>
        <p:origin x="-119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DA2BD681-60AA-4BF5-AD52-1E2717B7BEA8}" type="datetimeFigureOut">
              <a:rPr lang="uk-UA"/>
              <a:pPr>
                <a:defRPr/>
              </a:pPr>
              <a:t>16.02.2014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uk-UA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uk-UA" noProof="0" smtClean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D32D4DDC-62B2-4C90-BA7E-7E87AAE97739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11996397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fld id="{A88893AB-5E92-4F8D-B413-9934320E474E}" type="slidenum">
              <a:rPr lang="ru-RU" smtClean="0">
                <a:latin typeface="Arial" charset="0"/>
              </a:rPr>
              <a:pPr eaLnBrk="1" hangingPunct="1"/>
              <a:t>1</a:t>
            </a:fld>
            <a:endParaRPr lang="ru-RU" smtClean="0">
              <a:latin typeface="Arial" charset="0"/>
            </a:endParaRPr>
          </a:p>
        </p:txBody>
      </p:sp>
      <p:sp>
        <p:nvSpPr>
          <p:cNvPr id="1126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4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ru-RU" smtClean="0">
                <a:latin typeface="Arial" charset="0"/>
              </a:rPr>
              <a:t> 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94F43C-0419-4A36-9CD2-9F57AE870C1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26857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9A38CF-E2A3-41A8-B63A-9A40D37F540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33924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91ED66-C5AF-4091-998E-67117E126EE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13053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F34279-2E90-4312-A1A7-29462104655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91944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54F619-C875-45BD-BCB5-79F6BCA56F8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17746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430886-E69B-43C6-9F14-1DCC214D554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90510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984438-3DE7-4DD7-83F9-DBEEC3EF830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0304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7B1C38-38CD-407D-BA68-10231B79E61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94279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D46C40-EEFB-4C38-ADDE-C3B1F9D8894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40430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90295D-44E3-48B3-B042-E9D5A158856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17516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uk-UA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D0A4D1-0B55-4776-9E54-7075346DDF9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39296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E2AA53B5-CD98-4450-8545-275BE5A46D0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39" r:id="rId1"/>
    <p:sldLayoutId id="2147484240" r:id="rId2"/>
    <p:sldLayoutId id="2147484241" r:id="rId3"/>
    <p:sldLayoutId id="2147484242" r:id="rId4"/>
    <p:sldLayoutId id="2147484243" r:id="rId5"/>
    <p:sldLayoutId id="2147484244" r:id="rId6"/>
    <p:sldLayoutId id="2147484245" r:id="rId7"/>
    <p:sldLayoutId id="2147484246" r:id="rId8"/>
    <p:sldLayoutId id="2147484247" r:id="rId9"/>
    <p:sldLayoutId id="2147484248" r:id="rId10"/>
    <p:sldLayoutId id="21474842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6.png"/><Relationship Id="rId4" Type="http://schemas.openxmlformats.org/officeDocument/2006/relationships/image" Target="../media/image3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7" Type="http://schemas.openxmlformats.org/officeDocument/2006/relationships/image" Target="../media/image41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0.png"/><Relationship Id="rId5" Type="http://schemas.openxmlformats.org/officeDocument/2006/relationships/image" Target="../media/image39.png"/><Relationship Id="rId4" Type="http://schemas.openxmlformats.org/officeDocument/2006/relationships/image" Target="../media/image38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http://www.zavuch.info/methodlib/371/38882/" TargetMode="External"/><Relationship Id="rId3" Type="http://schemas.openxmlformats.org/officeDocument/2006/relationships/hyperlink" Target="http://www.oktyabrskiy-ruo.edu.kh.ua/nasha_biblioteka/mediateka/pidruchniki/" TargetMode="External"/><Relationship Id="rId7" Type="http://schemas.openxmlformats.org/officeDocument/2006/relationships/hyperlink" Target="http://le-savchen.ucoz.ru/index/0-92" TargetMode="External"/><Relationship Id="rId2" Type="http://schemas.openxmlformats.org/officeDocument/2006/relationships/hyperlink" Target="http://ito.vspu.net/SAIT/inst_kaf/kafedru/matem_fizuka_tex_osv/www/Naukova_robota/data/Konkursu/2009_2010/boychyk_2009_2010/matematuka/matematuka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le-savchen.ucoz.ru/index/0-91" TargetMode="External"/><Relationship Id="rId5" Type="http://schemas.openxmlformats.org/officeDocument/2006/relationships/hyperlink" Target="http://le-savchen.ucoz.ru/" TargetMode="External"/><Relationship Id="rId4" Type="http://schemas.openxmlformats.org/officeDocument/2006/relationships/hyperlink" Target="http://nsportal.ru/karatanova-marina-nikolaevna%20http:/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13.png"/><Relationship Id="rId3" Type="http://schemas.openxmlformats.org/officeDocument/2006/relationships/image" Target="../media/image4.png"/><Relationship Id="rId12" Type="http://schemas.openxmlformats.org/officeDocument/2006/relationships/image" Target="../media/image1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11" Type="http://schemas.openxmlformats.org/officeDocument/2006/relationships/image" Target="../media/image10.png"/><Relationship Id="rId10" Type="http://schemas.openxmlformats.org/officeDocument/2006/relationships/image" Target="../media/image9.png"/><Relationship Id="rId4" Type="http://schemas.openxmlformats.org/officeDocument/2006/relationships/image" Target="../media/image5.pn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7" Type="http://schemas.openxmlformats.org/officeDocument/2006/relationships/image" Target="../media/image26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.png"/><Relationship Id="rId5" Type="http://schemas.openxmlformats.org/officeDocument/2006/relationships/image" Target="../media/image24.pn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png"/><Relationship Id="rId3" Type="http://schemas.openxmlformats.org/officeDocument/2006/relationships/image" Target="../media/image23.png"/><Relationship Id="rId7" Type="http://schemas.openxmlformats.org/officeDocument/2006/relationships/image" Target="../media/image2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8.png"/><Relationship Id="rId5" Type="http://schemas.openxmlformats.org/officeDocument/2006/relationships/image" Target="../media/image27.png"/><Relationship Id="rId4" Type="http://schemas.openxmlformats.org/officeDocument/2006/relationships/image" Target="../media/image5.png"/><Relationship Id="rId9" Type="http://schemas.openxmlformats.org/officeDocument/2006/relationships/image" Target="../media/image1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5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WordArt 11"/>
          <p:cNvSpPr>
            <a:spLocks noChangeArrowheads="1" noChangeShapeType="1" noTextEdit="1"/>
          </p:cNvSpPr>
          <p:nvPr/>
        </p:nvSpPr>
        <p:spPr bwMode="auto">
          <a:xfrm>
            <a:off x="827584" y="2996952"/>
            <a:ext cx="7676654" cy="136815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326"/>
              </a:avLst>
            </a:prstTxWarp>
          </a:bodyPr>
          <a:lstStyle/>
          <a:p>
            <a:pPr algn="ctr">
              <a:defRPr/>
            </a:pPr>
            <a:endParaRPr lang="ru-RU" sz="6600" kern="10" dirty="0">
              <a:ln w="2540">
                <a:solidFill>
                  <a:schemeClr val="tx1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FF66FF"/>
                  </a:gs>
                  <a:gs pos="50000">
                    <a:srgbClr val="B400B4"/>
                  </a:gs>
                  <a:gs pos="100000">
                    <a:srgbClr val="FF66FF"/>
                  </a:gs>
                </a:gsLst>
                <a:lin ang="18900000" scaled="1"/>
              </a:gradFill>
              <a:effectLst>
                <a:outerShdw dist="53882" dir="2700000" algn="ctr" rotWithShape="0">
                  <a:srgbClr val="9999FF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  <a:p>
            <a:pPr algn="ctr">
              <a:defRPr/>
            </a:pPr>
            <a:r>
              <a:rPr lang="ru-RU" sz="6600" b="1" i="1" u="sng" kern="0" dirty="0" smtClean="0">
                <a:solidFill>
                  <a:srgbClr val="33CC33"/>
                </a:solidFill>
                <a:latin typeface="Georgia" pitchFamily="18" charset="0"/>
              </a:rPr>
              <a:t>(</a:t>
            </a:r>
            <a:r>
              <a:rPr lang="uk-UA" sz="6600" b="1" i="1" u="sng" kern="0" dirty="0">
                <a:solidFill>
                  <a:srgbClr val="33CC33"/>
                </a:solidFill>
                <a:latin typeface="Georgia" pitchFamily="18" charset="0"/>
              </a:rPr>
              <a:t>Задачі на готових малюнках)</a:t>
            </a:r>
            <a:endParaRPr lang="ru-RU" sz="6600" b="1" i="1" u="sng" kern="0" dirty="0">
              <a:solidFill>
                <a:srgbClr val="33CC33"/>
              </a:solidFill>
              <a:latin typeface="Georgia" pitchFamily="18" charset="0"/>
            </a:endParaRPr>
          </a:p>
          <a:p>
            <a:pPr algn="ctr">
              <a:defRPr/>
            </a:pPr>
            <a:endParaRPr lang="ru-RU" sz="6600" kern="10" dirty="0">
              <a:ln w="2540">
                <a:solidFill>
                  <a:schemeClr val="tx1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FF66FF"/>
                  </a:gs>
                  <a:gs pos="50000">
                    <a:srgbClr val="B400B4"/>
                  </a:gs>
                  <a:gs pos="100000">
                    <a:srgbClr val="FF66FF"/>
                  </a:gs>
                </a:gsLst>
                <a:lin ang="18900000" scaled="1"/>
              </a:gradFill>
              <a:effectLst>
                <a:outerShdw dist="53882" dir="2700000" algn="ctr" rotWithShape="0">
                  <a:srgbClr val="9999FF">
                    <a:alpha val="79999"/>
                  </a:srgbClr>
                </a:outerShdw>
              </a:effectLst>
              <a:latin typeface="Gabriola" pitchFamily="82" charset="0"/>
              <a:cs typeface="Times New Roman"/>
            </a:endParaRPr>
          </a:p>
        </p:txBody>
      </p:sp>
      <p:graphicFrame>
        <p:nvGraphicFramePr>
          <p:cNvPr id="75779" name="Object 62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831" name="Формула" r:id="rId4" imgW="114151" imgH="215619" progId="Equation.3">
                  <p:embed/>
                </p:oleObj>
              </mc:Choice>
              <mc:Fallback>
                <p:oleObj name="Формула" r:id="rId4" imgW="114151" imgH="215619" progId="Equation.3">
                  <p:embed/>
                  <p:pic>
                    <p:nvPicPr>
                      <p:cNvPr id="0" name="Object 6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5782" name="AutoShape 4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504238" y="6245225"/>
            <a:ext cx="576262" cy="576263"/>
          </a:xfrm>
          <a:prstGeom prst="actionButtonForwardNext">
            <a:avLst/>
          </a:prstGeom>
          <a:gradFill rotWithShape="1">
            <a:gsLst>
              <a:gs pos="0">
                <a:srgbClr val="CCCCFF"/>
              </a:gs>
              <a:gs pos="17999">
                <a:srgbClr val="99CCFF"/>
              </a:gs>
              <a:gs pos="39000">
                <a:srgbClr val="CC99FF"/>
              </a:gs>
              <a:gs pos="64000">
                <a:srgbClr val="9966FF"/>
              </a:gs>
              <a:gs pos="82001">
                <a:srgbClr val="99CCFF"/>
              </a:gs>
              <a:gs pos="100000">
                <a:srgbClr val="CCCCFF"/>
              </a:gs>
            </a:gsLst>
            <a:path path="rect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uk-UA"/>
          </a:p>
        </p:txBody>
      </p:sp>
      <p:sp>
        <p:nvSpPr>
          <p:cNvPr id="7" name="Прямоугольник 6"/>
          <p:cNvSpPr/>
          <p:nvPr/>
        </p:nvSpPr>
        <p:spPr>
          <a:xfrm>
            <a:off x="6434440" y="353783"/>
            <a:ext cx="206979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9 </a:t>
            </a:r>
            <a:r>
              <a:rPr lang="ru-RU" sz="54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клас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0" name="Вертикальный свиток 9"/>
          <p:cNvSpPr/>
          <p:nvPr/>
        </p:nvSpPr>
        <p:spPr>
          <a:xfrm>
            <a:off x="24083" y="4667253"/>
            <a:ext cx="5154844" cy="2149508"/>
          </a:xfrm>
          <a:prstGeom prst="verticalScroll">
            <a:avLst>
              <a:gd name="adj" fmla="val 25000"/>
            </a:avLst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Творча група вчителів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математики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Антонова С.В.</a:t>
            </a:r>
            <a:endParaRPr kumimoji="0" lang="ru-RU" sz="2400" b="1" i="0" u="none" strike="noStrike" kern="0" cap="none" spc="0" normalizeH="0" baseline="0" noProof="0" dirty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ourier New" pitchFamily="49" charset="0"/>
              <a:ea typeface="+mn-ea"/>
              <a:cs typeface="Courier New" pitchFamily="49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414586" y="1700808"/>
            <a:ext cx="8502649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4400" b="1" cap="none" spc="0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  <a:ea typeface="+mj-ea"/>
                <a:cs typeface="+mj-cs"/>
              </a:rPr>
              <a:t>Розв</a:t>
            </a:r>
            <a:r>
              <a:rPr lang="en-US" sz="44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  <a:ea typeface="+mj-ea"/>
                <a:cs typeface="+mj-cs"/>
              </a:rPr>
              <a:t>’</a:t>
            </a:r>
            <a:r>
              <a:rPr lang="uk-UA" sz="4400" b="1" cap="none" spc="0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  <a:ea typeface="+mj-ea"/>
                <a:cs typeface="+mj-cs"/>
              </a:rPr>
              <a:t>язування</a:t>
            </a:r>
            <a:r>
              <a:rPr lang="uk-UA" sz="44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  <a:ea typeface="+mj-ea"/>
                <a:cs typeface="+mj-cs"/>
              </a:rPr>
              <a:t> </a:t>
            </a:r>
            <a:r>
              <a:rPr lang="uk-UA" sz="4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  <a:ea typeface="+mj-ea"/>
                <a:cs typeface="+mj-cs"/>
              </a:rPr>
              <a:t>трикутників</a:t>
            </a:r>
            <a:endParaRPr lang="en-US" sz="4400" b="1" cap="none" spc="0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Georgia" pitchFamily="18" charset="0"/>
              <a:ea typeface="+mj-ea"/>
              <a:cs typeface="+mj-cs"/>
            </a:endParaRPr>
          </a:p>
          <a:p>
            <a:pPr algn="ctr">
              <a:defRPr/>
            </a:pPr>
            <a:r>
              <a:rPr lang="uk-UA" sz="4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  <a:ea typeface="+mj-ea"/>
                <a:cs typeface="+mj-cs"/>
              </a:rPr>
              <a:t>Теорема косинусів</a:t>
            </a:r>
            <a:endParaRPr lang="ru-RU" sz="4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Вертикальный свиток 7"/>
          <p:cNvSpPr/>
          <p:nvPr/>
        </p:nvSpPr>
        <p:spPr>
          <a:xfrm>
            <a:off x="176483" y="4819653"/>
            <a:ext cx="5154844" cy="2149508"/>
          </a:xfrm>
          <a:prstGeom prst="verticalScroll">
            <a:avLst>
              <a:gd name="adj" fmla="val 25000"/>
            </a:avLst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Творча група вчителів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математики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Антонова С.В.</a:t>
            </a:r>
            <a:endParaRPr kumimoji="0" lang="ru-RU" sz="2400" b="1" i="0" u="none" strike="noStrike" kern="0" cap="none" spc="0" normalizeH="0" baseline="0" noProof="0" dirty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ourier New" pitchFamily="49" charset="0"/>
              <a:ea typeface="+mn-ea"/>
              <a:cs typeface="Courier New" pitchFamily="49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7" grpId="0"/>
      <p:bldP spid="10" grpId="0" animBg="1"/>
      <p:bldP spid="2" grpId="0"/>
      <p:bldP spid="8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3375" y="0"/>
            <a:ext cx="6553200" cy="1268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328974" y="830263"/>
            <a:ext cx="3312214" cy="6492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uk-UA" sz="2800" b="1" i="1" dirty="0">
                <a:solidFill>
                  <a:schemeClr val="accent2">
                    <a:lumMod val="75000"/>
                  </a:schemeClr>
                </a:solidFill>
              </a:rPr>
              <a:t>Теорема косинусів</a:t>
            </a:r>
            <a:endParaRPr lang="ru-RU" sz="2800" b="1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167297" y="841880"/>
            <a:ext cx="2051720" cy="6492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uk-UA" sz="2800" b="1" i="1" u="sng" dirty="0" smtClean="0">
                <a:solidFill>
                  <a:srgbClr val="00582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Задача №</a:t>
            </a:r>
            <a:r>
              <a:rPr lang="en-US" sz="2800" b="1" i="1" u="sng" dirty="0" smtClean="0">
                <a:solidFill>
                  <a:srgbClr val="00582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</a:t>
            </a:r>
            <a:endParaRPr lang="ru-RU" sz="2800" b="1" i="1" u="sng" dirty="0">
              <a:solidFill>
                <a:srgbClr val="00582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726641" y="1430229"/>
            <a:ext cx="2881312" cy="6318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sz="2800" i="1" dirty="0">
                <a:solidFill>
                  <a:srgbClr val="2D2D8A">
                    <a:lumMod val="75000"/>
                  </a:srgbClr>
                </a:solidFill>
              </a:rPr>
              <a:t>Дано : ∆АВС</a:t>
            </a:r>
            <a:endParaRPr lang="uk-UA" sz="2800" i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6034595" y="2279457"/>
            <a:ext cx="1842940" cy="48590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2800" i="1" dirty="0" smtClean="0">
                <a:solidFill>
                  <a:srgbClr val="2D2D8A">
                    <a:lumMod val="75000"/>
                  </a:srgbClr>
                </a:solidFill>
              </a:rPr>
              <a:t>AB=12</a:t>
            </a:r>
            <a:r>
              <a:rPr lang="ru-RU" sz="2800" i="1" dirty="0" smtClean="0">
                <a:solidFill>
                  <a:srgbClr val="2D2D8A">
                    <a:lumMod val="75000"/>
                  </a:srgbClr>
                </a:solidFill>
              </a:rPr>
              <a:t>см</a:t>
            </a:r>
            <a:endParaRPr lang="uk-UA" sz="2800" i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6012292" y="1833725"/>
            <a:ext cx="2115145" cy="6318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uk-UA" sz="2800" i="1" dirty="0" smtClean="0">
                <a:solidFill>
                  <a:srgbClr val="2D2D8A">
                    <a:lumMod val="75000"/>
                  </a:srgbClr>
                </a:solidFill>
              </a:rPr>
              <a:t>А</a:t>
            </a:r>
            <a:r>
              <a:rPr lang="en-US" sz="2800" i="1" dirty="0" smtClean="0">
                <a:solidFill>
                  <a:srgbClr val="2D2D8A">
                    <a:lumMod val="75000"/>
                  </a:srgbClr>
                </a:solidFill>
              </a:rPr>
              <a:t>C=22</a:t>
            </a:r>
            <a:r>
              <a:rPr lang="ru-RU" sz="2800" i="1" dirty="0" smtClean="0">
                <a:solidFill>
                  <a:srgbClr val="2D2D8A">
                    <a:lumMod val="75000"/>
                  </a:srgbClr>
                </a:solidFill>
              </a:rPr>
              <a:t>см</a:t>
            </a:r>
            <a:endParaRPr lang="uk-UA" sz="2800" i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6012292" y="2583462"/>
            <a:ext cx="2115145" cy="6318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2800" i="1" dirty="0" smtClean="0">
                <a:solidFill>
                  <a:srgbClr val="2D2D8A">
                    <a:lumMod val="75000"/>
                  </a:srgbClr>
                </a:solidFill>
              </a:rPr>
              <a:t>AM=MC</a:t>
            </a:r>
            <a:endParaRPr lang="uk-UA" sz="2800" i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5543767" y="3373239"/>
            <a:ext cx="3205957" cy="6318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2800" i="1" dirty="0">
                <a:solidFill>
                  <a:srgbClr val="2D2D8A">
                    <a:lumMod val="75000"/>
                  </a:srgbClr>
                </a:solidFill>
              </a:rPr>
              <a:t>  </a:t>
            </a:r>
            <a:r>
              <a:rPr lang="uk-UA" sz="2800" i="1" dirty="0">
                <a:solidFill>
                  <a:srgbClr val="2D2D8A">
                    <a:lumMod val="75000"/>
                  </a:srgbClr>
                </a:solidFill>
              </a:rPr>
              <a:t>Знайти: </a:t>
            </a:r>
            <a:r>
              <a:rPr lang="en-US" sz="2800" i="1" dirty="0" smtClean="0">
                <a:solidFill>
                  <a:srgbClr val="2D2D8A">
                    <a:lumMod val="75000"/>
                  </a:srgbClr>
                </a:solidFill>
              </a:rPr>
              <a:t>CB</a:t>
            </a:r>
            <a:endParaRPr lang="uk-UA" sz="2800" i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8" name="Равнобедренный треугольник 17"/>
          <p:cNvSpPr/>
          <p:nvPr/>
        </p:nvSpPr>
        <p:spPr>
          <a:xfrm>
            <a:off x="808038" y="1603016"/>
            <a:ext cx="4454525" cy="2294729"/>
          </a:xfrm>
          <a:prstGeom prst="triangle">
            <a:avLst>
              <a:gd name="adj" fmla="val 24909"/>
            </a:avLst>
          </a:prstGeom>
          <a:solidFill>
            <a:schemeClr val="accent1">
              <a:alpha val="5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1310987" y="1268413"/>
            <a:ext cx="647700" cy="6477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sz="2800" dirty="0">
                <a:solidFill>
                  <a:srgbClr val="002060"/>
                </a:solidFill>
              </a:rPr>
              <a:t>В</a:t>
            </a:r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5004048" y="3672293"/>
            <a:ext cx="649287" cy="6477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sz="2800" dirty="0">
                <a:solidFill>
                  <a:srgbClr val="002060"/>
                </a:solidFill>
              </a:rPr>
              <a:t>С</a:t>
            </a:r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484188" y="3712241"/>
            <a:ext cx="647700" cy="6477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sz="2800" dirty="0">
                <a:solidFill>
                  <a:srgbClr val="002060"/>
                </a:solidFill>
              </a:rPr>
              <a:t>А</a:t>
            </a:r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3267507" y="2267549"/>
            <a:ext cx="1088469" cy="6318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b="1" i="1" dirty="0">
                <a:solidFill>
                  <a:srgbClr val="FF0000"/>
                </a:solidFill>
              </a:rPr>
              <a:t>x</a:t>
            </a:r>
            <a:r>
              <a:rPr lang="uk-UA" sz="2800" dirty="0" smtClean="0"/>
              <a:t> </a:t>
            </a:r>
            <a:endParaRPr lang="uk-UA" sz="28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4" name="Прямоугольник 23"/>
          <p:cNvSpPr/>
          <p:nvPr/>
        </p:nvSpPr>
        <p:spPr>
          <a:xfrm rot="17894770">
            <a:off x="442464" y="2279457"/>
            <a:ext cx="1547813" cy="6318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dirty="0" smtClean="0">
                <a:solidFill>
                  <a:srgbClr val="2D2D8A">
                    <a:lumMod val="75000"/>
                  </a:srgbClr>
                </a:solidFill>
              </a:rPr>
              <a:t>12</a:t>
            </a:r>
            <a:r>
              <a:rPr lang="uk-UA" sz="2800" dirty="0" smtClean="0"/>
              <a:t> </a:t>
            </a:r>
            <a:r>
              <a:rPr lang="uk-UA" sz="2800" dirty="0">
                <a:solidFill>
                  <a:schemeClr val="accent6">
                    <a:lumMod val="75000"/>
                  </a:schemeClr>
                </a:solidFill>
              </a:rPr>
              <a:t>см</a:t>
            </a:r>
          </a:p>
        </p:txBody>
      </p:sp>
      <p:cxnSp>
        <p:nvCxnSpPr>
          <p:cNvPr id="25" name="Прямая соединительная линия 24"/>
          <p:cNvCxnSpPr>
            <a:stCxn id="18" idx="0"/>
          </p:cNvCxnSpPr>
          <p:nvPr/>
        </p:nvCxnSpPr>
        <p:spPr>
          <a:xfrm>
            <a:off x="1917616" y="1603016"/>
            <a:ext cx="1041150" cy="22906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7" name="Прямоугольник 26"/>
          <p:cNvSpPr/>
          <p:nvPr/>
        </p:nvSpPr>
        <p:spPr>
          <a:xfrm rot="4043282">
            <a:off x="1849471" y="2583461"/>
            <a:ext cx="1819275" cy="6318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dirty="0" smtClean="0">
                <a:solidFill>
                  <a:srgbClr val="2D2D8A">
                    <a:lumMod val="75000"/>
                  </a:srgbClr>
                </a:solidFill>
              </a:rPr>
              <a:t>7</a:t>
            </a:r>
            <a:r>
              <a:rPr lang="uk-UA" sz="2800" dirty="0" smtClean="0"/>
              <a:t> </a:t>
            </a:r>
            <a:r>
              <a:rPr lang="uk-UA" sz="2800" dirty="0">
                <a:solidFill>
                  <a:schemeClr val="accent6">
                    <a:lumMod val="75000"/>
                  </a:schemeClr>
                </a:solidFill>
              </a:rPr>
              <a:t>см</a:t>
            </a:r>
          </a:p>
        </p:txBody>
      </p:sp>
      <p:sp>
        <p:nvSpPr>
          <p:cNvPr id="29" name="Прямоугольник 28"/>
          <p:cNvSpPr/>
          <p:nvPr/>
        </p:nvSpPr>
        <p:spPr>
          <a:xfrm>
            <a:off x="2752782" y="3800185"/>
            <a:ext cx="647700" cy="6477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dirty="0">
                <a:solidFill>
                  <a:srgbClr val="002060"/>
                </a:solidFill>
              </a:rPr>
              <a:t>M</a:t>
            </a:r>
            <a:endParaRPr lang="ru-RU" sz="2800" dirty="0">
              <a:solidFill>
                <a:srgbClr val="002060"/>
              </a:solidFill>
            </a:endParaRPr>
          </a:p>
        </p:txBody>
      </p:sp>
      <p:cxnSp>
        <p:nvCxnSpPr>
          <p:cNvPr id="31" name="Прямая соединительная линия 30"/>
          <p:cNvCxnSpPr/>
          <p:nvPr/>
        </p:nvCxnSpPr>
        <p:spPr>
          <a:xfrm>
            <a:off x="1763688" y="3800185"/>
            <a:ext cx="194999" cy="204879"/>
          </a:xfrm>
          <a:prstGeom prst="line">
            <a:avLst/>
          </a:prstGeom>
          <a:ln w="25400">
            <a:solidFill>
              <a:schemeClr val="accent1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>
            <a:off x="3870008" y="3791264"/>
            <a:ext cx="194999" cy="204879"/>
          </a:xfrm>
          <a:prstGeom prst="line">
            <a:avLst/>
          </a:prstGeom>
          <a:ln w="25400">
            <a:solidFill>
              <a:schemeClr val="accent1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Прямоугольник 33"/>
          <p:cNvSpPr/>
          <p:nvPr/>
        </p:nvSpPr>
        <p:spPr>
          <a:xfrm>
            <a:off x="6078668" y="3083945"/>
            <a:ext cx="1842940" cy="48590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2800" i="1" dirty="0" smtClean="0">
                <a:solidFill>
                  <a:srgbClr val="2D2D8A">
                    <a:lumMod val="75000"/>
                  </a:srgbClr>
                </a:solidFill>
              </a:rPr>
              <a:t>MB=7</a:t>
            </a:r>
            <a:r>
              <a:rPr lang="ru-RU" sz="2800" i="1" dirty="0" smtClean="0">
                <a:solidFill>
                  <a:srgbClr val="2D2D8A">
                    <a:lumMod val="75000"/>
                  </a:srgbClr>
                </a:solidFill>
              </a:rPr>
              <a:t>см</a:t>
            </a:r>
            <a:endParaRPr lang="uk-UA" sz="2800" i="1" dirty="0">
              <a:solidFill>
                <a:schemeClr val="accent6">
                  <a:lumMod val="75000"/>
                </a:schemeClr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494375" y="4312780"/>
                <a:ext cx="4720395" cy="78027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200" b="1" i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mbria Math"/>
                          <a:ea typeface="Cambria Math"/>
                        </a:rPr>
                        <m:t>∆</m:t>
                      </m:r>
                      <m:r>
                        <a:rPr lang="en-US" sz="2200" b="1" i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mbria Math"/>
                          <a:ea typeface="Cambria Math"/>
                        </a:rPr>
                        <m:t>𝑨𝑩𝑴</m:t>
                      </m:r>
                      <m:r>
                        <a:rPr lang="en-US" sz="2200" b="1" i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mbria Math"/>
                          <a:ea typeface="Cambria Math"/>
                        </a:rPr>
                        <m:t>:</m:t>
                      </m:r>
                      <m:r>
                        <a:rPr lang="en-US" sz="2200" b="1" i="1" smtClean="0">
                          <a:solidFill>
                            <a:srgbClr val="00B050"/>
                          </a:solidFill>
                          <a:latin typeface="Cambria Math"/>
                          <a:ea typeface="Cambria Math"/>
                        </a:rPr>
                        <m:t>𝒄𝒐𝒔</m:t>
                      </m:r>
                      <m:r>
                        <a:rPr lang="en-US" sz="2200" b="1" i="1" smtClean="0">
                          <a:solidFill>
                            <a:srgbClr val="00B050"/>
                          </a:solidFill>
                          <a:latin typeface="Cambria Math"/>
                          <a:ea typeface="Cambria Math"/>
                        </a:rPr>
                        <m:t>∠</m:t>
                      </m:r>
                      <m:r>
                        <a:rPr lang="en-US" sz="2200" b="1" i="1" smtClean="0">
                          <a:solidFill>
                            <a:srgbClr val="00B050"/>
                          </a:solidFill>
                          <a:latin typeface="Cambria Math"/>
                          <a:ea typeface="Cambria Math"/>
                        </a:rPr>
                        <m:t>𝑨</m:t>
                      </m:r>
                      <m:r>
                        <a:rPr lang="en-US" sz="2200" b="1" i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US" sz="2200" b="1" i="1" smtClean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200" b="1" i="1" smtClean="0">
                                  <a:solidFill>
                                    <a:schemeClr val="accent2">
                                      <a:lumMod val="75000"/>
                                    </a:schemeClr>
                                  </a:solidFill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n-US" sz="2200" b="1" i="1" smtClean="0">
                                  <a:solidFill>
                                    <a:schemeClr val="accent2">
                                      <a:lumMod val="75000"/>
                                    </a:schemeClr>
                                  </a:solidFill>
                                  <a:latin typeface="Cambria Math"/>
                                  <a:ea typeface="Cambria Math"/>
                                </a:rPr>
                                <m:t>𝑨𝑩</m:t>
                              </m:r>
                            </m:e>
                            <m:sup>
                              <m:r>
                                <a:rPr lang="en-US" sz="2200" b="1" i="1" smtClean="0">
                                  <a:solidFill>
                                    <a:schemeClr val="accent2">
                                      <a:lumMod val="75000"/>
                                    </a:schemeClr>
                                  </a:solidFill>
                                  <a:latin typeface="Cambria Math"/>
                                  <a:ea typeface="Cambria Math"/>
                                </a:rPr>
                                <m:t>𝟐</m:t>
                              </m:r>
                            </m:sup>
                          </m:sSup>
                          <m:r>
                            <a:rPr lang="en-US" sz="2200" b="1" i="1" smtClean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/>
                              <a:ea typeface="Cambria Math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sz="2200" b="1" i="1" smtClean="0">
                                  <a:solidFill>
                                    <a:schemeClr val="accent2">
                                      <a:lumMod val="75000"/>
                                    </a:schemeClr>
                                  </a:solidFill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n-US" sz="2200" b="1" i="1" smtClean="0">
                                  <a:solidFill>
                                    <a:schemeClr val="accent2">
                                      <a:lumMod val="75000"/>
                                    </a:schemeClr>
                                  </a:solidFill>
                                  <a:latin typeface="Cambria Math"/>
                                  <a:ea typeface="Cambria Math"/>
                                </a:rPr>
                                <m:t>𝑨𝑴</m:t>
                              </m:r>
                            </m:e>
                            <m:sup>
                              <m:r>
                                <a:rPr lang="en-US" sz="2200" b="1" i="1" smtClean="0">
                                  <a:solidFill>
                                    <a:schemeClr val="accent2">
                                      <a:lumMod val="75000"/>
                                    </a:schemeClr>
                                  </a:solidFill>
                                  <a:latin typeface="Cambria Math"/>
                                  <a:ea typeface="Cambria Math"/>
                                </a:rPr>
                                <m:t>𝟐</m:t>
                              </m:r>
                            </m:sup>
                          </m:sSup>
                          <m:r>
                            <a:rPr lang="en-US" sz="2200" b="1" i="1" smtClean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/>
                              <a:ea typeface="Cambria Math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US" sz="2200" b="1" i="1" smtClean="0">
                                  <a:solidFill>
                                    <a:schemeClr val="accent2">
                                      <a:lumMod val="75000"/>
                                    </a:schemeClr>
                                  </a:solidFill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n-US" sz="2200" b="1" i="1" smtClean="0">
                                  <a:solidFill>
                                    <a:schemeClr val="accent2">
                                      <a:lumMod val="75000"/>
                                    </a:schemeClr>
                                  </a:solidFill>
                                  <a:latin typeface="Cambria Math"/>
                                  <a:ea typeface="Cambria Math"/>
                                </a:rPr>
                                <m:t>𝑩𝑴</m:t>
                              </m:r>
                            </m:e>
                            <m:sup>
                              <m:r>
                                <a:rPr lang="en-US" sz="2200" b="1" i="1" smtClean="0">
                                  <a:solidFill>
                                    <a:schemeClr val="accent2">
                                      <a:lumMod val="75000"/>
                                    </a:schemeClr>
                                  </a:solidFill>
                                  <a:latin typeface="Cambria Math"/>
                                  <a:ea typeface="Cambria Math"/>
                                </a:rPr>
                                <m:t>𝟐</m:t>
                              </m:r>
                            </m:sup>
                          </m:sSup>
                        </m:num>
                        <m:den>
                          <m:r>
                            <a:rPr lang="en-US" sz="2200" b="1" i="1" smtClean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/>
                              <a:ea typeface="Cambria Math"/>
                            </a:rPr>
                            <m:t>𝟐</m:t>
                          </m:r>
                          <m:r>
                            <a:rPr lang="en-US" sz="2200" b="1" i="1" smtClean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/>
                              <a:ea typeface="Cambria Math"/>
                            </a:rPr>
                            <m:t>𝑨𝑩</m:t>
                          </m:r>
                          <m:r>
                            <a:rPr lang="en-US" sz="2200" b="1" i="1" smtClean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/>
                              <a:ea typeface="Cambria Math"/>
                            </a:rPr>
                            <m:t>∙</m:t>
                          </m:r>
                          <m:r>
                            <a:rPr lang="en-US" sz="2200" b="1" i="1" smtClean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/>
                              <a:ea typeface="Cambria Math"/>
                            </a:rPr>
                            <m:t>𝑨𝑴</m:t>
                          </m:r>
                        </m:den>
                      </m:f>
                    </m:oMath>
                  </m:oMathPara>
                </a14:m>
                <a:endParaRPr lang="ru-RU" sz="2200" b="1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4375" y="4312780"/>
                <a:ext cx="4720395" cy="780278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425375" y="5318766"/>
                <a:ext cx="5784660" cy="43858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200" b="1" i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mbria Math"/>
                          <a:ea typeface="Cambria Math"/>
                        </a:rPr>
                        <m:t>∆</m:t>
                      </m:r>
                      <m:r>
                        <a:rPr lang="en-US" sz="2200" b="1" i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mbria Math"/>
                          <a:ea typeface="Cambria Math"/>
                        </a:rPr>
                        <m:t>𝑨𝑩𝑪</m:t>
                      </m:r>
                      <m:sSup>
                        <m:sSupPr>
                          <m:ctrlPr>
                            <a:rPr lang="en-US" sz="2200" b="1" i="1" smtClean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2200" b="1" i="1" smtClean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/>
                              <a:ea typeface="Cambria Math"/>
                            </a:rPr>
                            <m:t>:</m:t>
                          </m:r>
                          <m:r>
                            <a:rPr lang="en-US" sz="2200" b="1" i="1" smtClean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/>
                              <a:ea typeface="Cambria Math"/>
                            </a:rPr>
                            <m:t>𝑩𝑪</m:t>
                          </m:r>
                        </m:e>
                        <m:sup>
                          <m:r>
                            <a:rPr lang="en-US" sz="2200" b="1" i="1" smtClean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/>
                              <a:ea typeface="Cambria Math"/>
                            </a:rPr>
                            <m:t>𝟐</m:t>
                          </m:r>
                        </m:sup>
                      </m:sSup>
                      <m:r>
                        <a:rPr lang="en-US" sz="2200" b="1" i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2200" b="1" i="1" smtClean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2200" b="1" i="1" smtClean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/>
                              <a:ea typeface="Cambria Math"/>
                            </a:rPr>
                            <m:t>𝑨𝑩</m:t>
                          </m:r>
                        </m:e>
                        <m:sup>
                          <m:r>
                            <a:rPr lang="en-US" sz="2200" b="1" i="1" smtClean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/>
                              <a:ea typeface="Cambria Math"/>
                            </a:rPr>
                            <m:t>𝟐</m:t>
                          </m:r>
                        </m:sup>
                      </m:sSup>
                      <m:r>
                        <a:rPr lang="en-US" sz="2200" b="1" i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mbria Math"/>
                          <a:ea typeface="Cambria Math"/>
                        </a:rPr>
                        <m:t>+</m:t>
                      </m:r>
                      <m:r>
                        <a:rPr lang="en-US" sz="2200" b="1" i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mbria Math"/>
                          <a:ea typeface="Cambria Math"/>
                        </a:rPr>
                        <m:t>𝑨</m:t>
                      </m:r>
                      <m:sSup>
                        <m:sSupPr>
                          <m:ctrlPr>
                            <a:rPr lang="en-US" sz="2200" b="1" i="1" smtClean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2200" b="1" i="1" smtClean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/>
                              <a:ea typeface="Cambria Math"/>
                            </a:rPr>
                            <m:t>𝑪</m:t>
                          </m:r>
                        </m:e>
                        <m:sup>
                          <m:r>
                            <a:rPr lang="en-US" sz="2200" b="1" i="1" smtClean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/>
                              <a:ea typeface="Cambria Math"/>
                            </a:rPr>
                            <m:t>𝟐</m:t>
                          </m:r>
                        </m:sup>
                      </m:sSup>
                      <m:r>
                        <a:rPr lang="en-US" sz="2200" b="1" i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mbria Math"/>
                          <a:ea typeface="Cambria Math"/>
                        </a:rPr>
                        <m:t>−</m:t>
                      </m:r>
                      <m:r>
                        <a:rPr lang="en-US" sz="2200" b="1" i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mbria Math"/>
                          <a:ea typeface="Cambria Math"/>
                        </a:rPr>
                        <m:t>𝟐</m:t>
                      </m:r>
                      <m:r>
                        <a:rPr lang="en-US" sz="2200" b="1" i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mbria Math"/>
                          <a:ea typeface="Cambria Math"/>
                        </a:rPr>
                        <m:t>𝑨𝑩</m:t>
                      </m:r>
                      <m:r>
                        <a:rPr lang="en-US" sz="2200" b="1" i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en-US" sz="2200" b="1" i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mbria Math"/>
                          <a:ea typeface="Cambria Math"/>
                        </a:rPr>
                        <m:t>𝑨𝑪</m:t>
                      </m:r>
                      <m:r>
                        <a:rPr lang="en-US" sz="2200" b="1" i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en-US" sz="2200" b="1" i="1" smtClean="0">
                          <a:solidFill>
                            <a:srgbClr val="00B050"/>
                          </a:solidFill>
                          <a:latin typeface="Cambria Math"/>
                          <a:ea typeface="Cambria Math"/>
                        </a:rPr>
                        <m:t>𝒄𝒐𝒔</m:t>
                      </m:r>
                      <m:r>
                        <a:rPr lang="en-US" sz="2200" b="1" i="1" smtClean="0">
                          <a:solidFill>
                            <a:srgbClr val="00B050"/>
                          </a:solidFill>
                          <a:latin typeface="Cambria Math"/>
                          <a:ea typeface="Cambria Math"/>
                        </a:rPr>
                        <m:t>∠</m:t>
                      </m:r>
                      <m:r>
                        <a:rPr lang="en-US" sz="2200" b="1" i="0" smtClean="0">
                          <a:solidFill>
                            <a:srgbClr val="00B050"/>
                          </a:solidFill>
                          <a:latin typeface="Cambria Math"/>
                          <a:ea typeface="Cambria Math"/>
                        </a:rPr>
                        <m:t>𝐀</m:t>
                      </m:r>
                    </m:oMath>
                  </m:oMathPara>
                </a14:m>
                <a:endParaRPr lang="ru-RU" sz="2200" b="1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5375" y="5318766"/>
                <a:ext cx="5784660" cy="43858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500"/>
                            </p:stCondLst>
                            <p:childTnLst>
                              <p:par>
                                <p:cTn id="3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000"/>
                            </p:stCondLst>
                            <p:childTnLst>
                              <p:par>
                                <p:cTn id="43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4500"/>
                            </p:stCondLst>
                            <p:childTnLst>
                              <p:par>
                                <p:cTn id="48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0"/>
                            </p:stCondLst>
                            <p:childTnLst>
                              <p:par>
                                <p:cTn id="5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500"/>
                            </p:stCondLst>
                            <p:childTnLst>
                              <p:par>
                                <p:cTn id="5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6000"/>
                            </p:stCondLst>
                            <p:childTnLst>
                              <p:par>
                                <p:cTn id="63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6500"/>
                            </p:stCondLst>
                            <p:childTnLst>
                              <p:par>
                                <p:cTn id="68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7000"/>
                            </p:stCondLst>
                            <p:childTnLst>
                              <p:par>
                                <p:cTn id="73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7500"/>
                            </p:stCondLst>
                            <p:childTnLst>
                              <p:par>
                                <p:cTn id="78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8000"/>
                            </p:stCondLst>
                            <p:childTnLst>
                              <p:par>
                                <p:cTn id="83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8500"/>
                            </p:stCondLst>
                            <p:childTnLst>
                              <p:par>
                                <p:cTn id="88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9000"/>
                            </p:stCondLst>
                            <p:childTnLst>
                              <p:par>
                                <p:cTn id="93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9500"/>
                            </p:stCondLst>
                            <p:childTnLst>
                              <p:par>
                                <p:cTn id="9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10000"/>
                            </p:stCondLst>
                            <p:childTnLst>
                              <p:par>
                                <p:cTn id="103" presetID="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4" dur="2000" fill="hold"/>
                                        <p:tgtEl>
                                          <p:spTgt spid="2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/>
      <p:bldP spid="21" grpId="0"/>
      <p:bldP spid="22" grpId="0"/>
      <p:bldP spid="23" grpId="0"/>
      <p:bldP spid="23" grpId="1"/>
      <p:bldP spid="24" grpId="0"/>
      <p:bldP spid="29" grpId="0"/>
      <p:bldP spid="36" grpId="0" build="p"/>
      <p:bldP spid="37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3375" y="0"/>
            <a:ext cx="6553200" cy="1268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328974" y="830263"/>
            <a:ext cx="3312214" cy="6492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uk-UA" sz="2800" b="1" i="1" dirty="0">
                <a:solidFill>
                  <a:schemeClr val="accent2">
                    <a:lumMod val="75000"/>
                  </a:schemeClr>
                </a:solidFill>
              </a:rPr>
              <a:t>Теорема косинусів</a:t>
            </a:r>
            <a:endParaRPr lang="ru-RU" sz="2800" b="1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167297" y="841880"/>
            <a:ext cx="2051720" cy="6492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uk-UA" sz="2800" b="1" i="1" u="sng" dirty="0" smtClean="0">
                <a:solidFill>
                  <a:srgbClr val="00582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Задача №</a:t>
            </a:r>
            <a:r>
              <a:rPr lang="en-US" sz="2800" b="1" i="1" u="sng" dirty="0" smtClean="0">
                <a:solidFill>
                  <a:srgbClr val="00582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</a:t>
            </a:r>
            <a:endParaRPr lang="ru-RU" sz="2800" b="1" i="1" u="sng" dirty="0">
              <a:solidFill>
                <a:srgbClr val="00582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Параллелограмм 1"/>
          <p:cNvSpPr/>
          <p:nvPr/>
        </p:nvSpPr>
        <p:spPr>
          <a:xfrm>
            <a:off x="971600" y="1916832"/>
            <a:ext cx="2941590" cy="1656184"/>
          </a:xfrm>
          <a:prstGeom prst="parallelogram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29193" y="3249166"/>
            <a:ext cx="479064" cy="6477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sz="2800" dirty="0">
                <a:solidFill>
                  <a:srgbClr val="002060"/>
                </a:solidFill>
              </a:rPr>
              <a:t>А</a:t>
            </a:r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827106" y="1479550"/>
            <a:ext cx="479064" cy="6477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sz="2800" dirty="0" smtClean="0">
                <a:solidFill>
                  <a:srgbClr val="002060"/>
                </a:solidFill>
              </a:rPr>
              <a:t>С</a:t>
            </a:r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018987" y="1491167"/>
            <a:ext cx="479064" cy="6477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sz="2800" dirty="0">
                <a:solidFill>
                  <a:srgbClr val="002060"/>
                </a:solidFill>
              </a:rPr>
              <a:t>В</a:t>
            </a:r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434126" y="3249166"/>
            <a:ext cx="479064" cy="6477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dirty="0" smtClean="0">
                <a:solidFill>
                  <a:srgbClr val="002060"/>
                </a:solidFill>
              </a:rPr>
              <a:t>D</a:t>
            </a:r>
            <a:endParaRPr lang="ru-RU" sz="2800" dirty="0">
              <a:solidFill>
                <a:srgbClr val="002060"/>
              </a:solidFill>
            </a:endParaRPr>
          </a:p>
        </p:txBody>
      </p:sp>
      <p:cxnSp>
        <p:nvCxnSpPr>
          <p:cNvPr id="11" name="Прямая соединительная линия 10"/>
          <p:cNvCxnSpPr>
            <a:stCxn id="7" idx="3"/>
          </p:cNvCxnSpPr>
          <p:nvPr/>
        </p:nvCxnSpPr>
        <p:spPr>
          <a:xfrm flipV="1">
            <a:off x="1008257" y="1916832"/>
            <a:ext cx="2904933" cy="1656184"/>
          </a:xfrm>
          <a:prstGeom prst="line">
            <a:avLst/>
          </a:prstGeom>
          <a:ln w="25400">
            <a:solidFill>
              <a:schemeClr val="accent1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1403648" y="1916832"/>
            <a:ext cx="2030478" cy="1656184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Прямоугольник 15"/>
          <p:cNvSpPr/>
          <p:nvPr/>
        </p:nvSpPr>
        <p:spPr>
          <a:xfrm>
            <a:off x="2221191" y="2149064"/>
            <a:ext cx="479064" cy="6477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dirty="0" smtClean="0">
                <a:solidFill>
                  <a:srgbClr val="002060"/>
                </a:solidFill>
              </a:rPr>
              <a:t>O</a:t>
            </a:r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179512" y="2168806"/>
            <a:ext cx="1079007" cy="6477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sz="2800" i="1" dirty="0" smtClean="0">
                <a:solidFill>
                  <a:srgbClr val="002060"/>
                </a:solidFill>
              </a:rPr>
              <a:t>11 см</a:t>
            </a:r>
            <a:endParaRPr lang="ru-RU" sz="2800" i="1" dirty="0">
              <a:solidFill>
                <a:srgbClr val="002060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1713450" y="3429000"/>
            <a:ext cx="1015481" cy="6477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i="1" dirty="0" smtClean="0">
                <a:solidFill>
                  <a:srgbClr val="002060"/>
                </a:solidFill>
              </a:rPr>
              <a:t>13</a:t>
            </a:r>
            <a:r>
              <a:rPr lang="uk-UA" sz="2800" i="1" dirty="0" smtClean="0">
                <a:solidFill>
                  <a:srgbClr val="002060"/>
                </a:solidFill>
              </a:rPr>
              <a:t>см</a:t>
            </a:r>
            <a:endParaRPr lang="ru-RU" sz="2800" i="1" dirty="0">
              <a:solidFill>
                <a:srgbClr val="002060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4716016" y="1435100"/>
            <a:ext cx="4396739" cy="6318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uk-UA" sz="2800" i="1" dirty="0" smtClean="0">
                <a:solidFill>
                  <a:srgbClr val="2D2D8A">
                    <a:lumMod val="75000"/>
                  </a:srgbClr>
                </a:solidFill>
              </a:rPr>
              <a:t>Дано:АВС</a:t>
            </a:r>
            <a:r>
              <a:rPr lang="en-US" sz="2800" i="1" dirty="0" smtClean="0">
                <a:solidFill>
                  <a:srgbClr val="2D2D8A">
                    <a:lumMod val="75000"/>
                  </a:srgbClr>
                </a:solidFill>
              </a:rPr>
              <a:t>D</a:t>
            </a:r>
            <a:r>
              <a:rPr lang="uk-UA" sz="2800" i="1" dirty="0" smtClean="0">
                <a:solidFill>
                  <a:srgbClr val="2D2D8A">
                    <a:lumMod val="75000"/>
                  </a:srgbClr>
                </a:solidFill>
              </a:rPr>
              <a:t> - паралелограм</a:t>
            </a:r>
            <a:endParaRPr lang="uk-UA" sz="2800" i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5652119" y="1822954"/>
            <a:ext cx="2702921" cy="6318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uk-UA" sz="2800" i="1" dirty="0" smtClean="0">
                <a:solidFill>
                  <a:srgbClr val="2D2D8A">
                    <a:lumMod val="75000"/>
                  </a:srgbClr>
                </a:solidFill>
              </a:rPr>
              <a:t>АВ = 11 см</a:t>
            </a:r>
            <a:endParaRPr lang="uk-UA" sz="2800" i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5652119" y="2192186"/>
            <a:ext cx="2504456" cy="6318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uk-UA" sz="2800" i="1" dirty="0" smtClean="0">
                <a:solidFill>
                  <a:srgbClr val="2D2D8A">
                    <a:lumMod val="75000"/>
                  </a:srgbClr>
                </a:solidFill>
              </a:rPr>
              <a:t>А</a:t>
            </a:r>
            <a:r>
              <a:rPr lang="en-US" sz="2800" i="1" dirty="0" smtClean="0">
                <a:solidFill>
                  <a:srgbClr val="2D2D8A">
                    <a:lumMod val="75000"/>
                  </a:srgbClr>
                </a:solidFill>
              </a:rPr>
              <a:t>D = 13</a:t>
            </a:r>
            <a:r>
              <a:rPr lang="uk-UA" sz="2800" i="1" dirty="0" smtClean="0">
                <a:solidFill>
                  <a:srgbClr val="2D2D8A">
                    <a:lumMod val="75000"/>
                  </a:srgbClr>
                </a:solidFill>
              </a:rPr>
              <a:t> см</a:t>
            </a:r>
            <a:endParaRPr lang="uk-UA" sz="2800" i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5652119" y="2636960"/>
            <a:ext cx="2682170" cy="6318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uk-UA" sz="2800" i="1" dirty="0" smtClean="0">
                <a:solidFill>
                  <a:srgbClr val="2D2D8A">
                    <a:lumMod val="75000"/>
                  </a:srgbClr>
                </a:solidFill>
              </a:rPr>
              <a:t>АС = 18 см</a:t>
            </a:r>
            <a:endParaRPr lang="uk-UA" sz="2800" i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4499992" y="3121025"/>
            <a:ext cx="2881313" cy="6318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2800" i="1" dirty="0">
                <a:solidFill>
                  <a:srgbClr val="2D2D8A">
                    <a:lumMod val="75000"/>
                  </a:srgbClr>
                </a:solidFill>
              </a:rPr>
              <a:t>  </a:t>
            </a:r>
            <a:r>
              <a:rPr lang="uk-UA" sz="2800" i="1" dirty="0">
                <a:solidFill>
                  <a:srgbClr val="2D2D8A">
                    <a:lumMod val="75000"/>
                  </a:srgbClr>
                </a:solidFill>
              </a:rPr>
              <a:t>Знайти: В</a:t>
            </a:r>
            <a:r>
              <a:rPr lang="en-US" sz="2800" i="1" dirty="0" smtClean="0">
                <a:solidFill>
                  <a:srgbClr val="2D2D8A">
                    <a:lumMod val="75000"/>
                  </a:srgbClr>
                </a:solidFill>
              </a:rPr>
              <a:t>D</a:t>
            </a:r>
            <a:endParaRPr lang="uk-UA" sz="2800" i="1" dirty="0">
              <a:solidFill>
                <a:schemeClr val="accent6">
                  <a:lumMod val="75000"/>
                </a:schemeClr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482147" y="4221088"/>
                <a:ext cx="3920496" cy="43858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200" b="1" i="1" smtClean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2200" b="1" i="1" smtClean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/>
                              <a:ea typeface="Cambria Math"/>
                            </a:rPr>
                            <m:t>𝟐</m:t>
                          </m:r>
                          <m:r>
                            <a:rPr lang="en-US" sz="2200" b="1" i="1" smtClean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/>
                              <a:ea typeface="Cambria Math"/>
                            </a:rPr>
                            <m:t>(</m:t>
                          </m:r>
                          <m:r>
                            <a:rPr lang="en-US" sz="2200" b="1" i="1" smtClean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/>
                              <a:ea typeface="Cambria Math"/>
                            </a:rPr>
                            <m:t>𝑨𝑩</m:t>
                          </m:r>
                        </m:e>
                        <m:sup>
                          <m:r>
                            <a:rPr lang="en-US" sz="2200" b="1" i="1" smtClean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/>
                              <a:ea typeface="Cambria Math"/>
                            </a:rPr>
                            <m:t>𝟐</m:t>
                          </m:r>
                        </m:sup>
                      </m:sSup>
                      <m:r>
                        <a:rPr lang="uk-UA" sz="2200" b="1" i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mbria Math"/>
                          <a:ea typeface="Cambria Math"/>
                        </a:rPr>
                        <m:t>+</m:t>
                      </m:r>
                      <m:sSup>
                        <m:sSupPr>
                          <m:ctrlPr>
                            <a:rPr lang="en-US" sz="2200" b="1" i="1" smtClean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2200" b="1" i="1" smtClean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/>
                              <a:ea typeface="Cambria Math"/>
                            </a:rPr>
                            <m:t>𝑨𝑫</m:t>
                          </m:r>
                        </m:e>
                        <m:sup>
                          <m:r>
                            <a:rPr lang="en-US" sz="2200" b="1" i="1" smtClean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/>
                              <a:ea typeface="Cambria Math"/>
                            </a:rPr>
                            <m:t>𝟐</m:t>
                          </m:r>
                        </m:sup>
                      </m:sSup>
                      <m:r>
                        <a:rPr lang="en-US" sz="2200" b="1" i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mbria Math"/>
                          <a:ea typeface="Cambria Math"/>
                        </a:rPr>
                        <m:t>)=</m:t>
                      </m:r>
                      <m:sSup>
                        <m:sSupPr>
                          <m:ctrlPr>
                            <a:rPr lang="en-US" sz="2200" b="1" i="1" smtClean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2200" b="1" i="1" smtClean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/>
                              <a:ea typeface="Cambria Math"/>
                            </a:rPr>
                            <m:t>𝑩𝑫</m:t>
                          </m:r>
                        </m:e>
                        <m:sup>
                          <m:r>
                            <a:rPr lang="en-US" sz="2200" b="1" i="1" smtClean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/>
                              <a:ea typeface="Cambria Math"/>
                            </a:rPr>
                            <m:t>𝟐</m:t>
                          </m:r>
                        </m:sup>
                      </m:sSup>
                      <m:r>
                        <a:rPr lang="en-US" sz="2200" b="1" i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mbria Math"/>
                          <a:ea typeface="Cambria Math"/>
                        </a:rPr>
                        <m:t>+</m:t>
                      </m:r>
                      <m:sSup>
                        <m:sSupPr>
                          <m:ctrlPr>
                            <a:rPr lang="en-US" sz="2200" b="1" i="1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2200" b="1" i="1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/>
                              <a:ea typeface="Cambria Math"/>
                            </a:rPr>
                            <m:t>𝑨</m:t>
                          </m:r>
                          <m:r>
                            <a:rPr lang="en-US" sz="2200" b="1" i="1" smtClean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/>
                              <a:ea typeface="Cambria Math"/>
                            </a:rPr>
                            <m:t>𝑪</m:t>
                          </m:r>
                        </m:e>
                        <m:sup>
                          <m:r>
                            <a:rPr lang="en-US" sz="2200" b="1" i="1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/>
                              <a:ea typeface="Cambria Math"/>
                            </a:rPr>
                            <m:t>𝟐</m:t>
                          </m:r>
                        </m:sup>
                      </m:sSup>
                      <m:r>
                        <a:rPr lang="en-US" sz="2200" b="1" i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mbria Math"/>
                          <a:ea typeface="Cambria Math"/>
                        </a:rPr>
                        <m:t> </m:t>
                      </m:r>
                    </m:oMath>
                  </m:oMathPara>
                </a14:m>
                <a:endParaRPr lang="ru-RU" sz="2200" b="1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2147" y="4221088"/>
                <a:ext cx="3920496" cy="438582"/>
              </a:xfrm>
              <a:prstGeom prst="rect">
                <a:avLst/>
              </a:prstGeom>
              <a:blipFill rotWithShape="1">
                <a:blip r:embed="rId3"/>
                <a:stretch>
                  <a:fillRect b="-1805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557223" y="4717249"/>
                <a:ext cx="3723327" cy="43858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200" b="1" i="1" smtClean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2200" b="1" i="1" smtClean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/>
                              <a:ea typeface="Cambria Math"/>
                            </a:rPr>
                            <m:t>𝟐</m:t>
                          </m:r>
                          <m:r>
                            <a:rPr lang="en-US" sz="2200" b="1" i="1" smtClean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/>
                              <a:ea typeface="Cambria Math"/>
                            </a:rPr>
                            <m:t>(</m:t>
                          </m:r>
                          <m:r>
                            <a:rPr lang="en-US" sz="2200" b="1" i="1" smtClean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/>
                              <a:ea typeface="Cambria Math"/>
                            </a:rPr>
                            <m:t>𝟏𝟏</m:t>
                          </m:r>
                        </m:e>
                        <m:sup>
                          <m:r>
                            <a:rPr lang="en-US" sz="2200" b="1" i="1" smtClean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/>
                              <a:ea typeface="Cambria Math"/>
                            </a:rPr>
                            <m:t>𝟐</m:t>
                          </m:r>
                        </m:sup>
                      </m:sSup>
                      <m:r>
                        <a:rPr lang="uk-UA" sz="2200" b="1" i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mbria Math"/>
                          <a:ea typeface="Cambria Math"/>
                        </a:rPr>
                        <m:t>+</m:t>
                      </m:r>
                      <m:sSup>
                        <m:sSupPr>
                          <m:ctrlPr>
                            <a:rPr lang="en-US" sz="2200" b="1" i="1" smtClean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2200" b="1" i="1" smtClean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/>
                              <a:ea typeface="Cambria Math"/>
                            </a:rPr>
                            <m:t>𝟏𝟑</m:t>
                          </m:r>
                        </m:e>
                        <m:sup>
                          <m:r>
                            <a:rPr lang="en-US" sz="2200" b="1" i="1" smtClean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/>
                              <a:ea typeface="Cambria Math"/>
                            </a:rPr>
                            <m:t>𝟐</m:t>
                          </m:r>
                        </m:sup>
                      </m:sSup>
                      <m:r>
                        <a:rPr lang="en-US" sz="2200" b="1" i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mbria Math"/>
                          <a:ea typeface="Cambria Math"/>
                        </a:rPr>
                        <m:t>)=</m:t>
                      </m:r>
                      <m:sSup>
                        <m:sSupPr>
                          <m:ctrlPr>
                            <a:rPr lang="en-US" sz="2200" b="1" i="1" smtClean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2200" b="1" i="1" smtClean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/>
                              <a:ea typeface="Cambria Math"/>
                            </a:rPr>
                            <m:t>𝑩𝑫</m:t>
                          </m:r>
                        </m:e>
                        <m:sup>
                          <m:r>
                            <a:rPr lang="en-US" sz="2200" b="1" i="1" smtClean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/>
                              <a:ea typeface="Cambria Math"/>
                            </a:rPr>
                            <m:t>𝟐</m:t>
                          </m:r>
                        </m:sup>
                      </m:sSup>
                      <m:r>
                        <a:rPr lang="en-US" sz="2200" b="1" i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mbria Math"/>
                          <a:ea typeface="Cambria Math"/>
                        </a:rPr>
                        <m:t>+</m:t>
                      </m:r>
                      <m:sSup>
                        <m:sSupPr>
                          <m:ctrlPr>
                            <a:rPr lang="en-US" sz="2200" b="1" i="1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2200" b="1" i="1" smtClean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/>
                              <a:ea typeface="Cambria Math"/>
                            </a:rPr>
                            <m:t>𝟏𝟖</m:t>
                          </m:r>
                        </m:e>
                        <m:sup>
                          <m:r>
                            <a:rPr lang="en-US" sz="2200" b="1" i="1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/>
                              <a:ea typeface="Cambria Math"/>
                            </a:rPr>
                            <m:t>𝟐</m:t>
                          </m:r>
                        </m:sup>
                      </m:sSup>
                      <m:r>
                        <a:rPr lang="en-US" sz="2200" b="1" i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mbria Math"/>
                          <a:ea typeface="Cambria Math"/>
                        </a:rPr>
                        <m:t> </m:t>
                      </m:r>
                    </m:oMath>
                  </m:oMathPara>
                </a14:m>
                <a:endParaRPr lang="ru-RU" sz="2200" b="1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7223" y="4717249"/>
                <a:ext cx="3723327" cy="438582"/>
              </a:xfrm>
              <a:prstGeom prst="rect">
                <a:avLst/>
              </a:prstGeom>
              <a:blipFill rotWithShape="1">
                <a:blip r:embed="rId4"/>
                <a:stretch>
                  <a:fillRect b="-1805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1119587" y="5201586"/>
                <a:ext cx="3760388" cy="43858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200" b="1" i="1" smtClean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2200" b="1" i="1" smtClean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/>
                              <a:ea typeface="Cambria Math"/>
                            </a:rPr>
                            <m:t>𝑩𝑫</m:t>
                          </m:r>
                        </m:e>
                        <m:sup>
                          <m:r>
                            <a:rPr lang="en-US" sz="2200" b="1" i="1" smtClean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/>
                              <a:ea typeface="Cambria Math"/>
                            </a:rPr>
                            <m:t>𝟐</m:t>
                          </m:r>
                        </m:sup>
                      </m:sSup>
                      <m:r>
                        <a:rPr lang="en-US" sz="2200" b="1" i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n-US" sz="2200" b="1" i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mbria Math"/>
                          <a:ea typeface="Cambria Math"/>
                        </a:rPr>
                        <m:t>𝟐</m:t>
                      </m:r>
                      <m:d>
                        <m:dPr>
                          <m:ctrlPr>
                            <a:rPr lang="en-US" sz="2200" b="1" i="1" smtClean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US" sz="2200" b="1" i="1" smtClean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/>
                              <a:ea typeface="Cambria Math"/>
                            </a:rPr>
                            <m:t>𝟏𝟐𝟏</m:t>
                          </m:r>
                          <m:r>
                            <a:rPr lang="en-US" sz="2200" b="1" i="1" smtClean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/>
                              <a:ea typeface="Cambria Math"/>
                            </a:rPr>
                            <m:t>+</m:t>
                          </m:r>
                          <m:r>
                            <a:rPr lang="en-US" sz="2200" b="1" i="1" smtClean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/>
                              <a:ea typeface="Cambria Math"/>
                            </a:rPr>
                            <m:t>𝟏𝟔𝟗</m:t>
                          </m:r>
                        </m:e>
                      </m:d>
                      <m:r>
                        <a:rPr lang="en-US" sz="2200" b="1" i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mbria Math"/>
                          <a:ea typeface="Cambria Math"/>
                        </a:rPr>
                        <m:t>−</m:t>
                      </m:r>
                      <m:r>
                        <a:rPr lang="en-US" sz="2200" b="1" i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mbria Math"/>
                          <a:ea typeface="Cambria Math"/>
                        </a:rPr>
                        <m:t>𝟑𝟐𝟒</m:t>
                      </m:r>
                    </m:oMath>
                  </m:oMathPara>
                </a14:m>
                <a:endParaRPr lang="ru-RU" sz="2200" b="1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9587" y="5201586"/>
                <a:ext cx="3760388" cy="438582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000"/>
                            </p:stCondLst>
                            <p:childTnLst>
                              <p:par>
                                <p:cTn id="2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4000"/>
                            </p:stCondLst>
                            <p:childTnLst>
                              <p:par>
                                <p:cTn id="3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500"/>
                            </p:stCondLst>
                            <p:childTnLst>
                              <p:par>
                                <p:cTn id="4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0"/>
                            </p:stCondLst>
                            <p:childTnLst>
                              <p:par>
                                <p:cTn id="48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500"/>
                            </p:stCondLst>
                            <p:childTnLst>
                              <p:par>
                                <p:cTn id="5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6000"/>
                            </p:stCondLst>
                            <p:childTnLst>
                              <p:par>
                                <p:cTn id="58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6500"/>
                            </p:stCondLst>
                            <p:childTnLst>
                              <p:par>
                                <p:cTn id="6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7000"/>
                            </p:stCondLst>
                            <p:childTnLst>
                              <p:par>
                                <p:cTn id="68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7500"/>
                            </p:stCondLst>
                            <p:childTnLst>
                              <p:par>
                                <p:cTn id="7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8000"/>
                            </p:stCondLst>
                            <p:childTnLst>
                              <p:par>
                                <p:cTn id="78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8500"/>
                            </p:stCondLst>
                            <p:childTnLst>
                              <p:par>
                                <p:cTn id="83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9000"/>
                            </p:stCondLst>
                            <p:childTnLst>
                              <p:par>
                                <p:cTn id="88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/>
      <p:bldP spid="8" grpId="0"/>
      <p:bldP spid="9" grpId="0"/>
      <p:bldP spid="10" grpId="0"/>
      <p:bldP spid="16" grpId="0"/>
      <p:bldP spid="17" grpId="0"/>
      <p:bldP spid="18" grpId="0"/>
      <p:bldP spid="24" grpId="0" build="p"/>
      <p:bldP spid="26" grpId="0" build="p"/>
      <p:bldP spid="27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3375" y="0"/>
            <a:ext cx="6553200" cy="1268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328974" y="830263"/>
            <a:ext cx="3312214" cy="6492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uk-UA" sz="2800" b="1" i="1" dirty="0">
                <a:solidFill>
                  <a:schemeClr val="accent2">
                    <a:lumMod val="75000"/>
                  </a:schemeClr>
                </a:solidFill>
              </a:rPr>
              <a:t>Теорема косинусів</a:t>
            </a:r>
            <a:endParaRPr lang="ru-RU" sz="2800" b="1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167297" y="841880"/>
            <a:ext cx="2051720" cy="6492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uk-UA" sz="2800" b="1" i="1" u="sng" dirty="0" smtClean="0">
                <a:solidFill>
                  <a:srgbClr val="00582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Задача №</a:t>
            </a:r>
            <a:r>
              <a:rPr lang="en-US" sz="2800" b="1" i="1" u="sng" dirty="0" smtClean="0">
                <a:solidFill>
                  <a:srgbClr val="00582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11</a:t>
            </a:r>
            <a:endParaRPr lang="ru-RU" sz="2800" b="1" i="1" u="sng" dirty="0">
              <a:solidFill>
                <a:srgbClr val="00582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732463" y="1435100"/>
            <a:ext cx="2881312" cy="6318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sz="2800" i="1" dirty="0">
                <a:solidFill>
                  <a:srgbClr val="2D2D8A">
                    <a:lumMod val="75000"/>
                  </a:srgbClr>
                </a:solidFill>
              </a:rPr>
              <a:t>Дано : ∆АВС</a:t>
            </a:r>
            <a:endParaRPr lang="uk-UA" sz="2800" i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072622" y="3005861"/>
            <a:ext cx="1842940" cy="48590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2800" i="1" dirty="0" smtClean="0">
                <a:solidFill>
                  <a:srgbClr val="2D2D8A">
                    <a:lumMod val="75000"/>
                  </a:srgbClr>
                </a:solidFill>
              </a:rPr>
              <a:t>AM=10</a:t>
            </a:r>
            <a:r>
              <a:rPr lang="ru-RU" sz="2800" i="1" dirty="0" smtClean="0">
                <a:solidFill>
                  <a:srgbClr val="2D2D8A">
                    <a:lumMod val="75000"/>
                  </a:srgbClr>
                </a:solidFill>
              </a:rPr>
              <a:t>см</a:t>
            </a:r>
            <a:endParaRPr lang="uk-UA" sz="2800" i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046072" y="2160548"/>
            <a:ext cx="892334" cy="6318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uk-UA" sz="2800" i="1" dirty="0" smtClean="0">
                <a:solidFill>
                  <a:srgbClr val="2D2D8A">
                    <a:lumMod val="75000"/>
                  </a:srgbClr>
                </a:solidFill>
              </a:rPr>
              <a:t>А</a:t>
            </a:r>
            <a:r>
              <a:rPr lang="en-US" sz="2800" i="1" dirty="0" smtClean="0">
                <a:solidFill>
                  <a:srgbClr val="2D2D8A">
                    <a:lumMod val="75000"/>
                  </a:srgbClr>
                </a:solidFill>
              </a:rPr>
              <a:t>C=</a:t>
            </a:r>
            <a:endParaRPr lang="uk-UA" sz="2800" i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072622" y="2616991"/>
            <a:ext cx="2115145" cy="6318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2800" i="1" dirty="0" smtClean="0">
                <a:solidFill>
                  <a:srgbClr val="2D2D8A">
                    <a:lumMod val="75000"/>
                  </a:srgbClr>
                </a:solidFill>
              </a:rPr>
              <a:t>BM=MC</a:t>
            </a:r>
            <a:endParaRPr lang="uk-UA" sz="2800" i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834711" y="3379483"/>
            <a:ext cx="2881313" cy="6318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2800" i="1" dirty="0">
                <a:solidFill>
                  <a:srgbClr val="2D2D8A">
                    <a:lumMod val="75000"/>
                  </a:srgbClr>
                </a:solidFill>
              </a:rPr>
              <a:t>  </a:t>
            </a:r>
            <a:r>
              <a:rPr lang="uk-UA" sz="2800" i="1" dirty="0">
                <a:solidFill>
                  <a:srgbClr val="2D2D8A">
                    <a:lumMod val="75000"/>
                  </a:srgbClr>
                </a:solidFill>
              </a:rPr>
              <a:t>Знайти: </a:t>
            </a:r>
            <a:r>
              <a:rPr lang="en-US" sz="2800" i="1" dirty="0" smtClean="0">
                <a:solidFill>
                  <a:srgbClr val="2D2D8A">
                    <a:lumMod val="75000"/>
                  </a:srgbClr>
                </a:solidFill>
              </a:rPr>
              <a:t>AB</a:t>
            </a:r>
            <a:endParaRPr lang="uk-UA" sz="2800" i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2" name="Равнобедренный треугольник 11"/>
          <p:cNvSpPr/>
          <p:nvPr/>
        </p:nvSpPr>
        <p:spPr>
          <a:xfrm>
            <a:off x="808039" y="1603016"/>
            <a:ext cx="2755850" cy="2978112"/>
          </a:xfrm>
          <a:prstGeom prst="triangle">
            <a:avLst>
              <a:gd name="adj" fmla="val 51061"/>
            </a:avLst>
          </a:prstGeom>
          <a:solidFill>
            <a:schemeClr val="accent1">
              <a:alpha val="5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3457682" y="4149080"/>
            <a:ext cx="649287" cy="6477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sz="2800" dirty="0">
                <a:solidFill>
                  <a:srgbClr val="002060"/>
                </a:solidFill>
              </a:rPr>
              <a:t>С</a:t>
            </a:r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263481" y="4257278"/>
            <a:ext cx="647700" cy="6477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sz="2800" dirty="0">
                <a:solidFill>
                  <a:srgbClr val="002060"/>
                </a:solidFill>
              </a:rPr>
              <a:t>А</a:t>
            </a:r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 rot="17921768">
            <a:off x="605767" y="2402702"/>
            <a:ext cx="1547813" cy="6318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b="1" i="1" dirty="0">
                <a:solidFill>
                  <a:srgbClr val="FF0000"/>
                </a:solidFill>
              </a:rPr>
              <a:t>x</a:t>
            </a:r>
            <a:r>
              <a:rPr lang="uk-UA" sz="2800" dirty="0" smtClean="0"/>
              <a:t> </a:t>
            </a:r>
            <a:endParaRPr lang="uk-UA" sz="28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 rot="19479708">
            <a:off x="1180708" y="3108038"/>
            <a:ext cx="1547813" cy="6318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dirty="0" smtClean="0">
                <a:solidFill>
                  <a:srgbClr val="2D2D8A">
                    <a:lumMod val="75000"/>
                  </a:srgbClr>
                </a:solidFill>
              </a:rPr>
              <a:t>10</a:t>
            </a:r>
            <a:r>
              <a:rPr lang="uk-UA" sz="2800" dirty="0" smtClean="0"/>
              <a:t> </a:t>
            </a:r>
            <a:r>
              <a:rPr lang="uk-UA" sz="2800" dirty="0">
                <a:solidFill>
                  <a:schemeClr val="accent6">
                    <a:lumMod val="75000"/>
                  </a:schemeClr>
                </a:solidFill>
              </a:rPr>
              <a:t>см</a:t>
            </a:r>
          </a:p>
        </p:txBody>
      </p:sp>
      <p:cxnSp>
        <p:nvCxnSpPr>
          <p:cNvPr id="17" name="Прямая соединительная линия 16"/>
          <p:cNvCxnSpPr>
            <a:stCxn id="12" idx="2"/>
          </p:cNvCxnSpPr>
          <p:nvPr/>
        </p:nvCxnSpPr>
        <p:spPr>
          <a:xfrm flipV="1">
            <a:off x="808039" y="3092072"/>
            <a:ext cx="2107777" cy="148905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9" name="Прямоугольник 18"/>
          <p:cNvSpPr/>
          <p:nvPr/>
        </p:nvSpPr>
        <p:spPr>
          <a:xfrm>
            <a:off x="2840070" y="2567587"/>
            <a:ext cx="647700" cy="6477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dirty="0">
                <a:solidFill>
                  <a:srgbClr val="002060"/>
                </a:solidFill>
              </a:rPr>
              <a:t>M</a:t>
            </a:r>
            <a:endParaRPr lang="ru-RU" sz="2800" dirty="0">
              <a:solidFill>
                <a:srgbClr val="002060"/>
              </a:solidFill>
            </a:endParaRPr>
          </a:p>
        </p:txBody>
      </p:sp>
      <p:cxnSp>
        <p:nvCxnSpPr>
          <p:cNvPr id="21" name="Прямая соединительная линия 20"/>
          <p:cNvCxnSpPr/>
          <p:nvPr/>
        </p:nvCxnSpPr>
        <p:spPr>
          <a:xfrm flipV="1">
            <a:off x="3067841" y="3793939"/>
            <a:ext cx="341952" cy="217369"/>
          </a:xfrm>
          <a:prstGeom prst="line">
            <a:avLst/>
          </a:prstGeom>
          <a:ln w="25400">
            <a:solidFill>
              <a:schemeClr val="accent1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 flipV="1">
            <a:off x="2417156" y="2259092"/>
            <a:ext cx="341952" cy="217369"/>
          </a:xfrm>
          <a:prstGeom prst="line">
            <a:avLst/>
          </a:prstGeom>
          <a:ln w="25400">
            <a:solidFill>
              <a:schemeClr val="accent1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Прямоугольник 31"/>
              <p:cNvSpPr/>
              <p:nvPr/>
            </p:nvSpPr>
            <p:spPr>
              <a:xfrm>
                <a:off x="1276326" y="4480867"/>
                <a:ext cx="1819275" cy="631825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14:m>
                  <m:oMath xmlns:m="http://schemas.openxmlformats.org/officeDocument/2006/math">
                    <m:r>
                      <a:rPr lang="en-US" sz="2800" b="0" i="1" smtClean="0">
                        <a:solidFill>
                          <a:schemeClr val="accent6">
                            <a:lumMod val="75000"/>
                          </a:schemeClr>
                        </a:solidFill>
                        <a:latin typeface="Cambria Math"/>
                      </a:rPr>
                      <m:t>8</m:t>
                    </m:r>
                    <m:rad>
                      <m:radPr>
                        <m:degHide m:val="on"/>
                        <m:ctrlPr>
                          <a:rPr lang="uk-UA" sz="2800" i="1" smtClean="0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sz="2800" b="0" i="1" smtClean="0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/>
                          </a:rPr>
                          <m:t>2</m:t>
                        </m:r>
                      </m:e>
                    </m:rad>
                  </m:oMath>
                </a14:m>
                <a:r>
                  <a:rPr lang="uk-UA" sz="2800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см</a:t>
                </a:r>
                <a:endParaRPr lang="uk-UA" sz="2800" dirty="0">
                  <a:solidFill>
                    <a:schemeClr val="accent6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32" name="Прямоугольник 3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76326" y="4480867"/>
                <a:ext cx="1819275" cy="631825"/>
              </a:xfrm>
              <a:prstGeom prst="rect">
                <a:avLst/>
              </a:prstGeom>
              <a:blipFill rotWithShape="1">
                <a:blip r:embed="rId3"/>
                <a:stretch>
                  <a:fillRect b="-21154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Прямоугольник 33"/>
              <p:cNvSpPr/>
              <p:nvPr/>
            </p:nvSpPr>
            <p:spPr>
              <a:xfrm>
                <a:off x="6763252" y="2176711"/>
                <a:ext cx="1424516" cy="631825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>
                  <a:defRPr/>
                </a:pPr>
                <a14:m>
                  <m:oMath xmlns:m="http://schemas.openxmlformats.org/officeDocument/2006/math">
                    <m:r>
                      <a:rPr lang="en-US" sz="2800" b="0" i="1" smtClean="0">
                        <a:solidFill>
                          <a:schemeClr val="accent6">
                            <a:lumMod val="75000"/>
                          </a:schemeClr>
                        </a:solidFill>
                        <a:latin typeface="Cambria Math"/>
                      </a:rPr>
                      <m:t>8</m:t>
                    </m:r>
                    <m:rad>
                      <m:radPr>
                        <m:degHide m:val="on"/>
                        <m:ctrlPr>
                          <a:rPr lang="uk-UA" sz="2800" i="1" smtClean="0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sz="2800" b="0" i="1" smtClean="0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/>
                          </a:rPr>
                          <m:t>2</m:t>
                        </m:r>
                      </m:e>
                    </m:rad>
                  </m:oMath>
                </a14:m>
                <a:r>
                  <a:rPr lang="uk-UA" sz="2800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см</a:t>
                </a:r>
                <a:endParaRPr lang="uk-UA" sz="2800" dirty="0">
                  <a:solidFill>
                    <a:schemeClr val="accent6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34" name="Прямоугольник 3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63252" y="2176711"/>
                <a:ext cx="1424516" cy="631825"/>
              </a:xfrm>
              <a:prstGeom prst="rect">
                <a:avLst/>
              </a:prstGeom>
              <a:blipFill rotWithShape="1">
                <a:blip r:embed="rId4"/>
                <a:stretch>
                  <a:fillRect b="-21154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" name="Прямоугольник 34"/>
          <p:cNvSpPr/>
          <p:nvPr/>
        </p:nvSpPr>
        <p:spPr>
          <a:xfrm>
            <a:off x="6072623" y="1844635"/>
            <a:ext cx="2115145" cy="6318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2800" i="1" dirty="0" smtClean="0">
                <a:solidFill>
                  <a:srgbClr val="2D2D8A">
                    <a:lumMod val="75000"/>
                  </a:srgbClr>
                </a:solidFill>
              </a:rPr>
              <a:t>AB=BC</a:t>
            </a:r>
            <a:endParaRPr lang="uk-UA" sz="2800" i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2194664" y="1246941"/>
            <a:ext cx="649287" cy="6477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dirty="0" smtClean="0">
                <a:solidFill>
                  <a:srgbClr val="002060"/>
                </a:solidFill>
              </a:rPr>
              <a:t>B</a:t>
            </a:r>
            <a:endParaRPr lang="ru-RU" sz="2800" dirty="0">
              <a:solidFill>
                <a:srgbClr val="002060"/>
              </a:solidFill>
            </a:endParaRPr>
          </a:p>
        </p:txBody>
      </p:sp>
      <p:cxnSp>
        <p:nvCxnSpPr>
          <p:cNvPr id="37" name="Прямая соединительная линия 36"/>
          <p:cNvCxnSpPr/>
          <p:nvPr/>
        </p:nvCxnSpPr>
        <p:spPr>
          <a:xfrm flipV="1">
            <a:off x="2899707" y="1603016"/>
            <a:ext cx="2107777" cy="1489056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  <a:prstDash val="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>
            <a:stCxn id="12" idx="0"/>
          </p:cNvCxnSpPr>
          <p:nvPr/>
        </p:nvCxnSpPr>
        <p:spPr>
          <a:xfrm>
            <a:off x="2215204" y="1603016"/>
            <a:ext cx="2792280" cy="0"/>
          </a:xfrm>
          <a:prstGeom prst="line">
            <a:avLst/>
          </a:prstGeom>
          <a:ln w="25400">
            <a:solidFill>
              <a:schemeClr val="accent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>
            <a:endCxn id="12" idx="4"/>
          </p:cNvCxnSpPr>
          <p:nvPr/>
        </p:nvCxnSpPr>
        <p:spPr>
          <a:xfrm flipH="1">
            <a:off x="3563889" y="1603016"/>
            <a:ext cx="1443595" cy="2978112"/>
          </a:xfrm>
          <a:prstGeom prst="line">
            <a:avLst/>
          </a:prstGeom>
          <a:ln w="25400">
            <a:solidFill>
              <a:schemeClr val="accent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Прямоугольник 42"/>
          <p:cNvSpPr/>
          <p:nvPr/>
        </p:nvSpPr>
        <p:spPr>
          <a:xfrm>
            <a:off x="4911801" y="1279166"/>
            <a:ext cx="649287" cy="6477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dirty="0" smtClean="0">
                <a:solidFill>
                  <a:srgbClr val="002060"/>
                </a:solidFill>
              </a:rPr>
              <a:t>D</a:t>
            </a:r>
            <a:endParaRPr lang="ru-RU" sz="2800" dirty="0">
              <a:solidFill>
                <a:srgbClr val="00206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425375" y="5099475"/>
                <a:ext cx="6091860" cy="43088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b="1" i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mbria Math"/>
                          <a:ea typeface="Cambria Math"/>
                        </a:rPr>
                        <m:t>𝑨𝑩𝑫𝑪</m:t>
                      </m:r>
                      <m:r>
                        <a:rPr lang="en-US" sz="2200" b="1" i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mbria Math"/>
                          <a:ea typeface="Cambria Math"/>
                        </a:rPr>
                        <m:t> −</m:t>
                      </m:r>
                      <m:r>
                        <a:rPr lang="uk-UA" sz="2200" b="1" i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mbria Math"/>
                          <a:ea typeface="Cambria Math"/>
                        </a:rPr>
                        <m:t>паралелограм (</m:t>
                      </m:r>
                      <m:r>
                        <a:rPr lang="en-US" sz="2200" b="1" i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mbria Math"/>
                          <a:ea typeface="Cambria Math"/>
                        </a:rPr>
                        <m:t>𝐀𝐌</m:t>
                      </m:r>
                      <m:r>
                        <a:rPr lang="uk-UA" sz="2200" b="1" i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n-US" sz="2200" b="1" i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mbria Math"/>
                          <a:ea typeface="Cambria Math"/>
                        </a:rPr>
                        <m:t>𝐌𝐃</m:t>
                      </m:r>
                      <m:r>
                        <a:rPr lang="uk-UA" sz="2200" b="1" i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mbria Math"/>
                          <a:ea typeface="Cambria Math"/>
                        </a:rPr>
                        <m:t>, </m:t>
                      </m:r>
                      <m:r>
                        <a:rPr lang="en-US" sz="2200" b="1" i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mbria Math"/>
                          <a:ea typeface="Cambria Math"/>
                        </a:rPr>
                        <m:t>𝐁𝐌</m:t>
                      </m:r>
                      <m:r>
                        <a:rPr lang="uk-UA" sz="2200" b="1" i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n-US" sz="2200" b="1" i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mbria Math"/>
                          <a:ea typeface="Cambria Math"/>
                        </a:rPr>
                        <m:t>𝐌𝐂</m:t>
                      </m:r>
                      <m:r>
                        <a:rPr lang="uk-UA" sz="2200" b="1" i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mbria Math"/>
                          <a:ea typeface="Cambria Math"/>
                        </a:rPr>
                        <m:t>)</m:t>
                      </m:r>
                    </m:oMath>
                  </m:oMathPara>
                </a14:m>
                <a:endParaRPr lang="ru-RU" sz="2200" b="1" dirty="0"/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5375" y="5099475"/>
                <a:ext cx="6091860" cy="430887"/>
              </a:xfrm>
              <a:prstGeom prst="rect">
                <a:avLst/>
              </a:prstGeom>
              <a:blipFill rotWithShape="1">
                <a:blip r:embed="rId5"/>
                <a:stretch>
                  <a:fillRect b="-1857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482147" y="5539668"/>
                <a:ext cx="3769815" cy="43858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200" b="1" i="1" smtClean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2200" b="1" i="1" smtClean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/>
                              <a:ea typeface="Cambria Math"/>
                            </a:rPr>
                            <m:t>𝟐</m:t>
                          </m:r>
                          <m:r>
                            <a:rPr lang="en-US" sz="2200" b="1" i="1" smtClean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/>
                              <a:ea typeface="Cambria Math"/>
                            </a:rPr>
                            <m:t>(</m:t>
                          </m:r>
                          <m:r>
                            <a:rPr lang="en-US" sz="2200" b="1" i="1" smtClean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/>
                              <a:ea typeface="Cambria Math"/>
                            </a:rPr>
                            <m:t>𝑨𝑩</m:t>
                          </m:r>
                        </m:e>
                        <m:sup>
                          <m:r>
                            <a:rPr lang="en-US" sz="2200" b="1" i="1" smtClean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/>
                              <a:ea typeface="Cambria Math"/>
                            </a:rPr>
                            <m:t>𝟐</m:t>
                          </m:r>
                        </m:sup>
                      </m:sSup>
                      <m:r>
                        <a:rPr lang="uk-UA" sz="2200" b="1" i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mbria Math"/>
                          <a:ea typeface="Cambria Math"/>
                        </a:rPr>
                        <m:t>+</m:t>
                      </m:r>
                      <m:sSup>
                        <m:sSupPr>
                          <m:ctrlPr>
                            <a:rPr lang="en-US" sz="2200" b="1" i="1" smtClean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2200" b="1" i="1" smtClean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/>
                              <a:ea typeface="Cambria Math"/>
                            </a:rPr>
                            <m:t>𝑨</m:t>
                          </m:r>
                          <m:r>
                            <a:rPr lang="uk-UA" sz="2200" b="1" i="1" smtClean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/>
                              <a:ea typeface="Cambria Math"/>
                            </a:rPr>
                            <m:t>С</m:t>
                          </m:r>
                        </m:e>
                        <m:sup>
                          <m:r>
                            <a:rPr lang="en-US" sz="2200" b="1" i="1" smtClean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/>
                              <a:ea typeface="Cambria Math"/>
                            </a:rPr>
                            <m:t>𝟐</m:t>
                          </m:r>
                        </m:sup>
                      </m:sSup>
                      <m:r>
                        <a:rPr lang="en-US" sz="2200" b="1" i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mbria Math"/>
                          <a:ea typeface="Cambria Math"/>
                        </a:rPr>
                        <m:t>)=</m:t>
                      </m:r>
                      <m:sSup>
                        <m:sSupPr>
                          <m:ctrlPr>
                            <a:rPr lang="en-US" sz="2200" b="1" i="1" smtClean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uk-UA" sz="2200" b="1" i="1" smtClean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/>
                              <a:ea typeface="Cambria Math"/>
                            </a:rPr>
                            <m:t>А</m:t>
                          </m:r>
                          <m:r>
                            <a:rPr lang="en-US" sz="2200" b="1" i="1" smtClean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/>
                              <a:ea typeface="Cambria Math"/>
                            </a:rPr>
                            <m:t>𝑫</m:t>
                          </m:r>
                        </m:e>
                        <m:sup>
                          <m:r>
                            <a:rPr lang="en-US" sz="2200" b="1" i="1" smtClean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/>
                              <a:ea typeface="Cambria Math"/>
                            </a:rPr>
                            <m:t>𝟐</m:t>
                          </m:r>
                        </m:sup>
                      </m:sSup>
                      <m:r>
                        <a:rPr lang="en-US" sz="2200" b="1" i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mbria Math"/>
                          <a:ea typeface="Cambria Math"/>
                        </a:rPr>
                        <m:t>+</m:t>
                      </m:r>
                      <m:sSup>
                        <m:sSupPr>
                          <m:ctrlPr>
                            <a:rPr lang="en-US" sz="2200" b="1" i="1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uk-UA" sz="2200" b="1" i="1" smtClean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/>
                              <a:ea typeface="Cambria Math"/>
                            </a:rPr>
                            <m:t>В</m:t>
                          </m:r>
                          <m:r>
                            <a:rPr lang="en-US" sz="2200" b="1" i="1" smtClean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/>
                              <a:ea typeface="Cambria Math"/>
                            </a:rPr>
                            <m:t>𝑪</m:t>
                          </m:r>
                        </m:e>
                        <m:sup>
                          <m:r>
                            <a:rPr lang="en-US" sz="2200" b="1" i="1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/>
                              <a:ea typeface="Cambria Math"/>
                            </a:rPr>
                            <m:t>𝟐</m:t>
                          </m:r>
                        </m:sup>
                      </m:sSup>
                      <m:r>
                        <a:rPr lang="en-US" sz="2200" b="1" i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mbria Math"/>
                          <a:ea typeface="Cambria Math"/>
                        </a:rPr>
                        <m:t> </m:t>
                      </m:r>
                    </m:oMath>
                  </m:oMathPara>
                </a14:m>
                <a:endParaRPr lang="ru-RU" sz="2200" b="1" dirty="0"/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2147" y="5539668"/>
                <a:ext cx="3769815" cy="438582"/>
              </a:xfrm>
              <a:prstGeom prst="rect">
                <a:avLst/>
              </a:prstGeom>
              <a:blipFill rotWithShape="1">
                <a:blip r:embed="rId6"/>
                <a:stretch>
                  <a:fillRect b="-1805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1140574" y="5978250"/>
                <a:ext cx="3629968" cy="52873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000" b="1" i="1" smtClean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2000" b="1" i="1" smtClean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/>
                              <a:ea typeface="Cambria Math"/>
                            </a:rPr>
                            <m:t>𝟐</m:t>
                          </m:r>
                          <m:r>
                            <a:rPr lang="en-US" sz="2000" b="1" i="1" smtClean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/>
                              <a:ea typeface="Cambria Math"/>
                            </a:rPr>
                            <m:t>(х</m:t>
                          </m:r>
                        </m:e>
                        <m:sup>
                          <m:r>
                            <a:rPr lang="en-US" sz="2000" b="1" i="1" smtClean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/>
                              <a:ea typeface="Cambria Math"/>
                            </a:rPr>
                            <m:t>𝟐</m:t>
                          </m:r>
                        </m:sup>
                      </m:sSup>
                      <m:r>
                        <a:rPr lang="uk-UA" sz="2000" b="1" i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mbria Math"/>
                          <a:ea typeface="Cambria Math"/>
                        </a:rPr>
                        <m:t>+</m:t>
                      </m:r>
                      <m:sSup>
                        <m:sSupPr>
                          <m:ctrlPr>
                            <a:rPr lang="en-US" sz="2000" b="1" i="1" smtClean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uk-UA" sz="2000" b="1" i="1" smtClean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/>
                              <a:ea typeface="Cambria Math"/>
                            </a:rPr>
                            <m:t>(</m:t>
                          </m:r>
                          <m:r>
                            <a:rPr lang="uk-UA" sz="2000" b="1" i="1" smtClean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/>
                              <a:ea typeface="Cambria Math"/>
                            </a:rPr>
                            <m:t>𝟖</m:t>
                          </m:r>
                          <m:rad>
                            <m:radPr>
                              <m:degHide m:val="on"/>
                              <m:ctrlPr>
                                <a:rPr lang="uk-UA" sz="2400" i="1">
                                  <a:solidFill>
                                    <a:schemeClr val="accent6">
                                      <a:lumMod val="75000"/>
                                    </a:schemeClr>
                                  </a:solidFill>
                                  <a:latin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2400" i="1">
                                  <a:solidFill>
                                    <a:schemeClr val="accent6">
                                      <a:lumMod val="75000"/>
                                    </a:schemeClr>
                                  </a:solidFill>
                                  <a:latin typeface="Cambria Math"/>
                                </a:rPr>
                                <m:t>2</m:t>
                              </m:r>
                            </m:e>
                          </m:rad>
                          <m:r>
                            <a:rPr lang="uk-UA" sz="24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/>
                            </a:rPr>
                            <m:t> )</m:t>
                          </m:r>
                        </m:e>
                        <m:sup>
                          <m:r>
                            <a:rPr lang="en-US" sz="2000" b="1" i="1" smtClean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/>
                              <a:ea typeface="Cambria Math"/>
                            </a:rPr>
                            <m:t>𝟐</m:t>
                          </m:r>
                        </m:sup>
                      </m:sSup>
                      <m:r>
                        <a:rPr lang="uk-UA" sz="2000" b="1" i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mbria Math"/>
                          <a:ea typeface="Cambria Math"/>
                        </a:rPr>
                        <m:t>)</m:t>
                      </m:r>
                      <m:r>
                        <a:rPr lang="en-US" sz="2000" b="1" i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2000" b="1" i="1" smtClean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uk-UA" sz="2000" b="1" i="1" smtClean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/>
                              <a:ea typeface="Cambria Math"/>
                            </a:rPr>
                            <m:t>𝟐𝟎</m:t>
                          </m:r>
                        </m:e>
                        <m:sup>
                          <m:r>
                            <a:rPr lang="en-US" sz="2000" b="1" i="1" smtClean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/>
                              <a:ea typeface="Cambria Math"/>
                            </a:rPr>
                            <m:t>𝟐</m:t>
                          </m:r>
                        </m:sup>
                      </m:sSup>
                      <m:r>
                        <a:rPr lang="en-US" sz="2000" b="1" i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mbria Math"/>
                          <a:ea typeface="Cambria Math"/>
                        </a:rPr>
                        <m:t>+</m:t>
                      </m:r>
                      <m:sSup>
                        <m:sSupPr>
                          <m:ctrlPr>
                            <a:rPr lang="en-US" sz="2000" b="1" i="1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uk-UA" sz="2000" b="1" i="1" smtClean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/>
                              <a:ea typeface="Cambria Math"/>
                            </a:rPr>
                            <m:t>х</m:t>
                          </m:r>
                        </m:e>
                        <m:sup>
                          <m:r>
                            <a:rPr lang="en-US" sz="2000" b="1" i="1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/>
                              <a:ea typeface="Cambria Math"/>
                            </a:rPr>
                            <m:t>𝟐</m:t>
                          </m:r>
                        </m:sup>
                      </m:sSup>
                      <m:r>
                        <a:rPr lang="en-US" sz="2000" b="1" i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mbria Math"/>
                          <a:ea typeface="Cambria Math"/>
                        </a:rPr>
                        <m:t> </m:t>
                      </m:r>
                    </m:oMath>
                  </m:oMathPara>
                </a14:m>
                <a:endParaRPr lang="ru-RU" sz="2200" b="1" dirty="0"/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0574" y="5978250"/>
                <a:ext cx="3629968" cy="528734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000"/>
                            </p:stCondLst>
                            <p:childTnLst>
                              <p:par>
                                <p:cTn id="28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000"/>
                            </p:stCondLst>
                            <p:childTnLst>
                              <p:par>
                                <p:cTn id="3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4500"/>
                            </p:stCondLst>
                            <p:childTnLst>
                              <p:par>
                                <p:cTn id="48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0"/>
                            </p:stCondLst>
                            <p:childTnLst>
                              <p:par>
                                <p:cTn id="53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500"/>
                            </p:stCondLst>
                            <p:childTnLst>
                              <p:par>
                                <p:cTn id="58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6000"/>
                            </p:stCondLst>
                            <p:childTnLst>
                              <p:par>
                                <p:cTn id="6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6500"/>
                            </p:stCondLst>
                            <p:childTnLst>
                              <p:par>
                                <p:cTn id="68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7000"/>
                            </p:stCondLst>
                            <p:childTnLst>
                              <p:par>
                                <p:cTn id="73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7500"/>
                            </p:stCondLst>
                            <p:childTnLst>
                              <p:par>
                                <p:cTn id="78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8000"/>
                            </p:stCondLst>
                            <p:childTnLst>
                              <p:par>
                                <p:cTn id="83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8500"/>
                            </p:stCondLst>
                            <p:childTnLst>
                              <p:par>
                                <p:cTn id="88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9000"/>
                            </p:stCondLst>
                            <p:childTnLst>
                              <p:par>
                                <p:cTn id="9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9500"/>
                            </p:stCondLst>
                            <p:childTnLst>
                              <p:par>
                                <p:cTn id="98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10000"/>
                            </p:stCondLst>
                            <p:childTnLst>
                              <p:par>
                                <p:cTn id="10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10500"/>
                            </p:stCondLst>
                            <p:childTnLst>
                              <p:par>
                                <p:cTn id="108" presetID="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9" dur="2000" fill="hold"/>
                                        <p:tgtEl>
                                          <p:spTgt spid="1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500"/>
                            </p:stCondLst>
                            <p:childTnLst>
                              <p:par>
                                <p:cTn id="12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3" dur="500" fill="hold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4" dur="500" fill="hold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9" dur="500" fill="hold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0" dur="500" fill="hold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/>
      <p:bldP spid="14" grpId="0"/>
      <p:bldP spid="15" grpId="0"/>
      <p:bldP spid="15" grpId="1"/>
      <p:bldP spid="16" grpId="0"/>
      <p:bldP spid="19" grpId="0"/>
      <p:bldP spid="36" grpId="0"/>
      <p:bldP spid="43" grpId="0"/>
      <p:bldP spid="44" grpId="0" build="p"/>
      <p:bldP spid="45" grpId="0" build="p"/>
      <p:bldP spid="46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4"/>
          <p:cNvSpPr txBox="1">
            <a:spLocks/>
          </p:cNvSpPr>
          <p:nvPr/>
        </p:nvSpPr>
        <p:spPr>
          <a:xfrm>
            <a:off x="468313" y="1571625"/>
            <a:ext cx="8218487" cy="4929188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bg1">
                    <a:alpha val="74901"/>
                  </a:schemeClr>
                </a:solidFill>
              </a14:hiddenFill>
            </a:ext>
          </a:extLst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  <a:hlinkClick r:id="rId2"/>
              </a:rPr>
              <a:t>http://ito.vspu.net/SAIT/inst_kaf/kafedru/matem_fizuka_tex_osv/www/Naukova_robota/data/Konkursu/2009_2010/boychyk_2009_2010/matematuka/matematuka.html</a:t>
            </a:r>
            <a:endParaRPr kumimoji="0" lang="uk-UA" sz="24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  <a:hlinkClick r:id="rId3"/>
              </a:rPr>
              <a:t>http://www.oktyabrskiy-ruo.edu.kh.ua/nasha_biblioteka/mediateka/pidruchniki/</a:t>
            </a:r>
            <a:endParaRPr kumimoji="0" lang="uk-UA" sz="24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  <a:hlinkClick r:id="rId4"/>
              </a:rPr>
              <a:t>http://nsportal.ru/karatanova-marina-nikolaevna http:/</a:t>
            </a:r>
            <a:endParaRPr kumimoji="0" lang="uk-UA" sz="24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  <a:hlinkClick r:id="rId5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  <a:hlinkClick r:id="rId5"/>
              </a:rPr>
              <a:t>/le-savchen.ucoz.ru</a:t>
            </a:r>
            <a:endParaRPr kumimoji="0" lang="uk-UA" sz="24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  <a:hlinkClick r:id="rId6"/>
              </a:rPr>
              <a:t>http://le-savchen.ucoz.ru/index/0-91</a:t>
            </a: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  <a:hlinkClick r:id="rId7"/>
              </a:rPr>
              <a:t>http://</a:t>
            </a:r>
            <a:r>
              <a:rPr kumimoji="0" lang="ru-RU" sz="2400" b="0" i="1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  <a:hlinkClick r:id="rId7"/>
              </a:rPr>
              <a:t>le-savchen.ucoz.ru/index/0-92</a:t>
            </a:r>
            <a:r>
              <a:rPr kumimoji="0" lang="ru-RU" sz="2400" b="0" i="1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  <a:hlinkClick r:id="rId8"/>
              </a:rPr>
              <a:t>http://www.zavuch.info/methodlib/371/38882</a:t>
            </a:r>
            <a:endParaRPr kumimoji="0" lang="uk-UA" sz="24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 bwMode="auto">
          <a:xfrm>
            <a:off x="1187624" y="332656"/>
            <a:ext cx="6115050" cy="1225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rm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36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Список використаних джерел</a:t>
            </a:r>
            <a:endParaRPr kumimoji="0" lang="ru-RU" sz="36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1512353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Равнобедренный треугольник 2"/>
          <p:cNvSpPr/>
          <p:nvPr/>
        </p:nvSpPr>
        <p:spPr>
          <a:xfrm rot="20058878">
            <a:off x="545622" y="1954062"/>
            <a:ext cx="4138547" cy="2580978"/>
          </a:xfrm>
          <a:prstGeom prst="triangle">
            <a:avLst>
              <a:gd name="adj" fmla="val 74050"/>
            </a:avLst>
          </a:prstGeom>
          <a:solidFill>
            <a:schemeClr val="accent1">
              <a:alpha val="5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4932363" y="3213100"/>
            <a:ext cx="647700" cy="6477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sz="2800" dirty="0">
                <a:solidFill>
                  <a:srgbClr val="002060"/>
                </a:solidFill>
              </a:rPr>
              <a:t>В</a:t>
            </a:r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 rot="19960742">
            <a:off x="2832459" y="4248581"/>
            <a:ext cx="1836871" cy="60523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sz="2800" dirty="0" smtClean="0">
                <a:solidFill>
                  <a:srgbClr val="2D2D8A">
                    <a:lumMod val="75000"/>
                  </a:srgbClr>
                </a:solidFill>
              </a:rPr>
              <a:t>7</a:t>
            </a:r>
            <a:r>
              <a:rPr lang="uk-UA" sz="2800" dirty="0" smtClean="0"/>
              <a:t> </a:t>
            </a:r>
            <a:r>
              <a:rPr lang="uk-UA" sz="2800" dirty="0" smtClean="0">
                <a:solidFill>
                  <a:schemeClr val="accent6">
                    <a:lumMod val="75000"/>
                  </a:schemeClr>
                </a:solidFill>
              </a:rPr>
              <a:t>см</a:t>
            </a:r>
            <a:endParaRPr lang="uk-UA" sz="28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19138" y="4853819"/>
            <a:ext cx="647700" cy="6477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sz="2800" dirty="0">
                <a:solidFill>
                  <a:srgbClr val="002060"/>
                </a:solidFill>
              </a:rPr>
              <a:t>С</a:t>
            </a:r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472167" y="1184695"/>
            <a:ext cx="647700" cy="6477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sz="2800" dirty="0">
                <a:solidFill>
                  <a:srgbClr val="002060"/>
                </a:solidFill>
              </a:rPr>
              <a:t>А</a:t>
            </a:r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 rot="-3635088">
            <a:off x="1645029" y="2702103"/>
            <a:ext cx="50322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uk-UA" sz="2800" b="1" i="1" dirty="0">
                <a:solidFill>
                  <a:srgbClr val="FF0000"/>
                </a:solidFill>
              </a:rPr>
              <a:t>х</a:t>
            </a:r>
            <a:endParaRPr lang="uk-UA" b="1" i="1" dirty="0">
              <a:solidFill>
                <a:srgbClr val="FF0000"/>
              </a:solidFill>
            </a:endParaRPr>
          </a:p>
        </p:txBody>
      </p:sp>
      <p:sp>
        <p:nvSpPr>
          <p:cNvPr id="14" name="Прямоугольник 13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 rot="855343">
            <a:off x="3716193" y="3127785"/>
            <a:ext cx="1086772" cy="470000"/>
          </a:xfrm>
          <a:prstGeom prst="rect">
            <a:avLst/>
          </a:prstGeom>
          <a:blipFill rotWithShape="1">
            <a:blip r:embed="rId2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ru-RU">
                <a:noFill/>
              </a:rPr>
              <a:t> </a:t>
            </a:r>
          </a:p>
        </p:txBody>
      </p:sp>
      <p:sp>
        <p:nvSpPr>
          <p:cNvPr id="12" name="Дуга 11"/>
          <p:cNvSpPr/>
          <p:nvPr/>
        </p:nvSpPr>
        <p:spPr>
          <a:xfrm rot="12981295">
            <a:off x="4449529" y="3060318"/>
            <a:ext cx="1112605" cy="893163"/>
          </a:xfrm>
          <a:prstGeom prst="arc">
            <a:avLst>
              <a:gd name="adj1" fmla="val 17838779"/>
              <a:gd name="adj2" fmla="val 451157"/>
            </a:avLst>
          </a:prstGeom>
          <a:solidFill>
            <a:schemeClr val="accent2"/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171678" y="830263"/>
            <a:ext cx="3161560" cy="6492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uk-UA" sz="2800" b="1" i="1" dirty="0">
                <a:solidFill>
                  <a:schemeClr val="accent2">
                    <a:lumMod val="75000"/>
                  </a:schemeClr>
                </a:solidFill>
              </a:rPr>
              <a:t>Теорема косинусів</a:t>
            </a:r>
            <a:endParaRPr lang="ru-RU" sz="2800" b="1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5732463" y="1435100"/>
            <a:ext cx="2881312" cy="6318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sz="2800" i="1" dirty="0">
                <a:solidFill>
                  <a:srgbClr val="2D2D8A">
                    <a:lumMod val="75000"/>
                  </a:srgbClr>
                </a:solidFill>
              </a:rPr>
              <a:t>Дано : ∆АВС</a:t>
            </a:r>
            <a:endParaRPr lang="uk-UA" sz="2800" i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6065838" y="1801813"/>
            <a:ext cx="1100137" cy="6318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uk-UA" sz="2800" i="1" dirty="0">
                <a:solidFill>
                  <a:srgbClr val="2D2D8A">
                    <a:lumMod val="75000"/>
                  </a:srgbClr>
                </a:solidFill>
              </a:rPr>
              <a:t>  АВ=</a:t>
            </a:r>
            <a:endParaRPr lang="uk-UA" sz="2800" i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6234113" y="2203450"/>
            <a:ext cx="2687637" cy="6318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uk-UA" sz="2800" i="1" dirty="0">
                <a:solidFill>
                  <a:srgbClr val="2D2D8A">
                    <a:lumMod val="75000"/>
                  </a:srgbClr>
                </a:solidFill>
              </a:rPr>
              <a:t>ВС=7см</a:t>
            </a:r>
            <a:endParaRPr lang="uk-UA" sz="2800" i="1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82960" name="Picture 1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0863" y="1814513"/>
            <a:ext cx="1566862" cy="744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2" name="Прямоугольник 21"/>
          <p:cNvSpPr/>
          <p:nvPr/>
        </p:nvSpPr>
        <p:spPr>
          <a:xfrm>
            <a:off x="5886449" y="2977544"/>
            <a:ext cx="2881313" cy="6318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sz="2800" i="1" dirty="0">
                <a:solidFill>
                  <a:srgbClr val="2D2D8A">
                    <a:lumMod val="75000"/>
                  </a:srgbClr>
                </a:solidFill>
              </a:rPr>
              <a:t>Знайти: АС</a:t>
            </a:r>
            <a:endParaRPr lang="uk-UA" sz="2800" i="1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82963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9563" y="23813"/>
            <a:ext cx="6553200" cy="1268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6" name="Прямоугольник 25"/>
              <p:cNvSpPr/>
              <p:nvPr/>
            </p:nvSpPr>
            <p:spPr>
              <a:xfrm rot="2443439">
                <a:off x="3158258" y="1987888"/>
                <a:ext cx="1819275" cy="631825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14:m>
                  <m:oMath xmlns:m="http://schemas.openxmlformats.org/officeDocument/2006/math">
                    <m:r>
                      <a:rPr lang="en-US" sz="2800" b="0" i="1" smtClean="0">
                        <a:solidFill>
                          <a:schemeClr val="accent6">
                            <a:lumMod val="75000"/>
                          </a:schemeClr>
                        </a:solidFill>
                        <a:latin typeface="Cambria Math"/>
                      </a:rPr>
                      <m:t>3</m:t>
                    </m:r>
                    <m:rad>
                      <m:radPr>
                        <m:degHide m:val="on"/>
                        <m:ctrlPr>
                          <a:rPr lang="uk-UA" sz="2800" i="1" smtClean="0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sz="2800" b="0" i="1" smtClean="0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/>
                          </a:rPr>
                          <m:t>2</m:t>
                        </m:r>
                      </m:e>
                    </m:rad>
                  </m:oMath>
                </a14:m>
                <a:r>
                  <a:rPr lang="uk-UA" sz="2800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см</a:t>
                </a:r>
                <a:endParaRPr lang="uk-UA" sz="2800" dirty="0">
                  <a:solidFill>
                    <a:schemeClr val="accent6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26" name="Прямоугольник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2443439">
                <a:off x="3158258" y="1987888"/>
                <a:ext cx="1819275" cy="631825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Прямоугольник 24"/>
              <p:cNvSpPr/>
              <p:nvPr/>
            </p:nvSpPr>
            <p:spPr>
              <a:xfrm>
                <a:off x="171677" y="5311594"/>
                <a:ext cx="6128720" cy="75926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uk-UA" sz="2800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/>
                            </a:rPr>
                            <m:t>𝐴𝐶</m:t>
                          </m:r>
                        </m:e>
                        <m:sup>
                          <m:r>
                            <a:rPr lang="en-US" sz="2800" b="0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800" b="0" i="1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2800" b="0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/>
                            </a:rPr>
                            <m:t>𝐴𝐵</m:t>
                          </m:r>
                        </m:e>
                        <m:sup>
                          <m:r>
                            <a:rPr lang="en-US" sz="2800" b="0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800" b="0" i="1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US" sz="2800" b="0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/>
                            </a:rPr>
                            <m:t>𝐵𝐶</m:t>
                          </m:r>
                        </m:e>
                        <m:sup>
                          <m:r>
                            <a:rPr lang="en-US" sz="2800" b="0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800" b="0" i="1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mbria Math"/>
                        </a:rPr>
                        <m:t>−2</m:t>
                      </m:r>
                      <m:r>
                        <a:rPr lang="en-US" sz="2800" b="0" i="1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en-US" sz="2800" b="0" i="1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mbria Math"/>
                          <a:ea typeface="Cambria Math"/>
                        </a:rPr>
                        <m:t>𝐴𝐵</m:t>
                      </m:r>
                      <m:r>
                        <a:rPr lang="en-US" sz="2800" b="0" i="1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en-US" sz="2800" b="0" i="1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mbria Math"/>
                          <a:ea typeface="Cambria Math"/>
                        </a:rPr>
                        <m:t>𝐵𝐶</m:t>
                      </m:r>
                      <m:r>
                        <a:rPr lang="en-US" sz="2800" b="0" i="1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en-US" sz="2800" b="0" i="1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mbria Math"/>
                          <a:ea typeface="Cambria Math"/>
                        </a:rPr>
                        <m:t>𝑐𝑜𝑠</m:t>
                      </m:r>
                      <m:r>
                        <a:rPr lang="en-US" sz="2800" b="0" i="1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mbria Math"/>
                          <a:ea typeface="Cambria Math"/>
                        </a:rPr>
                        <m:t>𝛽</m:t>
                      </m:r>
                    </m:oMath>
                  </m:oMathPara>
                </a14:m>
                <a:endParaRPr lang="uk-UA" sz="2800" dirty="0">
                  <a:solidFill>
                    <a:schemeClr val="accent6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25" name="Прямоугольник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1677" y="5311594"/>
                <a:ext cx="6128720" cy="759260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Прямоугольник 26"/>
              <p:cNvSpPr/>
              <p:nvPr/>
            </p:nvSpPr>
            <p:spPr>
              <a:xfrm>
                <a:off x="6307931" y="2581852"/>
                <a:ext cx="2687637" cy="631825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>
                  <a:defRPr/>
                </a:pPr>
                <a:r>
                  <a:rPr lang="uk-UA" sz="2800" i="1" dirty="0" smtClean="0">
                    <a:solidFill>
                      <a:srgbClr val="2D2D8A">
                        <a:lumMod val="75000"/>
                      </a:srgbClr>
                    </a:solidFill>
                    <a:latin typeface="Cambria Math"/>
                    <a:ea typeface="Cambria Math"/>
                  </a:rPr>
                  <a:t>∠</a:t>
                </a:r>
                <a:r>
                  <a:rPr lang="en-US" sz="2800" i="1" dirty="0" smtClean="0">
                    <a:solidFill>
                      <a:srgbClr val="2D2D8A">
                        <a:lumMod val="75000"/>
                      </a:srgbClr>
                    </a:solidFill>
                    <a:latin typeface="Cambria Math"/>
                    <a:ea typeface="Cambria Math"/>
                  </a:rPr>
                  <a:t>B=45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solidFill>
                          <a:srgbClr val="2D2D8A">
                            <a:lumMod val="75000"/>
                          </a:srgbClr>
                        </a:solidFill>
                        <a:latin typeface="Cambria Math"/>
                        <a:ea typeface="Cambria Math"/>
                      </a:rPr>
                      <m:t> </m:t>
                    </m:r>
                    <m:r>
                      <a:rPr lang="en-US" sz="2800" i="1" smtClean="0">
                        <a:solidFill>
                          <a:srgbClr val="2D2D8A">
                            <a:lumMod val="75000"/>
                          </a:srgbClr>
                        </a:solidFill>
                        <a:latin typeface="Cambria Math"/>
                        <a:ea typeface="Cambria Math"/>
                      </a:rPr>
                      <m:t>°</m:t>
                    </m:r>
                  </m:oMath>
                </a14:m>
                <a:endParaRPr lang="uk-UA" sz="2800" i="1" dirty="0">
                  <a:solidFill>
                    <a:schemeClr val="accent6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27" name="Прямоугольник 2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07931" y="2581852"/>
                <a:ext cx="2687637" cy="631825"/>
              </a:xfrm>
              <a:prstGeom prst="rect">
                <a:avLst/>
              </a:prstGeom>
              <a:blipFill rotWithShape="1">
                <a:blip r:embed="rId10"/>
                <a:stretch>
                  <a:fillRect l="-4762" t="-1942" b="-17476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Прямоугольник 27"/>
              <p:cNvSpPr/>
              <p:nvPr/>
            </p:nvSpPr>
            <p:spPr>
              <a:xfrm>
                <a:off x="-96159" y="5269956"/>
                <a:ext cx="6858793" cy="75926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uk-UA" sz="2800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/>
                            </a:rPr>
                            <m:t>𝐴𝐶</m:t>
                          </m:r>
                        </m:e>
                        <m:sup>
                          <m:r>
                            <a:rPr lang="en-US" sz="2800" b="0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800" b="0" i="1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2800" b="0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/>
                            </a:rPr>
                            <m:t>(3</m:t>
                          </m:r>
                          <m:rad>
                            <m:radPr>
                              <m:degHide m:val="on"/>
                              <m:ctrlPr>
                                <a:rPr lang="en-US" sz="2800" b="0" i="1" smtClean="0">
                                  <a:solidFill>
                                    <a:schemeClr val="accent6">
                                      <a:lumMod val="75000"/>
                                    </a:schemeClr>
                                  </a:solidFill>
                                  <a:latin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2800" b="0" i="1" smtClean="0">
                                  <a:solidFill>
                                    <a:schemeClr val="accent6">
                                      <a:lumMod val="75000"/>
                                    </a:schemeClr>
                                  </a:solidFill>
                                  <a:latin typeface="Cambria Math"/>
                                </a:rPr>
                                <m:t>2</m:t>
                              </m:r>
                            </m:e>
                          </m:rad>
                          <m:r>
                            <a:rPr lang="en-US" sz="2800" b="0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/>
                            </a:rPr>
                            <m:t>)</m:t>
                          </m:r>
                        </m:e>
                        <m:sup>
                          <m:r>
                            <a:rPr lang="en-US" sz="2800" b="0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800" b="0" i="1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US" sz="2800" b="0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/>
                            </a:rPr>
                            <m:t>7</m:t>
                          </m:r>
                        </m:e>
                        <m:sup>
                          <m:r>
                            <a:rPr lang="en-US" sz="2800" b="0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800" b="0" i="1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mbria Math"/>
                        </a:rPr>
                        <m:t>−2</m:t>
                      </m:r>
                      <m:r>
                        <a:rPr lang="en-US" sz="2800" b="0" i="1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mbria Math"/>
                          <a:ea typeface="Cambria Math"/>
                        </a:rPr>
                        <m:t>∙3</m:t>
                      </m:r>
                      <m:rad>
                        <m:radPr>
                          <m:degHide m:val="on"/>
                          <m:ctrlPr>
                            <a:rPr lang="en-US" sz="2800" b="0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/>
                              <a:ea typeface="Cambria Math"/>
                            </a:rPr>
                          </m:ctrlPr>
                        </m:radPr>
                        <m:deg/>
                        <m:e>
                          <m:r>
                            <a:rPr lang="en-US" sz="2800" b="0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/>
                              <a:ea typeface="Cambria Math"/>
                            </a:rPr>
                            <m:t>2</m:t>
                          </m:r>
                        </m:e>
                      </m:rad>
                      <m:r>
                        <a:rPr lang="en-US" sz="2800" b="0" i="1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mbria Math"/>
                          <a:ea typeface="Cambria Math"/>
                        </a:rPr>
                        <m:t>∙7∙</m:t>
                      </m:r>
                      <m:r>
                        <a:rPr lang="en-US" sz="2800" b="0" i="1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mbria Math"/>
                          <a:ea typeface="Cambria Math"/>
                        </a:rPr>
                        <m:t>𝑐𝑜𝑠</m:t>
                      </m:r>
                      <m:sSup>
                        <m:sSupPr>
                          <m:ctrlPr>
                            <a:rPr lang="en-US" sz="2800" b="0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/>
                              <a:ea typeface="Cambria Math"/>
                            </a:rPr>
                            <m:t>45</m:t>
                          </m:r>
                        </m:e>
                        <m:sup>
                          <m:r>
                            <a:rPr lang="en-US" sz="2800" b="0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/>
                              <a:ea typeface="Cambria Math"/>
                            </a:rPr>
                            <m:t>°</m:t>
                          </m:r>
                        </m:sup>
                      </m:sSup>
                    </m:oMath>
                  </m:oMathPara>
                </a14:m>
                <a:endParaRPr lang="uk-UA" sz="2800" dirty="0">
                  <a:solidFill>
                    <a:schemeClr val="accent6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28" name="Прямоугольник 2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96159" y="5269956"/>
                <a:ext cx="6858793" cy="759260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Прямоугольник 28"/>
              <p:cNvSpPr/>
              <p:nvPr/>
            </p:nvSpPr>
            <p:spPr>
              <a:xfrm>
                <a:off x="1205006" y="5954959"/>
                <a:ext cx="2086754" cy="605235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uk-UA" sz="2800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/>
                            </a:rPr>
                            <m:t>𝐴𝐶</m:t>
                          </m:r>
                        </m:e>
                        <m:sup>
                          <m:r>
                            <a:rPr lang="en-US" sz="2800" b="0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800" b="0" i="1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mbria Math"/>
                        </a:rPr>
                        <m:t>=25</m:t>
                      </m:r>
                    </m:oMath>
                  </m:oMathPara>
                </a14:m>
                <a:endParaRPr lang="uk-UA" sz="2800" dirty="0">
                  <a:solidFill>
                    <a:schemeClr val="accent6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29" name="Прямоугольник 2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05006" y="5954959"/>
                <a:ext cx="2086754" cy="605235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Прямоугольник 29"/>
              <p:cNvSpPr/>
              <p:nvPr/>
            </p:nvSpPr>
            <p:spPr>
              <a:xfrm>
                <a:off x="3249703" y="5949279"/>
                <a:ext cx="2086754" cy="605235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mbria Math"/>
                        </a:rPr>
                        <m:t>𝐴𝐶</m:t>
                      </m:r>
                      <m:r>
                        <a:rPr lang="en-US" sz="2800" b="0" i="1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mbria Math"/>
                        </a:rPr>
                        <m:t>=5</m:t>
                      </m:r>
                      <m:r>
                        <a:rPr lang="uk-UA" sz="2800" b="0" i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mbria Math"/>
                        </a:rPr>
                        <m:t>см</m:t>
                      </m:r>
                    </m:oMath>
                  </m:oMathPara>
                </a14:m>
                <a:endParaRPr lang="uk-UA" sz="2800" dirty="0">
                  <a:solidFill>
                    <a:schemeClr val="accent6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30" name="Прямоугольник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49703" y="5949279"/>
                <a:ext cx="2086754" cy="605235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Прямоугольник 22"/>
          <p:cNvSpPr/>
          <p:nvPr/>
        </p:nvSpPr>
        <p:spPr>
          <a:xfrm>
            <a:off x="6167297" y="841880"/>
            <a:ext cx="2051720" cy="6492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uk-UA" sz="2800" b="1" i="1" u="sng" dirty="0" smtClean="0">
                <a:solidFill>
                  <a:srgbClr val="00582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Задача №1</a:t>
            </a:r>
            <a:endParaRPr lang="ru-RU" sz="2800" b="1" i="1" u="sng" dirty="0">
              <a:solidFill>
                <a:srgbClr val="00582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20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4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4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829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829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6000"/>
                            </p:stCondLst>
                            <p:childTnLst>
                              <p:par>
                                <p:cTn id="5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5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6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7500"/>
                            </p:stCondLst>
                            <p:childTnLst>
                              <p:par>
                                <p:cTn id="6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8000"/>
                            </p:stCondLst>
                            <p:childTnLst>
                              <p:par>
                                <p:cTn id="7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7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8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9500"/>
                            </p:stCondLst>
                            <p:childTnLst>
                              <p:par>
                                <p:cTn id="8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10000"/>
                            </p:stCondLst>
                            <p:childTnLst>
                              <p:par>
                                <p:cTn id="90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1" dur="2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9" dur="10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10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500"/>
                            </p:stCondLst>
                            <p:childTnLst>
                              <p:par>
                                <p:cTn id="122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4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/>
      <p:bldP spid="8" grpId="0"/>
      <p:bldP spid="9" grpId="0"/>
      <p:bldP spid="11" grpId="0" build="allAtOnce"/>
      <p:bldP spid="25" grpId="0" build="p"/>
      <p:bldP spid="28" grpId="0"/>
      <p:bldP spid="2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39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813" y="0"/>
            <a:ext cx="6553200" cy="1268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Прямоугольник 7"/>
          <p:cNvSpPr/>
          <p:nvPr/>
        </p:nvSpPr>
        <p:spPr>
          <a:xfrm>
            <a:off x="251520" y="858838"/>
            <a:ext cx="3257223" cy="6492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uk-UA" sz="2800" b="1" i="1" dirty="0">
                <a:solidFill>
                  <a:schemeClr val="accent2">
                    <a:lumMod val="75000"/>
                  </a:schemeClr>
                </a:solidFill>
              </a:rPr>
              <a:t>Теорема косинусів</a:t>
            </a:r>
            <a:endParaRPr lang="ru-RU" sz="2800" b="1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1042988" y="4005263"/>
            <a:ext cx="4081462" cy="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flipV="1">
            <a:off x="3563938" y="1989138"/>
            <a:ext cx="1260475" cy="2016125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flipV="1">
            <a:off x="1042988" y="1989138"/>
            <a:ext cx="3781425" cy="2016125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Прямоугольник 18"/>
          <p:cNvSpPr/>
          <p:nvPr/>
        </p:nvSpPr>
        <p:spPr>
          <a:xfrm>
            <a:off x="539750" y="3802063"/>
            <a:ext cx="647700" cy="6477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sz="2800" dirty="0">
                <a:solidFill>
                  <a:srgbClr val="002060"/>
                </a:solidFill>
              </a:rPr>
              <a:t>А</a:t>
            </a:r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4800600" y="1495425"/>
            <a:ext cx="647700" cy="6477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sz="2800" dirty="0">
                <a:solidFill>
                  <a:srgbClr val="002060"/>
                </a:solidFill>
              </a:rPr>
              <a:t>В</a:t>
            </a:r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3278188" y="3860800"/>
            <a:ext cx="647700" cy="6477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sz="2800" dirty="0">
                <a:solidFill>
                  <a:srgbClr val="002060"/>
                </a:solidFill>
              </a:rPr>
              <a:t>С</a:t>
            </a:r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24" name="Прямоугольник 23"/>
          <p:cNvSpPr>
            <a:spLocks noChangeArrowheads="1"/>
          </p:cNvSpPr>
          <p:nvPr/>
        </p:nvSpPr>
        <p:spPr bwMode="auto">
          <a:xfrm>
            <a:off x="611188" y="4422775"/>
            <a:ext cx="122396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uk-UA" sz="2400" b="1" i="1" dirty="0">
                <a:solidFill>
                  <a:srgbClr val="222268"/>
                </a:solidFill>
                <a:latin typeface="Cambria Math" pitchFamily="18" charset="0"/>
              </a:rPr>
              <a:t>∠</a:t>
            </a:r>
            <a:r>
              <a:rPr lang="en-US" sz="2400" b="1" i="1" dirty="0">
                <a:solidFill>
                  <a:srgbClr val="222268"/>
                </a:solidFill>
                <a:latin typeface="Cambria Math" pitchFamily="18" charset="0"/>
              </a:rPr>
              <a:t>ACB =</a:t>
            </a:r>
            <a:endParaRPr lang="uk-UA" sz="2400" b="1" i="1" dirty="0">
              <a:solidFill>
                <a:srgbClr val="222268"/>
              </a:solidFill>
            </a:endParaRPr>
          </a:p>
        </p:txBody>
      </p:sp>
      <p:sp>
        <p:nvSpPr>
          <p:cNvPr id="25" name="Прямоугольник 24"/>
          <p:cNvSpPr>
            <a:spLocks noChangeArrowheads="1"/>
          </p:cNvSpPr>
          <p:nvPr/>
        </p:nvSpPr>
        <p:spPr bwMode="auto">
          <a:xfrm rot="10968700" flipV="1">
            <a:off x="4089400" y="2765425"/>
            <a:ext cx="677863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uk-UA" sz="2800" b="1" i="1">
                <a:solidFill>
                  <a:srgbClr val="222268"/>
                </a:solidFill>
              </a:rPr>
              <a:t>3</a:t>
            </a:r>
            <a:endParaRPr lang="uk-UA" b="1" i="1">
              <a:solidFill>
                <a:srgbClr val="222268"/>
              </a:solidFill>
            </a:endParaRPr>
          </a:p>
        </p:txBody>
      </p:sp>
      <p:sp>
        <p:nvSpPr>
          <p:cNvPr id="26" name="Прямоугольник 25"/>
          <p:cNvSpPr>
            <a:spLocks noChangeArrowheads="1"/>
          </p:cNvSpPr>
          <p:nvPr/>
        </p:nvSpPr>
        <p:spPr bwMode="auto">
          <a:xfrm>
            <a:off x="2395538" y="3933249"/>
            <a:ext cx="3651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uk-UA" sz="2800" b="1" i="1" dirty="0">
                <a:solidFill>
                  <a:srgbClr val="222268"/>
                </a:solidFill>
              </a:rPr>
              <a:t>4</a:t>
            </a:r>
            <a:endParaRPr lang="uk-UA" b="1" i="1" dirty="0">
              <a:solidFill>
                <a:srgbClr val="222268"/>
              </a:solidFill>
            </a:endParaRPr>
          </a:p>
        </p:txBody>
      </p:sp>
      <p:sp>
        <p:nvSpPr>
          <p:cNvPr id="27" name="Дуга 26"/>
          <p:cNvSpPr/>
          <p:nvPr/>
        </p:nvSpPr>
        <p:spPr>
          <a:xfrm rot="21428357">
            <a:off x="2954338" y="3548063"/>
            <a:ext cx="1289050" cy="873125"/>
          </a:xfrm>
          <a:prstGeom prst="arc">
            <a:avLst>
              <a:gd name="adj1" fmla="val 17838779"/>
              <a:gd name="adj2" fmla="val 407862"/>
            </a:avLst>
          </a:prstGeom>
          <a:solidFill>
            <a:srgbClr val="00B0F0"/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>
              <a:defRPr/>
            </a:pP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8" name="Прямоугольник 27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 rot="21202992">
            <a:off x="3888089" y="3431231"/>
            <a:ext cx="1086772" cy="470000"/>
          </a:xfrm>
          <a:prstGeom prst="rect">
            <a:avLst/>
          </a:prstGeom>
          <a:blipFill rotWithShape="1">
            <a:blip r:embed="rId3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ru-RU">
                <a:noFill/>
              </a:rPr>
              <a:t> </a:t>
            </a:r>
          </a:p>
        </p:txBody>
      </p:sp>
      <p:sp>
        <p:nvSpPr>
          <p:cNvPr id="29" name="Прямоугольник 28"/>
          <p:cNvSpPr/>
          <p:nvPr/>
        </p:nvSpPr>
        <p:spPr>
          <a:xfrm>
            <a:off x="4298950" y="3867150"/>
            <a:ext cx="649288" cy="6477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dirty="0">
                <a:solidFill>
                  <a:srgbClr val="002060"/>
                </a:solidFill>
              </a:rPr>
              <a:t>D</a:t>
            </a:r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5732463" y="1435100"/>
            <a:ext cx="2881312" cy="6318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sz="2800" i="1" dirty="0">
                <a:solidFill>
                  <a:srgbClr val="2D2D8A">
                    <a:lumMod val="75000"/>
                  </a:srgbClr>
                </a:solidFill>
              </a:rPr>
              <a:t>Дано : ∆АВС</a:t>
            </a:r>
            <a:endParaRPr lang="uk-UA" sz="2800" i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6107113" y="2203450"/>
            <a:ext cx="2814637" cy="6318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uk-UA" sz="2800" i="1" dirty="0">
                <a:solidFill>
                  <a:srgbClr val="2D2D8A">
                    <a:lumMod val="75000"/>
                  </a:srgbClr>
                </a:solidFill>
              </a:rPr>
              <a:t>АС=4см</a:t>
            </a:r>
            <a:endParaRPr lang="uk-UA" sz="2800" i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6107113" y="1827213"/>
            <a:ext cx="2689225" cy="6318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uk-UA" sz="2800" i="1" dirty="0">
                <a:solidFill>
                  <a:srgbClr val="2D2D8A">
                    <a:lumMod val="75000"/>
                  </a:srgbClr>
                </a:solidFill>
              </a:rPr>
              <a:t>ВС=3см</a:t>
            </a:r>
            <a:endParaRPr lang="uk-UA" sz="2800" i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5886450" y="3001963"/>
            <a:ext cx="2881313" cy="6318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2800" i="1" dirty="0">
                <a:solidFill>
                  <a:srgbClr val="2D2D8A">
                    <a:lumMod val="75000"/>
                  </a:srgbClr>
                </a:solidFill>
              </a:rPr>
              <a:t>  </a:t>
            </a:r>
            <a:r>
              <a:rPr lang="uk-UA" sz="2800" i="1" dirty="0">
                <a:solidFill>
                  <a:srgbClr val="2D2D8A">
                    <a:lumMod val="75000"/>
                  </a:srgbClr>
                </a:solidFill>
              </a:rPr>
              <a:t>Знайти: А</a:t>
            </a:r>
            <a:r>
              <a:rPr lang="en-US" sz="2800" i="1" dirty="0">
                <a:solidFill>
                  <a:srgbClr val="2D2D8A">
                    <a:lumMod val="75000"/>
                  </a:srgbClr>
                </a:solidFill>
              </a:rPr>
              <a:t>B</a:t>
            </a:r>
            <a:endParaRPr lang="uk-UA" sz="2800" i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2" name="Прямоугольник 31"/>
          <p:cNvSpPr>
            <a:spLocks noChangeArrowheads="1"/>
          </p:cNvSpPr>
          <p:nvPr/>
        </p:nvSpPr>
        <p:spPr bwMode="auto">
          <a:xfrm rot="-1863039">
            <a:off x="2514600" y="2609850"/>
            <a:ext cx="36353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uk-UA" sz="2800" b="1" i="1" dirty="0">
                <a:solidFill>
                  <a:srgbClr val="FF0000"/>
                </a:solidFill>
              </a:rPr>
              <a:t>х</a:t>
            </a:r>
            <a:endParaRPr lang="uk-UA" b="1" i="1" dirty="0">
              <a:solidFill>
                <a:srgbClr val="FF0000"/>
              </a:solidFill>
            </a:endParaRPr>
          </a:p>
        </p:txBody>
      </p:sp>
      <p:sp>
        <p:nvSpPr>
          <p:cNvPr id="33" name="Прямоугольник 32"/>
          <p:cNvSpPr>
            <a:spLocks noRot="1" noChangeAspect="1" noMove="1" noResize="1" noEditPoints="1" noAdjustHandles="1" noChangeArrowheads="1" noChangeShapeType="1" noTextEdit="1"/>
          </p:cNvSpPr>
          <p:nvPr/>
        </p:nvSpPr>
        <p:spPr bwMode="auto">
          <a:xfrm>
            <a:off x="1881782" y="4367223"/>
            <a:ext cx="2195216" cy="532966"/>
          </a:xfrm>
          <a:prstGeom prst="rect">
            <a:avLst/>
          </a:prstGeom>
          <a:blipFill rotWithShape="1">
            <a:blip r:embed="rId4"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ru-RU">
                <a:noFill/>
              </a:rPr>
              <a:t> </a:t>
            </a:r>
          </a:p>
        </p:txBody>
      </p:sp>
      <p:sp>
        <p:nvSpPr>
          <p:cNvPr id="34" name="Прямоугольник 33"/>
          <p:cNvSpPr>
            <a:spLocks noChangeArrowheads="1"/>
          </p:cNvSpPr>
          <p:nvPr/>
        </p:nvSpPr>
        <p:spPr bwMode="auto">
          <a:xfrm>
            <a:off x="3040063" y="4402138"/>
            <a:ext cx="122396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uk-UA" sz="2400" b="1" i="1" dirty="0">
                <a:solidFill>
                  <a:srgbClr val="222268"/>
                </a:solidFill>
                <a:latin typeface="Cambria Math" pitchFamily="18" charset="0"/>
              </a:rPr>
              <a:t>∠</a:t>
            </a:r>
            <a:r>
              <a:rPr lang="en-US" sz="2400" b="1" i="1" dirty="0">
                <a:solidFill>
                  <a:srgbClr val="222268"/>
                </a:solidFill>
                <a:latin typeface="Cambria Math" pitchFamily="18" charset="0"/>
              </a:rPr>
              <a:t>B CD</a:t>
            </a:r>
            <a:endParaRPr lang="uk-UA" sz="2400" b="1" i="1" dirty="0">
              <a:solidFill>
                <a:srgbClr val="222268"/>
              </a:solidFill>
            </a:endParaRPr>
          </a:p>
        </p:txBody>
      </p:sp>
      <p:sp>
        <p:nvSpPr>
          <p:cNvPr id="35" name="Прямоугольник 34"/>
          <p:cNvSpPr>
            <a:spLocks noChangeArrowheads="1"/>
          </p:cNvSpPr>
          <p:nvPr/>
        </p:nvSpPr>
        <p:spPr bwMode="auto">
          <a:xfrm>
            <a:off x="4129088" y="4440238"/>
            <a:ext cx="22494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uk-UA" b="1" i="1" dirty="0">
                <a:solidFill>
                  <a:srgbClr val="222268"/>
                </a:solidFill>
              </a:rPr>
              <a:t>( суміжні 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Прямоугольник 36"/>
              <p:cNvSpPr/>
              <p:nvPr/>
            </p:nvSpPr>
            <p:spPr>
              <a:xfrm>
                <a:off x="6044406" y="2572556"/>
                <a:ext cx="2814637" cy="631825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>
                  <a:defRPr/>
                </a:pPr>
                <a:r>
                  <a:rPr lang="uk-UA" sz="2800" i="1" dirty="0" smtClean="0">
                    <a:solidFill>
                      <a:srgbClr val="2D2D8A">
                        <a:lumMod val="75000"/>
                      </a:srgbClr>
                    </a:solidFill>
                    <a:latin typeface="Cambria Math"/>
                    <a:ea typeface="Cambria Math"/>
                  </a:rPr>
                  <a:t>∠</a:t>
                </a:r>
                <a:r>
                  <a:rPr lang="en-US" sz="2800" i="1" dirty="0" smtClean="0">
                    <a:solidFill>
                      <a:srgbClr val="2D2D8A">
                        <a:lumMod val="75000"/>
                      </a:srgbClr>
                    </a:solidFill>
                    <a:latin typeface="Cambria Math"/>
                    <a:ea typeface="Cambria Math"/>
                  </a:rPr>
                  <a:t>BCD=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 smtClean="0">
                            <a:solidFill>
                              <a:srgbClr val="2D2D8A">
                                <a:lumMod val="75000"/>
                              </a:srgbClr>
                            </a:solidFill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solidFill>
                              <a:srgbClr val="2D2D8A">
                                <a:lumMod val="75000"/>
                              </a:srgbClr>
                            </a:solidFill>
                            <a:latin typeface="Cambria Math"/>
                            <a:ea typeface="Cambria Math"/>
                          </a:rPr>
                          <m:t>60</m:t>
                        </m:r>
                      </m:e>
                      <m:sup>
                        <m:r>
                          <a:rPr lang="en-US" sz="2800" i="1" smtClean="0">
                            <a:solidFill>
                              <a:srgbClr val="2D2D8A">
                                <a:lumMod val="75000"/>
                              </a:srgbClr>
                            </a:solidFill>
                            <a:latin typeface="Cambria Math"/>
                            <a:ea typeface="Cambria Math"/>
                          </a:rPr>
                          <m:t>°</m:t>
                        </m:r>
                      </m:sup>
                    </m:sSup>
                  </m:oMath>
                </a14:m>
                <a:endParaRPr lang="uk-UA" sz="2800" i="1" dirty="0">
                  <a:solidFill>
                    <a:schemeClr val="accent6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37" name="Прямоугольник 3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44406" y="2572556"/>
                <a:ext cx="2814637" cy="631825"/>
              </a:xfrm>
              <a:prstGeom prst="rect">
                <a:avLst/>
              </a:prstGeom>
              <a:blipFill rotWithShape="1">
                <a:blip r:embed="rId5"/>
                <a:stretch>
                  <a:fillRect l="-4555" b="-18269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611188" y="5013176"/>
                <a:ext cx="5795113" cy="47000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2400" b="1" i="1" smtClean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b="1" i="1" smtClean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/>
                            </a:rPr>
                            <m:t>𝑨𝑩</m:t>
                          </m:r>
                        </m:e>
                        <m:sup>
                          <m:r>
                            <a:rPr lang="en-US" sz="2400" b="1" i="1" smtClean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en-US" sz="2400" b="1" i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ru-RU" sz="2400" b="1" i="1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b="1" i="1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/>
                            </a:rPr>
                            <m:t>𝑨</m:t>
                          </m:r>
                          <m:r>
                            <a:rPr lang="en-US" sz="2400" b="1" i="1" smtClean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/>
                            </a:rPr>
                            <m:t>𝑪</m:t>
                          </m:r>
                        </m:e>
                        <m:sup>
                          <m:r>
                            <a:rPr lang="en-US" sz="2400" b="1" i="1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en-US" sz="2400" b="1" i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ru-RU" sz="2400" b="1" i="1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b="1" i="1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/>
                            </a:rPr>
                            <m:t>𝑩</m:t>
                          </m:r>
                          <m:r>
                            <a:rPr lang="en-US" sz="2400" b="1" i="1" smtClean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/>
                            </a:rPr>
                            <m:t>𝑪</m:t>
                          </m:r>
                        </m:e>
                        <m:sup>
                          <m:r>
                            <a:rPr lang="en-US" sz="2400" b="1" i="1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en-US" sz="2400" b="1" i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mbria Math"/>
                        </a:rPr>
                        <m:t>−</m:t>
                      </m:r>
                      <m:r>
                        <a:rPr lang="en-US" sz="2400" b="1" i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mbria Math"/>
                        </a:rPr>
                        <m:t>𝟐</m:t>
                      </m:r>
                      <m:r>
                        <a:rPr lang="en-US" sz="2400" b="1" i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mbria Math"/>
                        </a:rPr>
                        <m:t>𝐀𝐂</m:t>
                      </m:r>
                      <m:r>
                        <a:rPr lang="en-US" sz="2400" b="1" i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en-US" sz="2400" b="1" i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mbria Math"/>
                          <a:ea typeface="Cambria Math"/>
                        </a:rPr>
                        <m:t>𝑩𝑪</m:t>
                      </m:r>
                      <m:r>
                        <a:rPr lang="en-US" sz="2400" b="1" i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en-US" sz="2400" b="1" i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mbria Math"/>
                          <a:ea typeface="Cambria Math"/>
                        </a:rPr>
                        <m:t>𝒄𝒐𝒔</m:t>
                      </m:r>
                      <m:r>
                        <a:rPr lang="en-US" sz="2400" b="1" i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mbria Math"/>
                          <a:ea typeface="Cambria Math"/>
                        </a:rPr>
                        <m:t>∠</m:t>
                      </m:r>
                      <m:r>
                        <a:rPr lang="en-US" sz="2400" b="1" i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mbria Math"/>
                          <a:ea typeface="Cambria Math"/>
                        </a:rPr>
                        <m:t>𝑨𝑪𝑩</m:t>
                      </m:r>
                    </m:oMath>
                  </m:oMathPara>
                </a14:m>
                <a:endParaRPr lang="ru-RU" sz="2400" b="1" dirty="0">
                  <a:solidFill>
                    <a:schemeClr val="accent2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188" y="5013176"/>
                <a:ext cx="5795113" cy="470000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Прямоугольник 29"/>
          <p:cNvSpPr/>
          <p:nvPr/>
        </p:nvSpPr>
        <p:spPr>
          <a:xfrm>
            <a:off x="6167297" y="841880"/>
            <a:ext cx="2051720" cy="6492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uk-UA" sz="2800" b="1" i="1" u="sng" dirty="0" smtClean="0">
                <a:solidFill>
                  <a:srgbClr val="00582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Задача №2</a:t>
            </a:r>
            <a:endParaRPr lang="ru-RU" sz="2800" b="1" i="1" u="sng" dirty="0">
              <a:solidFill>
                <a:srgbClr val="00582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8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3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4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4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5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5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500"/>
                            </p:stCondLst>
                            <p:childTnLst>
                              <p:par>
                                <p:cTn id="6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6000"/>
                            </p:stCondLst>
                            <p:childTnLst>
                              <p:par>
                                <p:cTn id="6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6500"/>
                            </p:stCondLst>
                            <p:childTnLst>
                              <p:par>
                                <p:cTn id="7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7000"/>
                            </p:stCondLst>
                            <p:childTnLst>
                              <p:par>
                                <p:cTn id="7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7500"/>
                            </p:stCondLst>
                            <p:childTnLst>
                              <p:par>
                                <p:cTn id="8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8000"/>
                            </p:stCondLst>
                            <p:childTnLst>
                              <p:par>
                                <p:cTn id="8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8500"/>
                            </p:stCondLst>
                            <p:childTnLst>
                              <p:par>
                                <p:cTn id="9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9000"/>
                            </p:stCondLst>
                            <p:childTnLst>
                              <p:par>
                                <p:cTn id="9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9500"/>
                            </p:stCondLst>
                            <p:childTnLst>
                              <p:par>
                                <p:cTn id="101" presetID="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2" dur="2000" fill="hold"/>
                                        <p:tgtEl>
                                          <p:spTgt spid="3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500"/>
                            </p:stCondLst>
                            <p:childTnLst>
                              <p:par>
                                <p:cTn id="1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1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3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21" grpId="0"/>
      <p:bldP spid="24" grpId="0"/>
      <p:bldP spid="25" grpId="0"/>
      <p:bldP spid="26" grpId="0"/>
      <p:bldP spid="29" grpId="0"/>
      <p:bldP spid="32" grpId="0"/>
      <p:bldP spid="32" grpId="1"/>
      <p:bldP spid="34" grpId="0"/>
      <p:bldP spid="35" grpId="0"/>
      <p:bldP spid="2" grpId="0"/>
      <p:bldP spid="3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Равнобедренный треугольник 2"/>
          <p:cNvSpPr/>
          <p:nvPr/>
        </p:nvSpPr>
        <p:spPr>
          <a:xfrm>
            <a:off x="808038" y="1803400"/>
            <a:ext cx="4454525" cy="2341563"/>
          </a:xfrm>
          <a:prstGeom prst="triangle">
            <a:avLst>
              <a:gd name="adj" fmla="val 74050"/>
            </a:avLst>
          </a:prstGeom>
          <a:solidFill>
            <a:schemeClr val="accent1">
              <a:alpha val="5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203200" y="3813175"/>
            <a:ext cx="649288" cy="6477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sz="2800" dirty="0">
                <a:solidFill>
                  <a:srgbClr val="002060"/>
                </a:solidFill>
              </a:rPr>
              <a:t>В</a:t>
            </a:r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225675" y="3987800"/>
            <a:ext cx="1819275" cy="6318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dirty="0">
                <a:solidFill>
                  <a:srgbClr val="2D2D8A">
                    <a:lumMod val="75000"/>
                  </a:srgbClr>
                </a:solidFill>
              </a:rPr>
              <a:t>15</a:t>
            </a:r>
            <a:r>
              <a:rPr lang="uk-UA" sz="2800" dirty="0"/>
              <a:t> </a:t>
            </a:r>
            <a:r>
              <a:rPr lang="uk-UA" sz="2800" dirty="0">
                <a:solidFill>
                  <a:schemeClr val="accent6">
                    <a:lumMod val="75000"/>
                  </a:schemeClr>
                </a:solidFill>
              </a:rPr>
              <a:t>см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5262563" y="3756025"/>
            <a:ext cx="649287" cy="6223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sz="2800" dirty="0">
                <a:solidFill>
                  <a:srgbClr val="002060"/>
                </a:solidFill>
              </a:rPr>
              <a:t>С</a:t>
            </a:r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979863" y="1268413"/>
            <a:ext cx="647700" cy="6477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sz="2800" dirty="0">
                <a:solidFill>
                  <a:srgbClr val="002060"/>
                </a:solidFill>
              </a:rPr>
              <a:t>А</a:t>
            </a:r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 rot="19497881">
            <a:off x="1258888" y="2439988"/>
            <a:ext cx="1547812" cy="63023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dirty="0">
                <a:solidFill>
                  <a:srgbClr val="2D2D8A">
                    <a:lumMod val="75000"/>
                  </a:srgbClr>
                </a:solidFill>
              </a:rPr>
              <a:t>13</a:t>
            </a:r>
            <a:r>
              <a:rPr lang="uk-UA" sz="2800" dirty="0"/>
              <a:t> </a:t>
            </a:r>
            <a:r>
              <a:rPr lang="uk-UA" sz="2800" dirty="0">
                <a:solidFill>
                  <a:schemeClr val="accent6">
                    <a:lumMod val="75000"/>
                  </a:schemeClr>
                </a:solidFill>
              </a:rPr>
              <a:t>см</a:t>
            </a:r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 rot="-275972">
            <a:off x="4402138" y="3451225"/>
            <a:ext cx="36036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uk-UA" sz="2800" b="1" i="1">
                <a:solidFill>
                  <a:srgbClr val="FF0000"/>
                </a:solidFill>
              </a:rPr>
              <a:t>х</a:t>
            </a:r>
            <a:endParaRPr lang="uk-UA" b="1" i="1">
              <a:solidFill>
                <a:srgbClr val="FF0000"/>
              </a:solidFill>
            </a:endParaRPr>
          </a:p>
        </p:txBody>
      </p:sp>
      <p:sp>
        <p:nvSpPr>
          <p:cNvPr id="12" name="Дуга 11"/>
          <p:cNvSpPr/>
          <p:nvPr/>
        </p:nvSpPr>
        <p:spPr>
          <a:xfrm rot="12753904">
            <a:off x="4625975" y="3740150"/>
            <a:ext cx="1184275" cy="779463"/>
          </a:xfrm>
          <a:prstGeom prst="arc">
            <a:avLst>
              <a:gd name="adj1" fmla="val 19819970"/>
              <a:gd name="adj2" fmla="val 1969331"/>
            </a:avLst>
          </a:prstGeom>
          <a:solidFill>
            <a:srgbClr val="FFC000"/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203201" y="830263"/>
            <a:ext cx="3288679" cy="6492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uk-UA" sz="2800" b="1" i="1" dirty="0">
                <a:solidFill>
                  <a:schemeClr val="accent2">
                    <a:lumMod val="75000"/>
                  </a:schemeClr>
                </a:solidFill>
              </a:rPr>
              <a:t>Теорема косинусів</a:t>
            </a:r>
            <a:endParaRPr lang="ru-RU" sz="2800" b="1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 rot="3761962">
            <a:off x="4242595" y="2599531"/>
            <a:ext cx="1547812" cy="6318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dirty="0">
                <a:solidFill>
                  <a:srgbClr val="2D2D8A">
                    <a:lumMod val="75000"/>
                  </a:srgbClr>
                </a:solidFill>
              </a:rPr>
              <a:t>7</a:t>
            </a:r>
            <a:r>
              <a:rPr lang="uk-UA" sz="2800" dirty="0"/>
              <a:t> </a:t>
            </a:r>
            <a:r>
              <a:rPr lang="uk-UA" sz="2800" dirty="0">
                <a:solidFill>
                  <a:schemeClr val="accent6">
                    <a:lumMod val="75000"/>
                  </a:schemeClr>
                </a:solidFill>
              </a:rPr>
              <a:t>см</a:t>
            </a:r>
          </a:p>
        </p:txBody>
      </p:sp>
      <p:pic>
        <p:nvPicPr>
          <p:cNvPr id="8500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9713" y="0"/>
            <a:ext cx="6553200" cy="1268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" name="Прямоугольник 15"/>
          <p:cNvSpPr/>
          <p:nvPr/>
        </p:nvSpPr>
        <p:spPr>
          <a:xfrm>
            <a:off x="5732463" y="1435100"/>
            <a:ext cx="2881312" cy="6318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sz="2800" i="1" dirty="0">
                <a:solidFill>
                  <a:srgbClr val="2D2D8A">
                    <a:lumMod val="75000"/>
                  </a:srgbClr>
                </a:solidFill>
              </a:rPr>
              <a:t>Дано : ∆АВС</a:t>
            </a:r>
            <a:endParaRPr lang="uk-UA" sz="2800" i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6046788" y="1808163"/>
            <a:ext cx="2016125" cy="6318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uk-UA" sz="2800" i="1" dirty="0">
                <a:solidFill>
                  <a:srgbClr val="2D2D8A">
                    <a:lumMod val="75000"/>
                  </a:srgbClr>
                </a:solidFill>
              </a:rPr>
              <a:t>  АВ=</a:t>
            </a:r>
            <a:r>
              <a:rPr lang="en-US" sz="2800" i="1" dirty="0">
                <a:solidFill>
                  <a:srgbClr val="2D2D8A">
                    <a:lumMod val="75000"/>
                  </a:srgbClr>
                </a:solidFill>
              </a:rPr>
              <a:t>13 c</a:t>
            </a:r>
            <a:r>
              <a:rPr lang="uk-UA" sz="2800" i="1" dirty="0">
                <a:solidFill>
                  <a:srgbClr val="2D2D8A">
                    <a:lumMod val="75000"/>
                  </a:srgbClr>
                </a:solidFill>
              </a:rPr>
              <a:t>м</a:t>
            </a:r>
            <a:endParaRPr lang="uk-UA" sz="2800" i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6046788" y="2151063"/>
            <a:ext cx="1909762" cy="7302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uk-UA" sz="2800" i="1" dirty="0">
                <a:solidFill>
                  <a:srgbClr val="2D2D8A">
                    <a:lumMod val="75000"/>
                  </a:srgbClr>
                </a:solidFill>
              </a:rPr>
              <a:t>  ВС=15см</a:t>
            </a:r>
            <a:endParaRPr lang="uk-UA" sz="2800" i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6083300" y="2614613"/>
            <a:ext cx="1728788" cy="6318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uk-UA" sz="2800" i="1" dirty="0">
                <a:solidFill>
                  <a:srgbClr val="2D2D8A">
                    <a:lumMod val="75000"/>
                  </a:srgbClr>
                </a:solidFill>
              </a:rPr>
              <a:t>  АС=7см</a:t>
            </a:r>
            <a:endParaRPr lang="uk-UA" sz="2800" i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5886450" y="3001963"/>
            <a:ext cx="2881313" cy="6318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2800" i="1" dirty="0">
                <a:solidFill>
                  <a:srgbClr val="2D2D8A">
                    <a:lumMod val="75000"/>
                  </a:srgbClr>
                </a:solidFill>
              </a:rPr>
              <a:t>  </a:t>
            </a:r>
            <a:r>
              <a:rPr lang="uk-UA" sz="2800" i="1" dirty="0">
                <a:solidFill>
                  <a:srgbClr val="2D2D8A">
                    <a:lumMod val="75000"/>
                  </a:srgbClr>
                </a:solidFill>
              </a:rPr>
              <a:t>Знайти:</a:t>
            </a:r>
            <a:endParaRPr lang="uk-UA" sz="2800" i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7326313" y="3009900"/>
            <a:ext cx="846137" cy="6318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sz="2800" i="1">
                <a:solidFill>
                  <a:srgbClr val="222268"/>
                </a:solidFill>
                <a:latin typeface="Cambria Math" pitchFamily="18" charset="0"/>
              </a:rPr>
              <a:t>∠С</a:t>
            </a:r>
            <a:endParaRPr lang="uk-UA" sz="2800">
              <a:solidFill>
                <a:srgbClr val="222268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645023" y="4619625"/>
                <a:ext cx="5375125" cy="47000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2400" b="1" i="1" smtClean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b="1" i="1" smtClean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/>
                            </a:rPr>
                            <m:t>𝑨𝑩</m:t>
                          </m:r>
                        </m:e>
                        <m:sup>
                          <m:r>
                            <a:rPr lang="en-US" sz="2400" b="1" i="1" smtClean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en-US" sz="2400" b="1" i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2400" b="1" i="1" smtClean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b="1" i="1" smtClean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/>
                            </a:rPr>
                            <m:t>𝑨𝑪</m:t>
                          </m:r>
                        </m:e>
                        <m:sup>
                          <m:r>
                            <a:rPr lang="en-US" sz="2400" b="1" i="1" smtClean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en-US" sz="2400" b="1" i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US" sz="2400" b="1" i="1" smtClean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b="1" i="1" smtClean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/>
                            </a:rPr>
                            <m:t>𝑩𝑪</m:t>
                          </m:r>
                        </m:e>
                        <m:sup>
                          <m:r>
                            <a:rPr lang="en-US" sz="2400" b="1" i="1" smtClean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en-US" sz="2400" b="1" i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mbria Math"/>
                        </a:rPr>
                        <m:t>−</m:t>
                      </m:r>
                      <m:r>
                        <a:rPr lang="en-US" sz="2400" b="1" i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mbria Math"/>
                        </a:rPr>
                        <m:t>𝟐</m:t>
                      </m:r>
                      <m:r>
                        <a:rPr lang="en-US" sz="2400" b="1" i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mbria Math"/>
                        </a:rPr>
                        <m:t>𝑨𝑪</m:t>
                      </m:r>
                      <m:r>
                        <a:rPr lang="en-US" sz="2400" b="1" i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en-US" sz="2400" b="1" i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mbria Math"/>
                          <a:ea typeface="Cambria Math"/>
                        </a:rPr>
                        <m:t>𝑩𝑪</m:t>
                      </m:r>
                      <m:r>
                        <a:rPr lang="en-US" sz="2400" b="1" i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en-US" sz="2400" b="1" i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mbria Math"/>
                          <a:ea typeface="Cambria Math"/>
                        </a:rPr>
                        <m:t>𝒄𝒐𝒔</m:t>
                      </m:r>
                      <m:r>
                        <a:rPr lang="en-US" sz="2400" b="1" i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mbria Math"/>
                          <a:ea typeface="Cambria Math"/>
                        </a:rPr>
                        <m:t>∠</m:t>
                      </m:r>
                      <m:r>
                        <a:rPr lang="en-US" sz="2400" b="1" i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mbria Math"/>
                          <a:ea typeface="Cambria Math"/>
                        </a:rPr>
                        <m:t>𝑪</m:t>
                      </m:r>
                    </m:oMath>
                  </m:oMathPara>
                </a14:m>
                <a:endParaRPr lang="ru-RU" sz="2400" b="1" dirty="0">
                  <a:solidFill>
                    <a:schemeClr val="accent2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5023" y="4619625"/>
                <a:ext cx="5375125" cy="47000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702739" y="5136399"/>
                <a:ext cx="3955314" cy="8404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mbria Math"/>
                          <a:ea typeface="Cambria Math"/>
                        </a:rPr>
                        <m:t>𝒄𝒐𝒔</m:t>
                      </m:r>
                      <m:r>
                        <a:rPr lang="en-US" sz="2400" b="1" i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mbria Math"/>
                          <a:ea typeface="Cambria Math"/>
                        </a:rPr>
                        <m:t>∠</m:t>
                      </m:r>
                      <m:r>
                        <a:rPr lang="en-US" sz="2400" b="1" i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mbria Math"/>
                          <a:ea typeface="Cambria Math"/>
                        </a:rPr>
                        <m:t>𝑪</m:t>
                      </m:r>
                      <m:r>
                        <a:rPr lang="en-US" sz="2400" b="1" i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b="1" i="1" smtClean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400" b="1" i="1">
                                  <a:solidFill>
                                    <a:schemeClr val="accent2">
                                      <a:lumMod val="75000"/>
                                    </a:schemeClr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400" b="1" i="1">
                                  <a:solidFill>
                                    <a:schemeClr val="accent2">
                                      <a:lumMod val="75000"/>
                                    </a:schemeClr>
                                  </a:solidFill>
                                  <a:latin typeface="Cambria Math"/>
                                </a:rPr>
                                <m:t>𝑨𝑪</m:t>
                              </m:r>
                            </m:e>
                            <m:sup>
                              <m:r>
                                <a:rPr lang="en-US" sz="2400" b="1" i="1">
                                  <a:solidFill>
                                    <a:schemeClr val="accent2">
                                      <a:lumMod val="75000"/>
                                    </a:schemeClr>
                                  </a:solidFill>
                                  <a:latin typeface="Cambria Math"/>
                                </a:rPr>
                                <m:t>𝟐</m:t>
                              </m:r>
                            </m:sup>
                          </m:sSup>
                          <m:r>
                            <a:rPr lang="en-US" sz="2400" b="1" i="1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sz="2400" b="1" i="1">
                                  <a:solidFill>
                                    <a:schemeClr val="accent2">
                                      <a:lumMod val="75000"/>
                                    </a:schemeClr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400" b="1" i="1">
                                  <a:solidFill>
                                    <a:schemeClr val="accent2">
                                      <a:lumMod val="75000"/>
                                    </a:schemeClr>
                                  </a:solidFill>
                                  <a:latin typeface="Cambria Math"/>
                                </a:rPr>
                                <m:t>𝑩𝑪</m:t>
                              </m:r>
                            </m:e>
                            <m:sup>
                              <m:r>
                                <a:rPr lang="en-US" sz="2400" b="1" i="1">
                                  <a:solidFill>
                                    <a:schemeClr val="accent2">
                                      <a:lumMod val="75000"/>
                                    </a:schemeClr>
                                  </a:solidFill>
                                  <a:latin typeface="Cambria Math"/>
                                </a:rPr>
                                <m:t>𝟐</m:t>
                              </m:r>
                            </m:sup>
                          </m:sSup>
                          <m:r>
                            <a:rPr lang="en-US" sz="2400" b="1" i="1" smtClean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/>
                            </a:rPr>
                            <m:t>−</m:t>
                          </m:r>
                          <m:sSup>
                            <m:sSupPr>
                              <m:ctrlPr>
                                <a:rPr lang="ru-RU" sz="2400" b="1" i="1">
                                  <a:solidFill>
                                    <a:schemeClr val="accent2">
                                      <a:lumMod val="75000"/>
                                    </a:schemeClr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400" b="1" i="1">
                                  <a:solidFill>
                                    <a:schemeClr val="accent2">
                                      <a:lumMod val="75000"/>
                                    </a:schemeClr>
                                  </a:solidFill>
                                  <a:latin typeface="Cambria Math"/>
                                </a:rPr>
                                <m:t>𝑨𝑩</m:t>
                              </m:r>
                            </m:e>
                            <m:sup>
                              <m:r>
                                <a:rPr lang="en-US" sz="2400" b="1" i="1">
                                  <a:solidFill>
                                    <a:schemeClr val="accent2">
                                      <a:lumMod val="75000"/>
                                    </a:schemeClr>
                                  </a:solidFill>
                                  <a:latin typeface="Cambria Math"/>
                                </a:rPr>
                                <m:t>𝟐</m:t>
                              </m:r>
                            </m:sup>
                          </m:sSup>
                        </m:num>
                        <m:den>
                          <m:r>
                            <a:rPr lang="en-US" sz="2400" b="1" i="1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/>
                            </a:rPr>
                            <m:t>𝟐</m:t>
                          </m:r>
                          <m:r>
                            <a:rPr lang="en-US" sz="2400" b="1" i="1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/>
                            </a:rPr>
                            <m:t>𝑨𝑪</m:t>
                          </m:r>
                          <m:r>
                            <a:rPr lang="en-US" sz="2400" b="1" i="1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/>
                              <a:ea typeface="Cambria Math"/>
                            </a:rPr>
                            <m:t>∙</m:t>
                          </m:r>
                          <m:r>
                            <a:rPr lang="en-US" sz="2400" b="1" i="1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/>
                              <a:ea typeface="Cambria Math"/>
                            </a:rPr>
                            <m:t>𝑩𝑪</m:t>
                          </m:r>
                        </m:den>
                      </m:f>
                    </m:oMath>
                  </m:oMathPara>
                </a14:m>
                <a:endParaRPr lang="ru-RU" sz="2400" b="1" dirty="0">
                  <a:solidFill>
                    <a:schemeClr val="accent2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2739" y="5136399"/>
                <a:ext cx="3955314" cy="840486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758982" y="5328915"/>
                <a:ext cx="3430170" cy="63132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b="1" i="1" smtClean="0">
                        <a:solidFill>
                          <a:schemeClr val="accent2">
                            <a:lumMod val="75000"/>
                          </a:schemeClr>
                        </a:solidFill>
                        <a:latin typeface="Cambria Math"/>
                        <a:ea typeface="Cambria Math"/>
                      </a:rPr>
                      <m:t>𝒄𝒐𝒔</m:t>
                    </m:r>
                    <m:r>
                      <a:rPr lang="en-US" sz="2400" b="1" i="1" smtClean="0">
                        <a:solidFill>
                          <a:schemeClr val="accent2">
                            <a:lumMod val="75000"/>
                          </a:schemeClr>
                        </a:solidFill>
                        <a:latin typeface="Cambria Math"/>
                        <a:ea typeface="Cambria Math"/>
                      </a:rPr>
                      <m:t>∠</m:t>
                    </m:r>
                    <m:r>
                      <a:rPr lang="en-US" sz="2400" b="1" i="1" smtClean="0">
                        <a:solidFill>
                          <a:schemeClr val="accent2">
                            <a:lumMod val="75000"/>
                          </a:schemeClr>
                        </a:solidFill>
                        <a:latin typeface="Cambria Math"/>
                        <a:ea typeface="Cambria Math"/>
                      </a:rPr>
                      <m:t>𝑪</m:t>
                    </m:r>
                    <m:r>
                      <a:rPr lang="en-US" sz="2400" b="1" i="1" smtClean="0">
                        <a:solidFill>
                          <a:schemeClr val="accent2">
                            <a:lumMod val="75000"/>
                          </a:schemeClr>
                        </a:solidFill>
                        <a:latin typeface="Cambria Math"/>
                        <a:ea typeface="Cambria Math"/>
                      </a:rPr>
                      <m:t>=</m:t>
                    </m:r>
                    <m:f>
                      <m:fPr>
                        <m:ctrlPr>
                          <a:rPr lang="en-US" sz="2400" b="1" i="1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n-US" sz="2400" b="1" i="1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/>
                            <a:ea typeface="Cambria Math"/>
                          </a:rPr>
                          <m:t>𝟒𝟗</m:t>
                        </m:r>
                        <m:r>
                          <a:rPr lang="en-US" sz="2400" b="1" i="1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/>
                          </a:rPr>
                          <m:t>+</m:t>
                        </m:r>
                        <m:r>
                          <a:rPr lang="en-US" sz="2400" b="1" i="1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/>
                          </a:rPr>
                          <m:t>𝟐𝟐𝟓</m:t>
                        </m:r>
                        <m:r>
                          <a:rPr lang="en-US" sz="2400" b="1" i="1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en-US" sz="2400" b="1" i="1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/>
                          </a:rPr>
                          <m:t>𝟏𝟔𝟗</m:t>
                        </m:r>
                      </m:num>
                      <m:den>
                        <m:r>
                          <a:rPr lang="en-US" sz="2400" b="1" i="1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/>
                          </a:rPr>
                          <m:t>𝟐</m:t>
                        </m:r>
                        <m:r>
                          <a:rPr lang="en-US" sz="2400" b="1" i="1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/>
                            <a:ea typeface="Cambria Math"/>
                          </a:rPr>
                          <m:t>∙</m:t>
                        </m:r>
                        <m:r>
                          <a:rPr lang="en-US" sz="2400" b="1" i="1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/>
                          </a:rPr>
                          <m:t>𝟕</m:t>
                        </m:r>
                        <m:r>
                          <a:rPr lang="en-US" sz="2400" b="1" i="1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/>
                            <a:ea typeface="Cambria Math"/>
                          </a:rPr>
                          <m:t>∙</m:t>
                        </m:r>
                        <m:r>
                          <a:rPr lang="en-US" sz="2400" b="1" i="1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/>
                            <a:ea typeface="Cambria Math"/>
                          </a:rPr>
                          <m:t>𝟏𝟓</m:t>
                        </m:r>
                      </m:den>
                    </m:f>
                  </m:oMath>
                </a14:m>
                <a:r>
                  <a:rPr lang="en-US" sz="2400" b="1" dirty="0" smtClean="0">
                    <a:solidFill>
                      <a:schemeClr val="accent2">
                        <a:lumMod val="75000"/>
                      </a:schemeClr>
                    </a:solidFill>
                  </a:rPr>
                  <a:t>=0,5</a:t>
                </a:r>
                <a:endParaRPr lang="ru-RU" sz="2400" b="1" dirty="0">
                  <a:solidFill>
                    <a:schemeClr val="accent2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8982" y="5328915"/>
                <a:ext cx="3430170" cy="631327"/>
              </a:xfrm>
              <a:prstGeom prst="rect">
                <a:avLst/>
              </a:prstGeom>
              <a:blipFill rotWithShape="1">
                <a:blip r:embed="rId5"/>
                <a:stretch>
                  <a:fillRect r="-1779" b="-769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702739" y="5976885"/>
                <a:ext cx="1540229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mbria Math"/>
                          <a:ea typeface="Cambria Math"/>
                        </a:rPr>
                        <m:t>∠</m:t>
                      </m:r>
                      <m:r>
                        <a:rPr lang="en-US" sz="2400" b="1" i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mbria Math"/>
                          <a:ea typeface="Cambria Math"/>
                        </a:rPr>
                        <m:t>𝑪</m:t>
                      </m:r>
                      <m:r>
                        <a:rPr lang="en-US" sz="2400" b="1" i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n-US" sz="2400" b="1" i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mbria Math"/>
                          <a:ea typeface="Cambria Math"/>
                        </a:rPr>
                        <m:t>𝟔𝟎</m:t>
                      </m:r>
                      <m:r>
                        <a:rPr lang="en-US" sz="2400" b="1" i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mbria Math"/>
                          <a:ea typeface="Cambria Math"/>
                        </a:rPr>
                        <m:t>°</m:t>
                      </m:r>
                    </m:oMath>
                  </m:oMathPara>
                </a14:m>
                <a:endParaRPr lang="ru-RU" sz="2400" b="1" dirty="0">
                  <a:solidFill>
                    <a:schemeClr val="accent2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2739" y="5976885"/>
                <a:ext cx="1540229" cy="461665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Прямоугольник 22"/>
          <p:cNvSpPr/>
          <p:nvPr/>
        </p:nvSpPr>
        <p:spPr>
          <a:xfrm>
            <a:off x="6167297" y="841880"/>
            <a:ext cx="2051720" cy="6492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uk-UA" sz="2800" b="1" i="1" u="sng" dirty="0" smtClean="0">
                <a:solidFill>
                  <a:srgbClr val="00582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Задача №3</a:t>
            </a:r>
            <a:endParaRPr lang="ru-RU" sz="2800" b="1" i="1" u="sng" dirty="0">
              <a:solidFill>
                <a:srgbClr val="00582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500"/>
                            </p:stCondLst>
                            <p:childTnLst>
                              <p:par>
                                <p:cTn id="3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000"/>
                            </p:stCondLst>
                            <p:childTnLst>
                              <p:par>
                                <p:cTn id="43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4500"/>
                            </p:stCondLst>
                            <p:childTnLst>
                              <p:par>
                                <p:cTn id="4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0"/>
                            </p:stCondLst>
                            <p:childTnLst>
                              <p:par>
                                <p:cTn id="53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500"/>
                            </p:stCondLst>
                            <p:childTnLst>
                              <p:par>
                                <p:cTn id="58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6000"/>
                            </p:stCondLst>
                            <p:childTnLst>
                              <p:par>
                                <p:cTn id="63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6500"/>
                            </p:stCondLst>
                            <p:childTnLst>
                              <p:par>
                                <p:cTn id="6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7000"/>
                            </p:stCondLst>
                            <p:childTnLst>
                              <p:par>
                                <p:cTn id="73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7500"/>
                            </p:stCondLst>
                            <p:childTnLst>
                              <p:par>
                                <p:cTn id="78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8000"/>
                            </p:stCondLst>
                            <p:childTnLst>
                              <p:par>
                                <p:cTn id="83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8500"/>
                            </p:stCondLst>
                            <p:childTnLst>
                              <p:par>
                                <p:cTn id="8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7" dur="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5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/>
      <p:bldP spid="8" grpId="0"/>
      <p:bldP spid="9" grpId="0"/>
      <p:bldP spid="10" grpId="0"/>
      <p:bldP spid="11" grpId="0"/>
      <p:bldP spid="15" grpId="0"/>
      <p:bldP spid="2" grpId="0" build="p"/>
      <p:bldP spid="25" grpId="0" build="p"/>
      <p:bldP spid="25" grpId="1" build="p"/>
      <p:bldP spid="30" grpId="0" build="p"/>
      <p:bldP spid="31" grpId="0" build="p"/>
      <p:bldP spid="2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Равнобедренный треугольник 2"/>
          <p:cNvSpPr/>
          <p:nvPr/>
        </p:nvSpPr>
        <p:spPr>
          <a:xfrm>
            <a:off x="808038" y="1803400"/>
            <a:ext cx="4454525" cy="2852738"/>
          </a:xfrm>
          <a:prstGeom prst="triangle">
            <a:avLst>
              <a:gd name="adj" fmla="val 74050"/>
            </a:avLst>
          </a:prstGeom>
          <a:solidFill>
            <a:schemeClr val="accent1">
              <a:alpha val="5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5192713" y="4183063"/>
            <a:ext cx="647700" cy="6477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sz="2800" dirty="0">
                <a:solidFill>
                  <a:srgbClr val="002060"/>
                </a:solidFill>
              </a:rPr>
              <a:t>В</a:t>
            </a:r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439988" y="4619625"/>
            <a:ext cx="1819275" cy="6318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dirty="0">
                <a:solidFill>
                  <a:srgbClr val="2D2D8A">
                    <a:lumMod val="75000"/>
                  </a:srgbClr>
                </a:solidFill>
              </a:rPr>
              <a:t>5</a:t>
            </a:r>
            <a:r>
              <a:rPr lang="uk-UA" sz="2800" dirty="0"/>
              <a:t> </a:t>
            </a:r>
            <a:r>
              <a:rPr lang="uk-UA" sz="2800" dirty="0">
                <a:solidFill>
                  <a:schemeClr val="accent6">
                    <a:lumMod val="75000"/>
                  </a:schemeClr>
                </a:solidFill>
              </a:rPr>
              <a:t>см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363538" y="4287838"/>
            <a:ext cx="649287" cy="6477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sz="2800" dirty="0">
                <a:solidFill>
                  <a:srgbClr val="002060"/>
                </a:solidFill>
              </a:rPr>
              <a:t>С</a:t>
            </a:r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010025" y="1479550"/>
            <a:ext cx="647700" cy="6477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sz="2800" dirty="0">
                <a:solidFill>
                  <a:srgbClr val="002060"/>
                </a:solidFill>
              </a:rPr>
              <a:t>А</a:t>
            </a:r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305300" y="2708275"/>
            <a:ext cx="1547813" cy="6318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dirty="0">
                <a:solidFill>
                  <a:srgbClr val="2D2D8A">
                    <a:lumMod val="75000"/>
                  </a:srgbClr>
                </a:solidFill>
              </a:rPr>
              <a:t>3</a:t>
            </a:r>
            <a:r>
              <a:rPr lang="uk-UA" sz="2800" dirty="0"/>
              <a:t> </a:t>
            </a:r>
            <a:r>
              <a:rPr lang="uk-UA" sz="2800" dirty="0">
                <a:solidFill>
                  <a:schemeClr val="accent6">
                    <a:lumMod val="75000"/>
                  </a:schemeClr>
                </a:solidFill>
              </a:rPr>
              <a:t>см</a:t>
            </a:r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 rot="-275972">
            <a:off x="4279900" y="3970338"/>
            <a:ext cx="36353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uk-UA" sz="2800" b="1" i="1">
                <a:solidFill>
                  <a:srgbClr val="FF0000"/>
                </a:solidFill>
              </a:rPr>
              <a:t>х</a:t>
            </a:r>
            <a:endParaRPr lang="uk-UA" b="1" i="1">
              <a:solidFill>
                <a:srgbClr val="FF0000"/>
              </a:solidFill>
            </a:endParaRPr>
          </a:p>
        </p:txBody>
      </p:sp>
      <p:sp>
        <p:nvSpPr>
          <p:cNvPr id="12" name="Дуга 11"/>
          <p:cNvSpPr/>
          <p:nvPr/>
        </p:nvSpPr>
        <p:spPr>
          <a:xfrm rot="12378175">
            <a:off x="4532313" y="4235450"/>
            <a:ext cx="1462087" cy="784225"/>
          </a:xfrm>
          <a:prstGeom prst="arc">
            <a:avLst>
              <a:gd name="adj1" fmla="val 19984481"/>
              <a:gd name="adj2" fmla="val 2110968"/>
            </a:avLst>
          </a:prstGeom>
          <a:solidFill>
            <a:srgbClr val="FFC000"/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179513" y="830263"/>
            <a:ext cx="4079968" cy="6492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uk-UA" sz="2800" b="1" i="1" dirty="0">
                <a:solidFill>
                  <a:schemeClr val="accent2">
                    <a:lumMod val="75000"/>
                  </a:schemeClr>
                </a:solidFill>
              </a:rPr>
              <a:t>Теорема косинусів</a:t>
            </a:r>
            <a:endParaRPr lang="ru-RU" sz="2800" b="1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1501775" y="2592388"/>
            <a:ext cx="1547813" cy="6318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dirty="0">
                <a:solidFill>
                  <a:srgbClr val="2D2D8A">
                    <a:lumMod val="75000"/>
                  </a:srgbClr>
                </a:solidFill>
              </a:rPr>
              <a:t>7</a:t>
            </a:r>
            <a:r>
              <a:rPr lang="uk-UA" sz="2800" dirty="0"/>
              <a:t> </a:t>
            </a:r>
            <a:r>
              <a:rPr lang="uk-UA" sz="2800" dirty="0">
                <a:solidFill>
                  <a:schemeClr val="accent6">
                    <a:lumMod val="75000"/>
                  </a:schemeClr>
                </a:solidFill>
              </a:rPr>
              <a:t>см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5732463" y="1435100"/>
            <a:ext cx="2881312" cy="6318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sz="2800" i="1" dirty="0">
                <a:solidFill>
                  <a:srgbClr val="2D2D8A">
                    <a:lumMod val="75000"/>
                  </a:srgbClr>
                </a:solidFill>
              </a:rPr>
              <a:t>Дано : ∆АВС</a:t>
            </a:r>
            <a:endParaRPr lang="uk-UA" sz="2800" i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5886450" y="3001963"/>
            <a:ext cx="2881313" cy="6318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2800" i="1" dirty="0">
                <a:solidFill>
                  <a:srgbClr val="2D2D8A">
                    <a:lumMod val="75000"/>
                  </a:srgbClr>
                </a:solidFill>
              </a:rPr>
              <a:t>  </a:t>
            </a:r>
            <a:r>
              <a:rPr lang="uk-UA" sz="2800" i="1" dirty="0">
                <a:solidFill>
                  <a:srgbClr val="2D2D8A">
                    <a:lumMod val="75000"/>
                  </a:srgbClr>
                </a:solidFill>
              </a:rPr>
              <a:t>Знайти: </a:t>
            </a:r>
            <a:r>
              <a:rPr lang="uk-UA" sz="2800" i="1" dirty="0" smtClean="0">
                <a:solidFill>
                  <a:srgbClr val="2D2D8A">
                    <a:lumMod val="75000"/>
                  </a:srgbClr>
                </a:solidFill>
                <a:latin typeface="Cambria Math"/>
                <a:ea typeface="Cambria Math"/>
              </a:rPr>
              <a:t>∠</a:t>
            </a:r>
            <a:r>
              <a:rPr lang="en-US" sz="2800" i="1" dirty="0" smtClean="0">
                <a:solidFill>
                  <a:srgbClr val="2D2D8A">
                    <a:lumMod val="75000"/>
                  </a:srgbClr>
                </a:solidFill>
                <a:latin typeface="Cambria Math"/>
                <a:ea typeface="Cambria Math"/>
              </a:rPr>
              <a:t>B</a:t>
            </a:r>
            <a:endParaRPr lang="uk-UA" sz="2800" i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6092967" y="1811337"/>
            <a:ext cx="1559287" cy="6318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uk-UA" sz="2800" i="1" dirty="0" smtClean="0">
                <a:solidFill>
                  <a:srgbClr val="2D2D8A">
                    <a:lumMod val="75000"/>
                  </a:srgbClr>
                </a:solidFill>
              </a:rPr>
              <a:t>А</a:t>
            </a:r>
            <a:r>
              <a:rPr lang="en-US" sz="2800" i="1" dirty="0" smtClean="0">
                <a:solidFill>
                  <a:srgbClr val="2D2D8A">
                    <a:lumMod val="75000"/>
                  </a:srgbClr>
                </a:solidFill>
              </a:rPr>
              <a:t>B=3</a:t>
            </a:r>
            <a:r>
              <a:rPr lang="ru-RU" sz="2800" i="1" dirty="0" smtClean="0">
                <a:solidFill>
                  <a:srgbClr val="2D2D8A">
                    <a:lumMod val="75000"/>
                  </a:srgbClr>
                </a:solidFill>
              </a:rPr>
              <a:t>см</a:t>
            </a:r>
            <a:endParaRPr lang="uk-UA" sz="2800" i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6048950" y="2237076"/>
            <a:ext cx="1559287" cy="6318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2800" i="1" dirty="0" smtClean="0">
                <a:solidFill>
                  <a:srgbClr val="2D2D8A">
                    <a:lumMod val="75000"/>
                  </a:srgbClr>
                </a:solidFill>
              </a:rPr>
              <a:t>B</a:t>
            </a:r>
            <a:r>
              <a:rPr lang="ru-RU" sz="2800" i="1" dirty="0">
                <a:solidFill>
                  <a:srgbClr val="2D2D8A">
                    <a:lumMod val="75000"/>
                  </a:srgbClr>
                </a:solidFill>
              </a:rPr>
              <a:t>С</a:t>
            </a:r>
            <a:r>
              <a:rPr lang="en-US" sz="2800" i="1" dirty="0" smtClean="0">
                <a:solidFill>
                  <a:srgbClr val="2D2D8A">
                    <a:lumMod val="75000"/>
                  </a:srgbClr>
                </a:solidFill>
              </a:rPr>
              <a:t>=5</a:t>
            </a:r>
            <a:r>
              <a:rPr lang="ru-RU" sz="2800" i="1" dirty="0" smtClean="0">
                <a:solidFill>
                  <a:srgbClr val="2D2D8A">
                    <a:lumMod val="75000"/>
                  </a:srgbClr>
                </a:solidFill>
              </a:rPr>
              <a:t>см</a:t>
            </a:r>
            <a:endParaRPr lang="uk-UA" sz="2800" i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6092462" y="2597944"/>
            <a:ext cx="1559287" cy="6318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uk-UA" sz="2800" i="1" dirty="0" smtClean="0">
                <a:solidFill>
                  <a:srgbClr val="2D2D8A">
                    <a:lumMod val="75000"/>
                  </a:srgbClr>
                </a:solidFill>
              </a:rPr>
              <a:t>А</a:t>
            </a:r>
            <a:r>
              <a:rPr lang="en-US" sz="2800" i="1" dirty="0" smtClean="0">
                <a:solidFill>
                  <a:srgbClr val="2D2D8A">
                    <a:lumMod val="75000"/>
                  </a:srgbClr>
                </a:solidFill>
              </a:rPr>
              <a:t>C=7</a:t>
            </a:r>
            <a:r>
              <a:rPr lang="ru-RU" sz="2800" i="1" dirty="0" smtClean="0">
                <a:solidFill>
                  <a:srgbClr val="2D2D8A">
                    <a:lumMod val="75000"/>
                  </a:srgbClr>
                </a:solidFill>
              </a:rPr>
              <a:t>см</a:t>
            </a:r>
            <a:endParaRPr lang="uk-UA" sz="2800" i="1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2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3375" y="0"/>
            <a:ext cx="6553200" cy="1268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2" name="Прямоугольник 21"/>
          <p:cNvSpPr/>
          <p:nvPr/>
        </p:nvSpPr>
        <p:spPr>
          <a:xfrm>
            <a:off x="6167297" y="841880"/>
            <a:ext cx="2051720" cy="6492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uk-UA" sz="2800" b="1" i="1" u="sng" dirty="0" smtClean="0">
                <a:solidFill>
                  <a:srgbClr val="00582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Задача №4</a:t>
            </a:r>
            <a:endParaRPr lang="ru-RU" sz="2800" b="1" i="1" u="sng" dirty="0">
              <a:solidFill>
                <a:srgbClr val="00582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500"/>
                            </p:stCondLst>
                            <p:childTnLst>
                              <p:par>
                                <p:cTn id="3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000"/>
                            </p:stCondLst>
                            <p:childTnLst>
                              <p:par>
                                <p:cTn id="43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4500"/>
                            </p:stCondLst>
                            <p:childTnLst>
                              <p:par>
                                <p:cTn id="4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0"/>
                            </p:stCondLst>
                            <p:childTnLst>
                              <p:par>
                                <p:cTn id="53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500"/>
                            </p:stCondLst>
                            <p:childTnLst>
                              <p:par>
                                <p:cTn id="58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6000"/>
                            </p:stCondLst>
                            <p:childTnLst>
                              <p:par>
                                <p:cTn id="63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6500"/>
                            </p:stCondLst>
                            <p:childTnLst>
                              <p:par>
                                <p:cTn id="6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7000"/>
                            </p:stCondLst>
                            <p:childTnLst>
                              <p:par>
                                <p:cTn id="73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7500"/>
                            </p:stCondLst>
                            <p:childTnLst>
                              <p:par>
                                <p:cTn id="78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8000"/>
                            </p:stCondLst>
                            <p:childTnLst>
                              <p:par>
                                <p:cTn id="8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91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/>
      <p:bldP spid="8" grpId="0"/>
      <p:bldP spid="9" grpId="0"/>
      <p:bldP spid="10" grpId="0"/>
      <p:bldP spid="11" grpId="0"/>
      <p:bldP spid="15" grpId="0"/>
      <p:bldP spid="2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Равнобедренный треугольник 2"/>
          <p:cNvSpPr/>
          <p:nvPr/>
        </p:nvSpPr>
        <p:spPr>
          <a:xfrm>
            <a:off x="808038" y="1803400"/>
            <a:ext cx="4454525" cy="2852738"/>
          </a:xfrm>
          <a:prstGeom prst="triangle">
            <a:avLst>
              <a:gd name="adj" fmla="val 74050"/>
            </a:avLst>
          </a:prstGeom>
          <a:solidFill>
            <a:schemeClr val="accent1">
              <a:alpha val="5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5192713" y="4183063"/>
            <a:ext cx="647700" cy="6477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sz="2800" dirty="0">
                <a:solidFill>
                  <a:srgbClr val="002060"/>
                </a:solidFill>
              </a:rPr>
              <a:t>В</a:t>
            </a:r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396722" y="4514850"/>
            <a:ext cx="1819275" cy="6318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sz="2800" dirty="0" smtClean="0">
                <a:solidFill>
                  <a:srgbClr val="2D2D8A">
                    <a:lumMod val="75000"/>
                  </a:srgbClr>
                </a:solidFill>
              </a:rPr>
              <a:t>8</a:t>
            </a:r>
            <a:r>
              <a:rPr lang="uk-UA" sz="2800" dirty="0" smtClean="0"/>
              <a:t> </a:t>
            </a:r>
            <a:r>
              <a:rPr lang="uk-UA" sz="2800" dirty="0">
                <a:solidFill>
                  <a:schemeClr val="accent6">
                    <a:lumMod val="75000"/>
                  </a:schemeClr>
                </a:solidFill>
              </a:rPr>
              <a:t>см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363538" y="4287838"/>
            <a:ext cx="649287" cy="6477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sz="2800" dirty="0">
                <a:solidFill>
                  <a:srgbClr val="002060"/>
                </a:solidFill>
              </a:rPr>
              <a:t>С</a:t>
            </a:r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010025" y="1479550"/>
            <a:ext cx="647700" cy="6477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sz="2800" dirty="0">
                <a:solidFill>
                  <a:srgbClr val="002060"/>
                </a:solidFill>
              </a:rPr>
              <a:t>А</a:t>
            </a:r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305300" y="2708275"/>
            <a:ext cx="1547813" cy="6318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b="1" i="1" dirty="0">
                <a:solidFill>
                  <a:srgbClr val="2D2D8A">
                    <a:lumMod val="75000"/>
                  </a:srgbClr>
                </a:solidFill>
              </a:rPr>
              <a:t>x</a:t>
            </a:r>
            <a:r>
              <a:rPr lang="uk-UA" sz="2800" dirty="0"/>
              <a:t> </a:t>
            </a:r>
            <a:r>
              <a:rPr lang="uk-UA" sz="2800" dirty="0">
                <a:solidFill>
                  <a:schemeClr val="accent6">
                    <a:lumMod val="75000"/>
                  </a:schemeClr>
                </a:solidFill>
              </a:rPr>
              <a:t>см</a:t>
            </a:r>
          </a:p>
        </p:txBody>
      </p:sp>
      <p:sp>
        <p:nvSpPr>
          <p:cNvPr id="12" name="Дуга 11"/>
          <p:cNvSpPr/>
          <p:nvPr/>
        </p:nvSpPr>
        <p:spPr>
          <a:xfrm rot="12378175">
            <a:off x="4532313" y="4235450"/>
            <a:ext cx="1462087" cy="784225"/>
          </a:xfrm>
          <a:prstGeom prst="arc">
            <a:avLst>
              <a:gd name="adj1" fmla="val 19984481"/>
              <a:gd name="adj2" fmla="val 2379348"/>
            </a:avLst>
          </a:prstGeom>
          <a:solidFill>
            <a:schemeClr val="accent6"/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251521" y="830263"/>
            <a:ext cx="3706666" cy="6492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uk-UA" sz="2800" b="1" i="1" dirty="0">
                <a:solidFill>
                  <a:schemeClr val="accent2">
                    <a:lumMod val="75000"/>
                  </a:schemeClr>
                </a:solidFill>
              </a:rPr>
              <a:t>Теорема косинусів</a:t>
            </a:r>
            <a:endParaRPr lang="ru-RU" sz="2800" b="1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1501775" y="2592388"/>
            <a:ext cx="1547813" cy="6318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sz="2800" dirty="0" smtClean="0">
                <a:solidFill>
                  <a:srgbClr val="2D2D8A">
                    <a:lumMod val="75000"/>
                  </a:srgbClr>
                </a:solidFill>
              </a:rPr>
              <a:t>7</a:t>
            </a:r>
            <a:r>
              <a:rPr lang="uk-UA" sz="2800" dirty="0" smtClean="0"/>
              <a:t> </a:t>
            </a:r>
            <a:r>
              <a:rPr lang="uk-UA" sz="2800" dirty="0">
                <a:solidFill>
                  <a:schemeClr val="accent6">
                    <a:lumMod val="75000"/>
                  </a:schemeClr>
                </a:solidFill>
              </a:rPr>
              <a:t>см</a:t>
            </a:r>
          </a:p>
        </p:txBody>
      </p:sp>
      <p:sp>
        <p:nvSpPr>
          <p:cNvPr id="14" name="Прямоугольник 13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3958186" y="4013392"/>
            <a:ext cx="1086772" cy="470000"/>
          </a:xfrm>
          <a:prstGeom prst="rect">
            <a:avLst/>
          </a:prstGeom>
          <a:blipFill rotWithShape="1">
            <a:blip r:embed="rId2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ru-RU">
                <a:noFill/>
              </a:rPr>
              <a:t> 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5886450" y="3001963"/>
            <a:ext cx="2881313" cy="6318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2800" i="1" dirty="0">
                <a:solidFill>
                  <a:srgbClr val="2D2D8A">
                    <a:lumMod val="75000"/>
                  </a:srgbClr>
                </a:solidFill>
              </a:rPr>
              <a:t>  </a:t>
            </a:r>
            <a:r>
              <a:rPr lang="uk-UA" sz="2800" i="1" dirty="0">
                <a:solidFill>
                  <a:srgbClr val="2D2D8A">
                    <a:lumMod val="75000"/>
                  </a:srgbClr>
                </a:solidFill>
              </a:rPr>
              <a:t>Знайти: А</a:t>
            </a:r>
            <a:r>
              <a:rPr lang="en-US" sz="2800" i="1" dirty="0">
                <a:solidFill>
                  <a:srgbClr val="2D2D8A">
                    <a:lumMod val="75000"/>
                  </a:srgbClr>
                </a:solidFill>
              </a:rPr>
              <a:t>B</a:t>
            </a:r>
            <a:endParaRPr lang="uk-UA" sz="2800" i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5732463" y="1435100"/>
            <a:ext cx="2881312" cy="6318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sz="2800" i="1" dirty="0">
                <a:solidFill>
                  <a:srgbClr val="2D2D8A">
                    <a:lumMod val="75000"/>
                  </a:srgbClr>
                </a:solidFill>
              </a:rPr>
              <a:t>Дано : ∆АВС</a:t>
            </a:r>
            <a:endParaRPr lang="uk-UA" sz="2800" i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6044966" y="1811337"/>
            <a:ext cx="1559287" cy="6318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2800" i="1" dirty="0" smtClean="0">
                <a:solidFill>
                  <a:srgbClr val="2D2D8A">
                    <a:lumMod val="75000"/>
                  </a:srgbClr>
                </a:solidFill>
              </a:rPr>
              <a:t>B</a:t>
            </a:r>
            <a:r>
              <a:rPr lang="ru-RU" sz="2800" i="1" dirty="0">
                <a:solidFill>
                  <a:srgbClr val="2D2D8A">
                    <a:lumMod val="75000"/>
                  </a:srgbClr>
                </a:solidFill>
              </a:rPr>
              <a:t>С</a:t>
            </a:r>
            <a:r>
              <a:rPr lang="en-US" sz="2800" i="1" dirty="0" smtClean="0">
                <a:solidFill>
                  <a:srgbClr val="2D2D8A">
                    <a:lumMod val="75000"/>
                  </a:srgbClr>
                </a:solidFill>
              </a:rPr>
              <a:t>=</a:t>
            </a:r>
            <a:r>
              <a:rPr lang="uk-UA" sz="2800" i="1" dirty="0" smtClean="0">
                <a:solidFill>
                  <a:srgbClr val="2D2D8A">
                    <a:lumMod val="75000"/>
                  </a:srgbClr>
                </a:solidFill>
              </a:rPr>
              <a:t>8</a:t>
            </a:r>
            <a:r>
              <a:rPr lang="ru-RU" sz="2800" i="1" dirty="0" smtClean="0">
                <a:solidFill>
                  <a:srgbClr val="2D2D8A">
                    <a:lumMod val="75000"/>
                  </a:srgbClr>
                </a:solidFill>
              </a:rPr>
              <a:t>см</a:t>
            </a:r>
            <a:endParaRPr lang="uk-UA" sz="2800" i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6041430" y="2142693"/>
            <a:ext cx="1559287" cy="6318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uk-UA" sz="2800" i="1" dirty="0" smtClean="0">
                <a:solidFill>
                  <a:srgbClr val="2D2D8A">
                    <a:lumMod val="75000"/>
                  </a:srgbClr>
                </a:solidFill>
              </a:rPr>
              <a:t>А</a:t>
            </a:r>
            <a:r>
              <a:rPr lang="en-US" sz="2800" i="1" dirty="0" smtClean="0">
                <a:solidFill>
                  <a:srgbClr val="2D2D8A">
                    <a:lumMod val="75000"/>
                  </a:srgbClr>
                </a:solidFill>
              </a:rPr>
              <a:t>C=</a:t>
            </a:r>
            <a:r>
              <a:rPr lang="uk-UA" sz="2800" i="1" dirty="0" smtClean="0">
                <a:solidFill>
                  <a:srgbClr val="2D2D8A">
                    <a:lumMod val="75000"/>
                  </a:srgbClr>
                </a:solidFill>
              </a:rPr>
              <a:t>7</a:t>
            </a:r>
            <a:r>
              <a:rPr lang="ru-RU" sz="2800" i="1" dirty="0" smtClean="0">
                <a:solidFill>
                  <a:srgbClr val="2D2D8A">
                    <a:lumMod val="75000"/>
                  </a:srgbClr>
                </a:solidFill>
              </a:rPr>
              <a:t>см</a:t>
            </a:r>
            <a:endParaRPr lang="uk-UA" sz="2800" i="1" dirty="0">
              <a:solidFill>
                <a:schemeClr val="accent6">
                  <a:lumMod val="75000"/>
                </a:schemeClr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Прямоугольник 21"/>
              <p:cNvSpPr/>
              <p:nvPr/>
            </p:nvSpPr>
            <p:spPr>
              <a:xfrm>
                <a:off x="6041429" y="2592386"/>
                <a:ext cx="1559287" cy="631825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>
                  <a:defRPr/>
                </a:pPr>
                <a:r>
                  <a:rPr lang="uk-UA" sz="2800" i="1" dirty="0" smtClean="0">
                    <a:solidFill>
                      <a:srgbClr val="2D2D8A">
                        <a:lumMod val="75000"/>
                      </a:srgbClr>
                    </a:solidFill>
                    <a:latin typeface="Cambria Math"/>
                    <a:ea typeface="Cambria Math"/>
                  </a:rPr>
                  <a:t>∠</a:t>
                </a:r>
                <a:r>
                  <a:rPr lang="en-US" sz="2800" i="1" dirty="0" smtClean="0">
                    <a:solidFill>
                      <a:srgbClr val="2D2D8A">
                        <a:lumMod val="75000"/>
                      </a:srgbClr>
                    </a:solidFill>
                    <a:latin typeface="Cambria Math"/>
                    <a:ea typeface="Cambria Math"/>
                  </a:rPr>
                  <a:t>B=60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solidFill>
                          <a:srgbClr val="2D2D8A">
                            <a:lumMod val="75000"/>
                          </a:srgbClr>
                        </a:solidFill>
                        <a:latin typeface="Cambria Math"/>
                        <a:ea typeface="Cambria Math"/>
                      </a:rPr>
                      <m:t> </m:t>
                    </m:r>
                    <m:r>
                      <a:rPr lang="en-US" sz="2800" i="1" smtClean="0">
                        <a:solidFill>
                          <a:srgbClr val="2D2D8A">
                            <a:lumMod val="75000"/>
                          </a:srgbClr>
                        </a:solidFill>
                        <a:latin typeface="Cambria Math"/>
                        <a:ea typeface="Cambria Math"/>
                      </a:rPr>
                      <m:t>°</m:t>
                    </m:r>
                  </m:oMath>
                </a14:m>
                <a:endParaRPr lang="uk-UA" sz="2800" i="1" dirty="0">
                  <a:solidFill>
                    <a:schemeClr val="accent6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22" name="Прямоугольник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41429" y="2592386"/>
                <a:ext cx="1559287" cy="631825"/>
              </a:xfrm>
              <a:prstGeom prst="rect">
                <a:avLst/>
              </a:prstGeom>
              <a:blipFill rotWithShape="1">
                <a:blip r:embed="rId3"/>
                <a:stretch>
                  <a:fillRect l="-7813" t="-962" b="-17308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3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3375" y="0"/>
            <a:ext cx="6553200" cy="1268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9" name="Прямоугольник 18"/>
          <p:cNvSpPr/>
          <p:nvPr/>
        </p:nvSpPr>
        <p:spPr>
          <a:xfrm>
            <a:off x="6167297" y="841880"/>
            <a:ext cx="2051720" cy="6492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uk-UA" sz="2800" b="1" i="1" u="sng" dirty="0" smtClean="0">
                <a:solidFill>
                  <a:srgbClr val="00582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Задача №5</a:t>
            </a:r>
            <a:endParaRPr lang="ru-RU" sz="2800" b="1" i="1" u="sng" dirty="0">
              <a:solidFill>
                <a:srgbClr val="00582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251521" y="5234847"/>
                <a:ext cx="5745419" cy="470000"/>
              </a:xfrm>
              <a:prstGeom prst="rect">
                <a:avLst/>
              </a:prstGeom>
              <a:noFill/>
            </p:spPr>
            <p:txBody>
              <a:bodyPr wrap="none" rtlCol="0" anchor="b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2400" b="1" i="1" smtClean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b="1" i="1" smtClean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/>
                            </a:rPr>
                            <m:t>𝑨</m:t>
                          </m:r>
                          <m:r>
                            <a:rPr lang="uk-UA" sz="2400" b="1" i="1" smtClean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/>
                            </a:rPr>
                            <m:t>С</m:t>
                          </m:r>
                        </m:e>
                        <m:sup>
                          <m:r>
                            <a:rPr lang="en-US" sz="2400" b="1" i="1" smtClean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en-US" sz="2400" b="1" i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ru-RU" sz="2400" b="1" i="1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b="1" i="1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/>
                            </a:rPr>
                            <m:t>𝑨</m:t>
                          </m:r>
                          <m:r>
                            <a:rPr lang="uk-UA" sz="2400" b="1" i="1" smtClean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/>
                            </a:rPr>
                            <m:t>В</m:t>
                          </m:r>
                        </m:e>
                        <m:sup>
                          <m:r>
                            <a:rPr lang="en-US" sz="2400" b="1" i="1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en-US" sz="2400" b="1" i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ru-RU" sz="2400" b="1" i="1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b="1" i="1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/>
                            </a:rPr>
                            <m:t>𝑩</m:t>
                          </m:r>
                          <m:r>
                            <a:rPr lang="en-US" sz="2400" b="1" i="1" smtClean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/>
                            </a:rPr>
                            <m:t>𝑪</m:t>
                          </m:r>
                        </m:e>
                        <m:sup>
                          <m:r>
                            <a:rPr lang="en-US" sz="2400" b="1" i="1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en-US" sz="2400" b="1" i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mbria Math"/>
                        </a:rPr>
                        <m:t>−</m:t>
                      </m:r>
                      <m:r>
                        <a:rPr lang="en-US" sz="2400" b="1" i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mbria Math"/>
                        </a:rPr>
                        <m:t>𝟐</m:t>
                      </m:r>
                      <m:r>
                        <a:rPr lang="en-US" sz="2400" b="1" i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mbria Math"/>
                        </a:rPr>
                        <m:t>𝐀</m:t>
                      </m:r>
                      <m:r>
                        <a:rPr lang="uk-UA" sz="2400" b="1" i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mbria Math"/>
                        </a:rPr>
                        <m:t>В</m:t>
                      </m:r>
                      <m:r>
                        <a:rPr lang="en-US" sz="2400" b="1" i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en-US" sz="2400" b="1" i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mbria Math"/>
                          <a:ea typeface="Cambria Math"/>
                        </a:rPr>
                        <m:t>𝑩𝑪</m:t>
                      </m:r>
                      <m:r>
                        <a:rPr lang="en-US" sz="2400" b="1" i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en-US" sz="2400" b="1" i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mbria Math"/>
                          <a:ea typeface="Cambria Math"/>
                        </a:rPr>
                        <m:t>𝒄𝒐𝒔</m:t>
                      </m:r>
                      <m:r>
                        <a:rPr lang="en-US" sz="2400" b="1" i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mbria Math"/>
                          <a:ea typeface="Cambria Math"/>
                        </a:rPr>
                        <m:t>∠</m:t>
                      </m:r>
                      <m:r>
                        <a:rPr lang="en-US" sz="2400" b="1" i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mbria Math"/>
                          <a:ea typeface="Cambria Math"/>
                        </a:rPr>
                        <m:t>𝑨𝑩</m:t>
                      </m:r>
                      <m:r>
                        <a:rPr lang="uk-UA" sz="2400" b="1" i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mbria Math"/>
                          <a:ea typeface="Cambria Math"/>
                        </a:rPr>
                        <m:t>С</m:t>
                      </m:r>
                    </m:oMath>
                  </m:oMathPara>
                </a14:m>
                <a:endParaRPr lang="ru-RU" sz="2400" b="1" dirty="0">
                  <a:solidFill>
                    <a:schemeClr val="accent2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1" y="5234847"/>
                <a:ext cx="5745419" cy="470000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251521" y="5704847"/>
                <a:ext cx="4267450" cy="470000"/>
              </a:xfrm>
              <a:prstGeom prst="rect">
                <a:avLst/>
              </a:prstGeom>
              <a:noFill/>
            </p:spPr>
            <p:txBody>
              <a:bodyPr wrap="none" rtlCol="0" anchor="b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2400" b="1" i="1" smtClean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uk-UA" sz="2400" b="1" i="1" smtClean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/>
                            </a:rPr>
                            <m:t>𝟕</m:t>
                          </m:r>
                        </m:e>
                        <m:sup>
                          <m:r>
                            <a:rPr lang="en-US" sz="2400" b="1" i="1" smtClean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en-US" sz="2400" b="1" i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ru-RU" sz="2400" b="1" i="1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uk-UA" sz="2400" b="1" i="1" smtClean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/>
                            </a:rPr>
                            <m:t>х</m:t>
                          </m:r>
                        </m:e>
                        <m:sup>
                          <m:r>
                            <a:rPr lang="en-US" sz="2400" b="1" i="1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en-US" sz="2400" b="1" i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ru-RU" sz="2400" b="1" i="1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uk-UA" sz="2400" b="1" i="1" smtClean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/>
                            </a:rPr>
                            <m:t>𝟖</m:t>
                          </m:r>
                        </m:e>
                        <m:sup>
                          <m:r>
                            <a:rPr lang="en-US" sz="2400" b="1" i="1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en-US" sz="2400" b="1" i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mbria Math"/>
                        </a:rPr>
                        <m:t>−</m:t>
                      </m:r>
                      <m:r>
                        <a:rPr lang="en-US" sz="2400" b="1" i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mbria Math"/>
                        </a:rPr>
                        <m:t>𝟐</m:t>
                      </m:r>
                      <m:r>
                        <a:rPr lang="uk-UA" sz="2400" b="1" i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mbria Math"/>
                        </a:rPr>
                        <m:t>х</m:t>
                      </m:r>
                      <m:r>
                        <a:rPr lang="en-US" sz="2400" b="1" i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uk-UA" sz="2400" b="1" i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mbria Math"/>
                          <a:ea typeface="Cambria Math"/>
                        </a:rPr>
                        <m:t>𝟖</m:t>
                      </m:r>
                      <m:r>
                        <a:rPr lang="en-US" sz="2400" b="1" i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en-US" sz="2400" b="1" i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mbria Math"/>
                          <a:ea typeface="Cambria Math"/>
                        </a:rPr>
                        <m:t>𝒄𝒐𝒔</m:t>
                      </m:r>
                      <m:r>
                        <a:rPr lang="uk-UA" sz="2400" b="1" i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mbria Math"/>
                          <a:ea typeface="Cambria Math"/>
                        </a:rPr>
                        <m:t>𝟔𝟎</m:t>
                      </m:r>
                      <m:r>
                        <a:rPr lang="uk-UA" sz="2400" b="1" i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mbria Math"/>
                          <a:ea typeface="Cambria Math"/>
                        </a:rPr>
                        <m:t>°</m:t>
                      </m:r>
                    </m:oMath>
                  </m:oMathPara>
                </a14:m>
                <a:endParaRPr lang="ru-RU" sz="2400" b="1" dirty="0">
                  <a:solidFill>
                    <a:schemeClr val="accent2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1" y="5704847"/>
                <a:ext cx="4267450" cy="470000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1649714" y="6174847"/>
                <a:ext cx="2644185" cy="470000"/>
              </a:xfrm>
              <a:prstGeom prst="rect">
                <a:avLst/>
              </a:prstGeom>
              <a:noFill/>
            </p:spPr>
            <p:txBody>
              <a:bodyPr wrap="none" rtlCol="0" anchor="b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2400" b="1" i="1" smtClean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uk-UA" sz="2400" b="1" i="1" smtClean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/>
                            </a:rPr>
                            <m:t>х</m:t>
                          </m:r>
                        </m:e>
                        <m:sup>
                          <m:r>
                            <a:rPr lang="en-US" sz="2400" b="1" i="1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uk-UA" sz="2400" b="1" i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mbria Math"/>
                        </a:rPr>
                        <m:t>−</m:t>
                      </m:r>
                      <m:r>
                        <a:rPr lang="uk-UA" sz="2400" b="1" i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mbria Math"/>
                        </a:rPr>
                        <m:t>𝟖</m:t>
                      </m:r>
                      <m:r>
                        <a:rPr lang="uk-UA" sz="2400" b="1" i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mbria Math"/>
                        </a:rPr>
                        <m:t>х</m:t>
                      </m:r>
                      <m:r>
                        <a:rPr lang="uk-UA" sz="2400" b="1" i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mbria Math"/>
                        </a:rPr>
                        <m:t>+</m:t>
                      </m:r>
                      <m:r>
                        <a:rPr lang="uk-UA" sz="2400" b="1" i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mbria Math"/>
                        </a:rPr>
                        <m:t>𝟏𝟓</m:t>
                      </m:r>
                      <m:r>
                        <a:rPr lang="uk-UA" sz="2400" b="1" i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mbria Math"/>
                        </a:rPr>
                        <m:t>=</m:t>
                      </m:r>
                      <m:r>
                        <a:rPr lang="uk-UA" sz="2400" b="1" i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mbria Math"/>
                        </a:rPr>
                        <m:t>𝟎</m:t>
                      </m:r>
                      <m:r>
                        <a:rPr lang="uk-UA" sz="2400" b="1" i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mbria Math"/>
                        </a:rPr>
                        <m:t> </m:t>
                      </m:r>
                    </m:oMath>
                  </m:oMathPara>
                </a14:m>
                <a:endParaRPr lang="ru-RU" sz="2400" b="1" dirty="0">
                  <a:solidFill>
                    <a:schemeClr val="accent2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49714" y="6174847"/>
                <a:ext cx="2644185" cy="470000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500"/>
                            </p:stCondLst>
                            <p:childTnLst>
                              <p:par>
                                <p:cTn id="3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000"/>
                            </p:stCondLst>
                            <p:childTnLst>
                              <p:par>
                                <p:cTn id="43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4500"/>
                            </p:stCondLst>
                            <p:childTnLst>
                              <p:par>
                                <p:cTn id="48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0"/>
                            </p:stCondLst>
                            <p:childTnLst>
                              <p:par>
                                <p:cTn id="53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500"/>
                            </p:stCondLst>
                            <p:childTnLst>
                              <p:par>
                                <p:cTn id="5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6000"/>
                            </p:stCondLst>
                            <p:childTnLst>
                              <p:par>
                                <p:cTn id="63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6500"/>
                            </p:stCondLst>
                            <p:childTnLst>
                              <p:par>
                                <p:cTn id="68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7000"/>
                            </p:stCondLst>
                            <p:childTnLst>
                              <p:par>
                                <p:cTn id="73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7500"/>
                            </p:stCondLst>
                            <p:childTnLst>
                              <p:par>
                                <p:cTn id="78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8000"/>
                            </p:stCondLst>
                            <p:childTnLst>
                              <p:par>
                                <p:cTn id="8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/>
      <p:bldP spid="8" grpId="0"/>
      <p:bldP spid="9" grpId="0"/>
      <p:bldP spid="10" grpId="0"/>
      <p:bldP spid="15" grpId="0"/>
      <p:bldP spid="24" grpId="0"/>
      <p:bldP spid="25" grpId="0"/>
      <p:bldP spid="2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Равнобедренный треугольник 2"/>
          <p:cNvSpPr/>
          <p:nvPr/>
        </p:nvSpPr>
        <p:spPr>
          <a:xfrm>
            <a:off x="808038" y="1803400"/>
            <a:ext cx="4454525" cy="2484438"/>
          </a:xfrm>
          <a:prstGeom prst="triangle">
            <a:avLst>
              <a:gd name="adj" fmla="val 74050"/>
            </a:avLst>
          </a:prstGeom>
          <a:solidFill>
            <a:schemeClr val="accent1">
              <a:alpha val="5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5171857" y="3976833"/>
            <a:ext cx="647700" cy="6477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sz="2800" dirty="0">
                <a:solidFill>
                  <a:srgbClr val="002060"/>
                </a:solidFill>
              </a:rPr>
              <a:t>В</a:t>
            </a:r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63538" y="3911651"/>
            <a:ext cx="649287" cy="6477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sz="2800" dirty="0">
                <a:solidFill>
                  <a:srgbClr val="002060"/>
                </a:solidFill>
              </a:rPr>
              <a:t>С</a:t>
            </a:r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010025" y="1479550"/>
            <a:ext cx="647700" cy="6477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sz="2800" dirty="0">
                <a:solidFill>
                  <a:srgbClr val="002060"/>
                </a:solidFill>
              </a:rPr>
              <a:t>А</a:t>
            </a:r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756221" y="2729706"/>
            <a:ext cx="472958" cy="6318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2800" b="1" i="1" dirty="0" smtClean="0">
                <a:solidFill>
                  <a:srgbClr val="FF0000"/>
                </a:solidFill>
              </a:rPr>
              <a:t>x</a:t>
            </a:r>
            <a:endParaRPr lang="uk-UA" sz="28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Дуга 8"/>
          <p:cNvSpPr/>
          <p:nvPr/>
        </p:nvSpPr>
        <p:spPr>
          <a:xfrm rot="12378175">
            <a:off x="4531519" y="3902264"/>
            <a:ext cx="1462087" cy="784225"/>
          </a:xfrm>
          <a:prstGeom prst="arc">
            <a:avLst>
              <a:gd name="adj1" fmla="val 19984481"/>
              <a:gd name="adj2" fmla="val 2470252"/>
            </a:avLst>
          </a:prstGeom>
          <a:solidFill>
            <a:schemeClr val="accent6"/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51521" y="830263"/>
            <a:ext cx="3384375" cy="6492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uk-UA" sz="2800" b="1" i="1" dirty="0">
                <a:solidFill>
                  <a:schemeClr val="accent2">
                    <a:lumMod val="75000"/>
                  </a:schemeClr>
                </a:solidFill>
              </a:rPr>
              <a:t>Теорема косинусів</a:t>
            </a:r>
            <a:endParaRPr lang="ru-RU" sz="2800" b="1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259632" y="2592385"/>
            <a:ext cx="1547813" cy="6318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dirty="0">
                <a:solidFill>
                  <a:srgbClr val="2D2D8A">
                    <a:lumMod val="75000"/>
                  </a:srgbClr>
                </a:solidFill>
              </a:rPr>
              <a:t>7</a:t>
            </a:r>
            <a:r>
              <a:rPr lang="uk-UA" sz="2800" dirty="0" smtClean="0"/>
              <a:t> </a:t>
            </a:r>
            <a:r>
              <a:rPr lang="uk-UA" sz="2800" dirty="0">
                <a:solidFill>
                  <a:schemeClr val="accent6">
                    <a:lumMod val="75000"/>
                  </a:schemeClr>
                </a:solidFill>
              </a:rPr>
              <a:t>см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5886450" y="3001963"/>
            <a:ext cx="2881313" cy="6318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2800" i="1" dirty="0">
                <a:solidFill>
                  <a:srgbClr val="2D2D8A">
                    <a:lumMod val="75000"/>
                  </a:srgbClr>
                </a:solidFill>
              </a:rPr>
              <a:t>  </a:t>
            </a:r>
            <a:r>
              <a:rPr lang="uk-UA" sz="2800" i="1" dirty="0">
                <a:solidFill>
                  <a:srgbClr val="2D2D8A">
                    <a:lumMod val="75000"/>
                  </a:srgbClr>
                </a:solidFill>
              </a:rPr>
              <a:t>Знайти: А</a:t>
            </a:r>
            <a:r>
              <a:rPr lang="en-US" sz="2800" i="1" dirty="0">
                <a:solidFill>
                  <a:srgbClr val="2D2D8A">
                    <a:lumMod val="75000"/>
                  </a:srgbClr>
                </a:solidFill>
              </a:rPr>
              <a:t>B</a:t>
            </a:r>
            <a:endParaRPr lang="uk-UA" sz="2800" i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5732463" y="1435100"/>
            <a:ext cx="2881312" cy="6318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sz="2800" i="1" dirty="0">
                <a:solidFill>
                  <a:srgbClr val="2D2D8A">
                    <a:lumMod val="75000"/>
                  </a:srgbClr>
                </a:solidFill>
              </a:rPr>
              <a:t>Дано : ∆АВС</a:t>
            </a:r>
            <a:endParaRPr lang="uk-UA" sz="2800" i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6044966" y="1811337"/>
            <a:ext cx="2847514" cy="6318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uk-UA" sz="2800" i="1" dirty="0" smtClean="0">
                <a:solidFill>
                  <a:srgbClr val="2D2D8A">
                    <a:lumMod val="75000"/>
                  </a:srgbClr>
                </a:solidFill>
              </a:rPr>
              <a:t>В</a:t>
            </a:r>
            <a:r>
              <a:rPr lang="en-US" sz="2800" i="1" dirty="0" smtClean="0">
                <a:solidFill>
                  <a:srgbClr val="2D2D8A">
                    <a:lumMod val="75000"/>
                  </a:srgbClr>
                </a:solidFill>
              </a:rPr>
              <a:t>C-</a:t>
            </a:r>
            <a:r>
              <a:rPr lang="uk-UA" sz="2800" i="1" dirty="0" smtClean="0">
                <a:solidFill>
                  <a:srgbClr val="2D2D8A">
                    <a:lumMod val="75000"/>
                  </a:srgbClr>
                </a:solidFill>
              </a:rPr>
              <a:t>А</a:t>
            </a:r>
            <a:r>
              <a:rPr lang="en-US" sz="2800" i="1" dirty="0" smtClean="0">
                <a:solidFill>
                  <a:srgbClr val="2D2D8A">
                    <a:lumMod val="75000"/>
                  </a:srgbClr>
                </a:solidFill>
              </a:rPr>
              <a:t>B=3</a:t>
            </a:r>
            <a:r>
              <a:rPr lang="ru-RU" sz="2800" i="1" dirty="0" smtClean="0">
                <a:solidFill>
                  <a:srgbClr val="2D2D8A">
                    <a:lumMod val="75000"/>
                  </a:srgbClr>
                </a:solidFill>
              </a:rPr>
              <a:t>см</a:t>
            </a:r>
            <a:endParaRPr lang="uk-UA" sz="2800" i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6041430" y="2142693"/>
            <a:ext cx="1559287" cy="6318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uk-UA" sz="2800" i="1" dirty="0" smtClean="0">
                <a:solidFill>
                  <a:srgbClr val="2D2D8A">
                    <a:lumMod val="75000"/>
                  </a:srgbClr>
                </a:solidFill>
              </a:rPr>
              <a:t>А</a:t>
            </a:r>
            <a:r>
              <a:rPr lang="en-US" sz="2800" i="1" dirty="0" smtClean="0">
                <a:solidFill>
                  <a:srgbClr val="2D2D8A">
                    <a:lumMod val="75000"/>
                  </a:srgbClr>
                </a:solidFill>
              </a:rPr>
              <a:t>C=7</a:t>
            </a:r>
            <a:r>
              <a:rPr lang="ru-RU" sz="2800" i="1" dirty="0" smtClean="0">
                <a:solidFill>
                  <a:srgbClr val="2D2D8A">
                    <a:lumMod val="75000"/>
                  </a:srgbClr>
                </a:solidFill>
              </a:rPr>
              <a:t>см</a:t>
            </a:r>
            <a:endParaRPr lang="uk-UA" sz="2800" i="1" dirty="0">
              <a:solidFill>
                <a:schemeClr val="accent6">
                  <a:lumMod val="75000"/>
                </a:schemeClr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Прямоугольник 16"/>
              <p:cNvSpPr/>
              <p:nvPr/>
            </p:nvSpPr>
            <p:spPr>
              <a:xfrm>
                <a:off x="6041429" y="2592386"/>
                <a:ext cx="1559287" cy="631825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>
                  <a:defRPr/>
                </a:pPr>
                <a:r>
                  <a:rPr lang="uk-UA" sz="2800" i="1" dirty="0" smtClean="0">
                    <a:solidFill>
                      <a:srgbClr val="2D2D8A">
                        <a:lumMod val="75000"/>
                      </a:srgbClr>
                    </a:solidFill>
                    <a:latin typeface="Cambria Math"/>
                    <a:ea typeface="Cambria Math"/>
                  </a:rPr>
                  <a:t>∠</a:t>
                </a:r>
                <a:r>
                  <a:rPr lang="en-US" sz="2800" i="1" dirty="0" smtClean="0">
                    <a:solidFill>
                      <a:srgbClr val="2D2D8A">
                        <a:lumMod val="75000"/>
                      </a:srgbClr>
                    </a:solidFill>
                    <a:latin typeface="Cambria Math"/>
                    <a:ea typeface="Cambria Math"/>
                  </a:rPr>
                  <a:t>B=60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solidFill>
                          <a:srgbClr val="2D2D8A">
                            <a:lumMod val="75000"/>
                          </a:srgbClr>
                        </a:solidFill>
                        <a:latin typeface="Cambria Math"/>
                        <a:ea typeface="Cambria Math"/>
                      </a:rPr>
                      <m:t> </m:t>
                    </m:r>
                    <m:r>
                      <a:rPr lang="en-US" sz="2800" i="1" smtClean="0">
                        <a:solidFill>
                          <a:srgbClr val="2D2D8A">
                            <a:lumMod val="75000"/>
                          </a:srgbClr>
                        </a:solidFill>
                        <a:latin typeface="Cambria Math"/>
                        <a:ea typeface="Cambria Math"/>
                      </a:rPr>
                      <m:t>°</m:t>
                    </m:r>
                  </m:oMath>
                </a14:m>
                <a:endParaRPr lang="uk-UA" sz="2800" i="1" dirty="0">
                  <a:solidFill>
                    <a:schemeClr val="accent6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17" name="Прямоугольник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41429" y="2592386"/>
                <a:ext cx="1559287" cy="631825"/>
              </a:xfrm>
              <a:prstGeom prst="rect">
                <a:avLst/>
              </a:prstGeom>
              <a:blipFill rotWithShape="1">
                <a:blip r:embed="rId3"/>
                <a:stretch>
                  <a:fillRect l="-7813" t="-962" b="-17308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3375" y="0"/>
            <a:ext cx="6553200" cy="1268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9" name="Прямоугольник 18"/>
          <p:cNvSpPr/>
          <p:nvPr/>
        </p:nvSpPr>
        <p:spPr>
          <a:xfrm>
            <a:off x="6176960" y="3932479"/>
            <a:ext cx="2847514" cy="6318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uk-UA" sz="2800" i="1" dirty="0" smtClean="0">
                <a:solidFill>
                  <a:srgbClr val="2D2D8A">
                    <a:lumMod val="75000"/>
                  </a:srgbClr>
                </a:solidFill>
              </a:rPr>
              <a:t>В</a:t>
            </a:r>
            <a:r>
              <a:rPr lang="en-US" sz="2800" i="1" dirty="0" smtClean="0">
                <a:solidFill>
                  <a:srgbClr val="2D2D8A">
                    <a:lumMod val="75000"/>
                  </a:srgbClr>
                </a:solidFill>
              </a:rPr>
              <a:t>C=3</a:t>
            </a:r>
            <a:r>
              <a:rPr lang="uk-UA" sz="2800" i="1" dirty="0" smtClean="0">
                <a:solidFill>
                  <a:srgbClr val="2D2D8A">
                    <a:lumMod val="75000"/>
                  </a:srgbClr>
                </a:solidFill>
              </a:rPr>
              <a:t>+х</a:t>
            </a:r>
            <a:endParaRPr lang="uk-UA" sz="2800" i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2344955" y="4183063"/>
            <a:ext cx="1613231" cy="6318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uk-UA" sz="2800" i="1" dirty="0" smtClean="0">
                <a:solidFill>
                  <a:srgbClr val="2D2D8A">
                    <a:lumMod val="75000"/>
                  </a:srgbClr>
                </a:solidFill>
              </a:rPr>
              <a:t>(</a:t>
            </a:r>
            <a:r>
              <a:rPr lang="en-US" sz="2800" i="1" dirty="0" smtClean="0">
                <a:solidFill>
                  <a:srgbClr val="2D2D8A">
                    <a:lumMod val="75000"/>
                  </a:srgbClr>
                </a:solidFill>
              </a:rPr>
              <a:t>3</a:t>
            </a:r>
            <a:r>
              <a:rPr lang="uk-UA" sz="2800" i="1" dirty="0" smtClean="0">
                <a:solidFill>
                  <a:srgbClr val="2D2D8A">
                    <a:lumMod val="75000"/>
                  </a:srgbClr>
                </a:solidFill>
              </a:rPr>
              <a:t>+х) см</a:t>
            </a:r>
            <a:endParaRPr lang="uk-UA" sz="2800" i="1" dirty="0">
              <a:solidFill>
                <a:schemeClr val="accent6">
                  <a:lumMod val="75000"/>
                </a:schemeClr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266626" y="4810935"/>
                <a:ext cx="5745419" cy="470000"/>
              </a:xfrm>
              <a:prstGeom prst="rect">
                <a:avLst/>
              </a:prstGeom>
              <a:noFill/>
            </p:spPr>
            <p:txBody>
              <a:bodyPr wrap="none" rtlCol="0" anchor="b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2400" b="1" i="1" smtClean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b="1" i="1" smtClean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/>
                            </a:rPr>
                            <m:t>𝑨</m:t>
                          </m:r>
                          <m:r>
                            <a:rPr lang="uk-UA" sz="2400" b="1" i="1" smtClean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/>
                            </a:rPr>
                            <m:t>С</m:t>
                          </m:r>
                        </m:e>
                        <m:sup>
                          <m:r>
                            <a:rPr lang="en-US" sz="2400" b="1" i="1" smtClean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en-US" sz="2400" b="1" i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ru-RU" sz="2400" b="1" i="1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b="1" i="1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/>
                            </a:rPr>
                            <m:t>𝑨</m:t>
                          </m:r>
                          <m:r>
                            <a:rPr lang="uk-UA" sz="2400" b="1" i="1" smtClean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/>
                            </a:rPr>
                            <m:t>В</m:t>
                          </m:r>
                        </m:e>
                        <m:sup>
                          <m:r>
                            <a:rPr lang="en-US" sz="2400" b="1" i="1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en-US" sz="2400" b="1" i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ru-RU" sz="2400" b="1" i="1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b="1" i="1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/>
                            </a:rPr>
                            <m:t>𝑩</m:t>
                          </m:r>
                          <m:r>
                            <a:rPr lang="en-US" sz="2400" b="1" i="1" smtClean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/>
                            </a:rPr>
                            <m:t>𝑪</m:t>
                          </m:r>
                        </m:e>
                        <m:sup>
                          <m:r>
                            <a:rPr lang="en-US" sz="2400" b="1" i="1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en-US" sz="2400" b="1" i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mbria Math"/>
                        </a:rPr>
                        <m:t>−</m:t>
                      </m:r>
                      <m:r>
                        <a:rPr lang="en-US" sz="2400" b="1" i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mbria Math"/>
                        </a:rPr>
                        <m:t>𝟐</m:t>
                      </m:r>
                      <m:r>
                        <a:rPr lang="en-US" sz="2400" b="1" i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mbria Math"/>
                        </a:rPr>
                        <m:t>𝐀</m:t>
                      </m:r>
                      <m:r>
                        <a:rPr lang="uk-UA" sz="2400" b="1" i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mbria Math"/>
                        </a:rPr>
                        <m:t>В</m:t>
                      </m:r>
                      <m:r>
                        <a:rPr lang="en-US" sz="2400" b="1" i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en-US" sz="2400" b="1" i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mbria Math"/>
                          <a:ea typeface="Cambria Math"/>
                        </a:rPr>
                        <m:t>𝑩𝑪</m:t>
                      </m:r>
                      <m:r>
                        <a:rPr lang="en-US" sz="2400" b="1" i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en-US" sz="2400" b="1" i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mbria Math"/>
                          <a:ea typeface="Cambria Math"/>
                        </a:rPr>
                        <m:t>𝒄𝒐𝒔</m:t>
                      </m:r>
                      <m:r>
                        <a:rPr lang="en-US" sz="2400" b="1" i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mbria Math"/>
                          <a:ea typeface="Cambria Math"/>
                        </a:rPr>
                        <m:t>∠</m:t>
                      </m:r>
                      <m:r>
                        <a:rPr lang="en-US" sz="2400" b="1" i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mbria Math"/>
                          <a:ea typeface="Cambria Math"/>
                        </a:rPr>
                        <m:t>𝑨𝑩</m:t>
                      </m:r>
                      <m:r>
                        <a:rPr lang="uk-UA" sz="2400" b="1" i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mbria Math"/>
                          <a:ea typeface="Cambria Math"/>
                        </a:rPr>
                        <m:t>С</m:t>
                      </m:r>
                    </m:oMath>
                  </m:oMathPara>
                </a14:m>
                <a:endParaRPr lang="ru-RU" sz="2400" b="1" dirty="0">
                  <a:solidFill>
                    <a:schemeClr val="accent2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6626" y="4810935"/>
                <a:ext cx="5745419" cy="470000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251521" y="5282232"/>
                <a:ext cx="5673861" cy="470000"/>
              </a:xfrm>
              <a:prstGeom prst="rect">
                <a:avLst/>
              </a:prstGeom>
              <a:noFill/>
            </p:spPr>
            <p:txBody>
              <a:bodyPr wrap="none" rtlCol="0" anchor="b">
                <a:spAutoFit/>
              </a:bodyPr>
              <a:lstStyle/>
              <a:p>
                <a:pPr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2400" b="1" i="1" smtClean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uk-UA" sz="2400" b="1" i="1" smtClean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/>
                            </a:rPr>
                            <m:t>𝟕</m:t>
                          </m:r>
                        </m:e>
                        <m:sup>
                          <m:r>
                            <a:rPr lang="en-US" sz="2400" b="1" i="1" smtClean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en-US" sz="2400" b="1" i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ru-RU" sz="2400" b="1" i="1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uk-UA" sz="2400" b="1" i="1" smtClean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/>
                            </a:rPr>
                            <m:t>х</m:t>
                          </m:r>
                        </m:e>
                        <m:sup>
                          <m:r>
                            <a:rPr lang="en-US" sz="2400" b="1" i="1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en-US" sz="2400" b="1" i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ru-RU" sz="2400" b="1" i="1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uk-UA" sz="2400" b="1" i="1" smtClean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/>
                            </a:rPr>
                            <m:t>(</m:t>
                          </m:r>
                          <m:r>
                            <a:rPr lang="uk-UA" sz="2400" b="1" i="1" smtClean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/>
                            </a:rPr>
                            <m:t>𝟑</m:t>
                          </m:r>
                          <m:r>
                            <a:rPr lang="uk-UA" sz="2400" b="1" i="1" smtClean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/>
                            </a:rPr>
                            <m:t>+х)</m:t>
                          </m:r>
                        </m:e>
                        <m:sup>
                          <m:r>
                            <a:rPr lang="en-US" sz="2400" b="1" i="1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en-US" sz="2400" b="1" i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mbria Math"/>
                        </a:rPr>
                        <m:t>−</m:t>
                      </m:r>
                      <m:r>
                        <a:rPr lang="en-US" sz="2400" b="1" i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mbria Math"/>
                        </a:rPr>
                        <m:t>𝟐</m:t>
                      </m:r>
                      <m:r>
                        <a:rPr lang="uk-UA" sz="2400" b="1" i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mbria Math"/>
                        </a:rPr>
                        <m:t>х</m:t>
                      </m:r>
                      <m:r>
                        <a:rPr lang="en-US" sz="2400" b="1" i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uk-UA" sz="2400" b="1" i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mbria Math"/>
                          <a:ea typeface="Cambria Math"/>
                        </a:rPr>
                        <m:t>(</m:t>
                      </m:r>
                      <m:r>
                        <a:rPr lang="uk-UA" sz="2400" b="1" i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mbria Math"/>
                          <a:ea typeface="Cambria Math"/>
                        </a:rPr>
                        <m:t>𝟑</m:t>
                      </m:r>
                      <m:r>
                        <a:rPr lang="uk-UA" sz="2400" b="1" i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mbria Math"/>
                          <a:ea typeface="Cambria Math"/>
                        </a:rPr>
                        <m:t>+х)∙</m:t>
                      </m:r>
                      <m:r>
                        <a:rPr lang="en-US" sz="2400" b="1" i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mbria Math"/>
                          <a:ea typeface="Cambria Math"/>
                        </a:rPr>
                        <m:t>𝒄𝒐𝒔</m:t>
                      </m:r>
                      <m:r>
                        <a:rPr lang="uk-UA" sz="2400" b="1" i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mbria Math"/>
                          <a:ea typeface="Cambria Math"/>
                        </a:rPr>
                        <m:t>𝟔𝟎</m:t>
                      </m:r>
                      <m:r>
                        <a:rPr lang="en-US" sz="2400" i="1">
                          <a:solidFill>
                            <a:srgbClr val="2D2D8A">
                              <a:lumMod val="75000"/>
                            </a:srgbClr>
                          </a:solidFill>
                          <a:latin typeface="Cambria Math"/>
                          <a:ea typeface="Cambria Math"/>
                        </a:rPr>
                        <m:t>°</m:t>
                      </m:r>
                    </m:oMath>
                  </m:oMathPara>
                </a14:m>
                <a:endParaRPr lang="uk-UA" sz="2400" i="1" dirty="0">
                  <a:solidFill>
                    <a:schemeClr val="accent6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1" y="5282232"/>
                <a:ext cx="5673861" cy="470000"/>
              </a:xfrm>
              <a:prstGeom prst="rect">
                <a:avLst/>
              </a:prstGeom>
              <a:blipFill rotWithShape="1">
                <a:blip r:embed="rId6"/>
                <a:stretch>
                  <a:fillRect b="-1948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1946213" y="6153000"/>
                <a:ext cx="2711512" cy="470000"/>
              </a:xfrm>
              <a:prstGeom prst="rect">
                <a:avLst/>
              </a:prstGeom>
              <a:noFill/>
            </p:spPr>
            <p:txBody>
              <a:bodyPr wrap="none" rtlCol="0" anchor="b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2400" b="1" i="1" smtClean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uk-UA" sz="2400" b="1" i="1" smtClean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/>
                            </a:rPr>
                            <m:t>х</m:t>
                          </m:r>
                        </m:e>
                        <m:sup>
                          <m:r>
                            <a:rPr lang="en-US" sz="2400" b="1" i="1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uk-UA" sz="2400" b="1" i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mbria Math"/>
                        </a:rPr>
                        <m:t>+</m:t>
                      </m:r>
                      <m:r>
                        <a:rPr lang="uk-UA" sz="2400" b="1" i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mbria Math"/>
                        </a:rPr>
                        <m:t>𝟑</m:t>
                      </m:r>
                      <m:r>
                        <a:rPr lang="uk-UA" sz="2400" b="1" i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mbria Math"/>
                        </a:rPr>
                        <m:t>х</m:t>
                      </m:r>
                      <m:r>
                        <a:rPr lang="uk-UA" sz="2400" b="1" i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mbria Math"/>
                        </a:rPr>
                        <m:t> −</m:t>
                      </m:r>
                      <m:r>
                        <a:rPr lang="uk-UA" sz="2400" b="1" i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mbria Math"/>
                        </a:rPr>
                        <m:t>𝟒𝟎</m:t>
                      </m:r>
                      <m:r>
                        <a:rPr lang="uk-UA" sz="2400" b="1" i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mbria Math"/>
                        </a:rPr>
                        <m:t>=</m:t>
                      </m:r>
                      <m:r>
                        <a:rPr lang="uk-UA" sz="2400" b="1" i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mbria Math"/>
                        </a:rPr>
                        <m:t>𝟎</m:t>
                      </m:r>
                      <m:r>
                        <a:rPr lang="uk-UA" sz="2400" b="1" i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mbria Math"/>
                        </a:rPr>
                        <m:t> </m:t>
                      </m:r>
                    </m:oMath>
                  </m:oMathPara>
                </a14:m>
                <a:endParaRPr lang="ru-RU" sz="2400" b="1" dirty="0">
                  <a:solidFill>
                    <a:schemeClr val="accent2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46213" y="6153000"/>
                <a:ext cx="2711512" cy="470000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443506" y="5752232"/>
                <a:ext cx="4601452" cy="470000"/>
              </a:xfrm>
              <a:prstGeom prst="rect">
                <a:avLst/>
              </a:prstGeom>
              <a:noFill/>
            </p:spPr>
            <p:txBody>
              <a:bodyPr wrap="none" rtlCol="0" anchor="b">
                <a:spAutoFit/>
              </a:bodyPr>
              <a:lstStyle/>
              <a:p>
                <a:pPr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uk-UA" sz="2400" b="1" i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mbria Math"/>
                        </a:rPr>
                        <m:t>𝟒𝟗</m:t>
                      </m:r>
                      <m:r>
                        <a:rPr lang="en-US" sz="2400" b="1" i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ru-RU" sz="2400" b="1" i="1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uk-UA" sz="2400" b="1" i="1" smtClean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/>
                            </a:rPr>
                            <m:t>х</m:t>
                          </m:r>
                        </m:e>
                        <m:sup>
                          <m:r>
                            <a:rPr lang="en-US" sz="2400" b="1" i="1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en-US" sz="2400" b="1" i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ru-RU" sz="2400" b="1" i="1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uk-UA" sz="2400" b="1" i="1" smtClean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/>
                            </a:rPr>
                            <m:t>𝟗</m:t>
                          </m:r>
                          <m:r>
                            <a:rPr lang="uk-UA" sz="2400" b="1" i="1" smtClean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/>
                            </a:rPr>
                            <m:t>+</m:t>
                          </m:r>
                          <m:r>
                            <a:rPr lang="uk-UA" sz="2400" b="1" i="1" smtClean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/>
                            </a:rPr>
                            <m:t>𝟔</m:t>
                          </m:r>
                          <m:r>
                            <a:rPr lang="uk-UA" sz="2400" b="1" i="1" smtClean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/>
                            </a:rPr>
                            <m:t>х+х</m:t>
                          </m:r>
                        </m:e>
                        <m:sup>
                          <m:r>
                            <a:rPr lang="en-US" sz="2400" b="1" i="1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en-US" sz="2400" b="1" i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mbria Math"/>
                        </a:rPr>
                        <m:t>−</m:t>
                      </m:r>
                      <m:r>
                        <a:rPr lang="uk-UA" sz="2400" b="1" i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mbria Math"/>
                        </a:rPr>
                        <m:t>𝟑</m:t>
                      </m:r>
                      <m:r>
                        <a:rPr lang="uk-UA" sz="2400" b="1" i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mbria Math"/>
                        </a:rPr>
                        <m:t>х−</m:t>
                      </m:r>
                      <m:sSup>
                        <m:sSupPr>
                          <m:ctrlPr>
                            <a:rPr lang="ru-RU" sz="2400" b="1" i="1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uk-UA" sz="2400" b="1" i="1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/>
                            </a:rPr>
                            <m:t>х</m:t>
                          </m:r>
                        </m:e>
                        <m:sup>
                          <m:r>
                            <a:rPr lang="en-US" sz="2400" b="1" i="1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uk-UA" sz="2400" i="1" dirty="0">
                  <a:solidFill>
                    <a:schemeClr val="accent6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3506" y="5752232"/>
                <a:ext cx="4601452" cy="470000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Прямоугольник 24"/>
          <p:cNvSpPr/>
          <p:nvPr/>
        </p:nvSpPr>
        <p:spPr>
          <a:xfrm>
            <a:off x="6167297" y="841880"/>
            <a:ext cx="2051720" cy="6492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uk-UA" sz="2800" b="1" i="1" u="sng" dirty="0" smtClean="0">
                <a:solidFill>
                  <a:srgbClr val="00582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Задача №6</a:t>
            </a:r>
            <a:endParaRPr lang="ru-RU" sz="2800" b="1" i="1" u="sng" dirty="0">
              <a:solidFill>
                <a:srgbClr val="00582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Прямоугольник 25"/>
              <p:cNvSpPr/>
              <p:nvPr/>
            </p:nvSpPr>
            <p:spPr>
              <a:xfrm>
                <a:off x="3612570" y="3551599"/>
                <a:ext cx="1559287" cy="631825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>
                  <a:defRPr/>
                </a:pPr>
                <a:r>
                  <a:rPr lang="uk-UA" sz="2800" i="1" dirty="0" smtClean="0">
                    <a:solidFill>
                      <a:srgbClr val="2D2D8A">
                        <a:lumMod val="75000"/>
                      </a:srgbClr>
                    </a:solidFill>
                    <a:latin typeface="Cambria Math"/>
                    <a:ea typeface="Cambria Math"/>
                  </a:rPr>
                  <a:t>    </a:t>
                </a:r>
                <a:r>
                  <a:rPr lang="en-US" sz="2800" i="1" dirty="0" smtClean="0">
                    <a:solidFill>
                      <a:srgbClr val="2D2D8A">
                        <a:lumMod val="75000"/>
                      </a:srgbClr>
                    </a:solidFill>
                    <a:latin typeface="Cambria Math"/>
                    <a:ea typeface="Cambria Math"/>
                  </a:rPr>
                  <a:t>60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solidFill>
                          <a:srgbClr val="2D2D8A">
                            <a:lumMod val="75000"/>
                          </a:srgbClr>
                        </a:solidFill>
                        <a:latin typeface="Cambria Math"/>
                        <a:ea typeface="Cambria Math"/>
                      </a:rPr>
                      <m:t> </m:t>
                    </m:r>
                    <m:r>
                      <a:rPr lang="en-US" sz="2800" i="1" smtClean="0">
                        <a:solidFill>
                          <a:srgbClr val="2D2D8A">
                            <a:lumMod val="75000"/>
                          </a:srgbClr>
                        </a:solidFill>
                        <a:latin typeface="Cambria Math"/>
                        <a:ea typeface="Cambria Math"/>
                      </a:rPr>
                      <m:t>°</m:t>
                    </m:r>
                  </m:oMath>
                </a14:m>
                <a:endParaRPr lang="uk-UA" sz="2800" i="1" dirty="0">
                  <a:solidFill>
                    <a:schemeClr val="accent6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26" name="Прямоугольник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12570" y="3551599"/>
                <a:ext cx="1559287" cy="631825"/>
              </a:xfrm>
              <a:prstGeom prst="rect">
                <a:avLst/>
              </a:prstGeom>
              <a:blipFill rotWithShape="1">
                <a:blip r:embed="rId9"/>
                <a:stretch>
                  <a:fillRect t="-1942" b="-17476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500"/>
                            </p:stCondLst>
                            <p:childTnLst>
                              <p:par>
                                <p:cTn id="3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000"/>
                            </p:stCondLst>
                            <p:childTnLst>
                              <p:par>
                                <p:cTn id="43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4500"/>
                            </p:stCondLst>
                            <p:childTnLst>
                              <p:par>
                                <p:cTn id="48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0"/>
                            </p:stCondLst>
                            <p:childTnLst>
                              <p:par>
                                <p:cTn id="5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500"/>
                            </p:stCondLst>
                            <p:childTnLst>
                              <p:par>
                                <p:cTn id="58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6000"/>
                            </p:stCondLst>
                            <p:childTnLst>
                              <p:par>
                                <p:cTn id="63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6500"/>
                            </p:stCondLst>
                            <p:childTnLst>
                              <p:par>
                                <p:cTn id="68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7000"/>
                            </p:stCondLst>
                            <p:childTnLst>
                              <p:par>
                                <p:cTn id="73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7500"/>
                            </p:stCondLst>
                            <p:childTnLst>
                              <p:par>
                                <p:cTn id="7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8000"/>
                            </p:stCondLst>
                            <p:childTnLst>
                              <p:par>
                                <p:cTn id="83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4" dur="2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500"/>
                            </p:stCondLst>
                            <p:childTnLst>
                              <p:par>
                                <p:cTn id="92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4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6" grpId="0"/>
      <p:bldP spid="7" grpId="0"/>
      <p:bldP spid="8" grpId="0" build="allAtOnce"/>
      <p:bldP spid="11" grpId="0"/>
      <p:bldP spid="21" grpId="0"/>
      <p:bldP spid="22" grpId="0"/>
      <p:bldP spid="23" grpId="0"/>
      <p:bldP spid="24" grpId="0"/>
      <p:bldP spid="2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Равнобедренный треугольник 3"/>
          <p:cNvSpPr/>
          <p:nvPr/>
        </p:nvSpPr>
        <p:spPr>
          <a:xfrm>
            <a:off x="808038" y="1603016"/>
            <a:ext cx="4454525" cy="2852738"/>
          </a:xfrm>
          <a:prstGeom prst="triangle">
            <a:avLst>
              <a:gd name="adj" fmla="val 74050"/>
            </a:avLst>
          </a:prstGeom>
          <a:solidFill>
            <a:schemeClr val="accent1">
              <a:alpha val="5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5192713" y="3982679"/>
            <a:ext cx="647700" cy="6477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sz="2800" dirty="0">
                <a:solidFill>
                  <a:srgbClr val="002060"/>
                </a:solidFill>
              </a:rPr>
              <a:t>В</a:t>
            </a:r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694690" y="4306529"/>
            <a:ext cx="1819275" cy="6318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dirty="0">
                <a:solidFill>
                  <a:srgbClr val="2D2D8A">
                    <a:lumMod val="75000"/>
                  </a:srgbClr>
                </a:solidFill>
              </a:rPr>
              <a:t>7</a:t>
            </a:r>
            <a:r>
              <a:rPr lang="uk-UA" sz="2800" dirty="0"/>
              <a:t> </a:t>
            </a:r>
            <a:r>
              <a:rPr lang="uk-UA" sz="2800" dirty="0">
                <a:solidFill>
                  <a:schemeClr val="accent6">
                    <a:lumMod val="75000"/>
                  </a:schemeClr>
                </a:solidFill>
              </a:rPr>
              <a:t>см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363538" y="4087454"/>
            <a:ext cx="649287" cy="6477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sz="2800" dirty="0">
                <a:solidFill>
                  <a:srgbClr val="002060"/>
                </a:solidFill>
              </a:rPr>
              <a:t>С</a:t>
            </a:r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010025" y="1279166"/>
            <a:ext cx="647700" cy="6477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sz="2800" dirty="0">
                <a:solidFill>
                  <a:srgbClr val="002060"/>
                </a:solidFill>
              </a:rPr>
              <a:t>А</a:t>
            </a:r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537513" y="2563825"/>
            <a:ext cx="973138" cy="6318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b="1" i="1" dirty="0">
                <a:solidFill>
                  <a:srgbClr val="FF0000"/>
                </a:solidFill>
              </a:rPr>
              <a:t>x</a:t>
            </a:r>
            <a:r>
              <a:rPr lang="uk-UA" sz="2800" dirty="0" smtClean="0"/>
              <a:t> </a:t>
            </a:r>
            <a:endParaRPr lang="uk-UA" sz="28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79513" y="830263"/>
            <a:ext cx="4899694" cy="6492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uk-UA" sz="2800" b="1" i="1" dirty="0">
                <a:solidFill>
                  <a:schemeClr val="accent2">
                    <a:lumMod val="75000"/>
                  </a:schemeClr>
                </a:solidFill>
              </a:rPr>
              <a:t>Теорема косинусів</a:t>
            </a:r>
            <a:endParaRPr lang="ru-RU" sz="2800" b="1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501775" y="2392004"/>
            <a:ext cx="1547813" cy="6318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dirty="0" smtClean="0">
                <a:solidFill>
                  <a:srgbClr val="2D2D8A">
                    <a:lumMod val="75000"/>
                  </a:srgbClr>
                </a:solidFill>
              </a:rPr>
              <a:t>14</a:t>
            </a:r>
            <a:r>
              <a:rPr lang="uk-UA" sz="2800" dirty="0" smtClean="0"/>
              <a:t> </a:t>
            </a:r>
            <a:r>
              <a:rPr lang="uk-UA" sz="2800" dirty="0">
                <a:solidFill>
                  <a:schemeClr val="accent6">
                    <a:lumMod val="75000"/>
                  </a:schemeClr>
                </a:solidFill>
              </a:rPr>
              <a:t>см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5840413" y="3399185"/>
            <a:ext cx="2881313" cy="6318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2800" i="1" dirty="0">
                <a:solidFill>
                  <a:srgbClr val="2D2D8A">
                    <a:lumMod val="75000"/>
                  </a:srgbClr>
                </a:solidFill>
              </a:rPr>
              <a:t>  </a:t>
            </a:r>
            <a:r>
              <a:rPr lang="uk-UA" sz="2800" i="1" dirty="0">
                <a:solidFill>
                  <a:srgbClr val="2D2D8A">
                    <a:lumMod val="75000"/>
                  </a:srgbClr>
                </a:solidFill>
              </a:rPr>
              <a:t>Знайти: А</a:t>
            </a:r>
            <a:r>
              <a:rPr lang="en-US" sz="2800" i="1" dirty="0">
                <a:solidFill>
                  <a:srgbClr val="2D2D8A">
                    <a:lumMod val="75000"/>
                  </a:srgbClr>
                </a:solidFill>
              </a:rPr>
              <a:t>B</a:t>
            </a:r>
            <a:endParaRPr lang="uk-UA" sz="2800" i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5732463" y="1435100"/>
            <a:ext cx="2881312" cy="6318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sz="2800" i="1" dirty="0">
                <a:solidFill>
                  <a:srgbClr val="2D2D8A">
                    <a:lumMod val="75000"/>
                  </a:srgbClr>
                </a:solidFill>
              </a:rPr>
              <a:t>Дано : ∆АВС</a:t>
            </a:r>
            <a:endParaRPr lang="uk-UA" sz="2800" i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6041428" y="2191978"/>
            <a:ext cx="1559287" cy="6318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2800" i="1" dirty="0" smtClean="0">
                <a:solidFill>
                  <a:srgbClr val="2D2D8A">
                    <a:lumMod val="75000"/>
                  </a:srgbClr>
                </a:solidFill>
              </a:rPr>
              <a:t>С</a:t>
            </a:r>
            <a:r>
              <a:rPr lang="en-US" sz="2800" i="1" dirty="0" smtClean="0">
                <a:solidFill>
                  <a:srgbClr val="2D2D8A">
                    <a:lumMod val="75000"/>
                  </a:srgbClr>
                </a:solidFill>
              </a:rPr>
              <a:t>D=8</a:t>
            </a:r>
            <a:r>
              <a:rPr lang="ru-RU" sz="2800" i="1" dirty="0" smtClean="0">
                <a:solidFill>
                  <a:srgbClr val="2D2D8A">
                    <a:lumMod val="75000"/>
                  </a:srgbClr>
                </a:solidFill>
              </a:rPr>
              <a:t>см</a:t>
            </a:r>
            <a:endParaRPr lang="uk-UA" sz="2800" i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6063730" y="1803400"/>
            <a:ext cx="2115145" cy="6318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uk-UA" sz="2800" i="1" dirty="0" smtClean="0">
                <a:solidFill>
                  <a:srgbClr val="2D2D8A">
                    <a:lumMod val="75000"/>
                  </a:srgbClr>
                </a:solidFill>
              </a:rPr>
              <a:t>А</a:t>
            </a:r>
            <a:r>
              <a:rPr lang="en-US" sz="2800" i="1" dirty="0" smtClean="0">
                <a:solidFill>
                  <a:srgbClr val="2D2D8A">
                    <a:lumMod val="75000"/>
                  </a:srgbClr>
                </a:solidFill>
              </a:rPr>
              <a:t>C=14</a:t>
            </a:r>
            <a:r>
              <a:rPr lang="ru-RU" sz="2800" i="1" dirty="0" smtClean="0">
                <a:solidFill>
                  <a:srgbClr val="2D2D8A">
                    <a:lumMod val="75000"/>
                  </a:srgbClr>
                </a:solidFill>
              </a:rPr>
              <a:t>см</a:t>
            </a:r>
            <a:endParaRPr lang="uk-UA" sz="2800" i="1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1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3375" y="0"/>
            <a:ext cx="6553200" cy="1268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3" name="Прямая соединительная линия 2"/>
          <p:cNvCxnSpPr>
            <a:stCxn id="4" idx="0"/>
          </p:cNvCxnSpPr>
          <p:nvPr/>
        </p:nvCxnSpPr>
        <p:spPr>
          <a:xfrm flipH="1">
            <a:off x="3563888" y="1603016"/>
            <a:ext cx="542726" cy="285273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3" name="Прямоугольник 22"/>
          <p:cNvSpPr/>
          <p:nvPr/>
        </p:nvSpPr>
        <p:spPr>
          <a:xfrm>
            <a:off x="3370840" y="4324569"/>
            <a:ext cx="647700" cy="6477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dirty="0">
                <a:solidFill>
                  <a:srgbClr val="002060"/>
                </a:solidFill>
              </a:rPr>
              <a:t>D</a:t>
            </a:r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1027618" y="4299169"/>
            <a:ext cx="1819275" cy="6318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dirty="0">
                <a:solidFill>
                  <a:srgbClr val="2D2D8A">
                    <a:lumMod val="75000"/>
                  </a:srgbClr>
                </a:solidFill>
              </a:rPr>
              <a:t>8</a:t>
            </a:r>
            <a:r>
              <a:rPr lang="uk-UA" sz="2800" dirty="0" smtClean="0"/>
              <a:t> </a:t>
            </a:r>
            <a:r>
              <a:rPr lang="uk-UA" sz="2800" dirty="0">
                <a:solidFill>
                  <a:schemeClr val="accent6">
                    <a:lumMod val="75000"/>
                  </a:schemeClr>
                </a:solidFill>
              </a:rPr>
              <a:t>см</a:t>
            </a:r>
          </a:p>
        </p:txBody>
      </p:sp>
      <p:sp>
        <p:nvSpPr>
          <p:cNvPr id="25" name="Прямоугольник 24"/>
          <p:cNvSpPr/>
          <p:nvPr/>
        </p:nvSpPr>
        <p:spPr>
          <a:xfrm rot="17117061">
            <a:off x="2593657" y="2978716"/>
            <a:ext cx="1819275" cy="6318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dirty="0" smtClean="0">
                <a:solidFill>
                  <a:srgbClr val="2D2D8A">
                    <a:lumMod val="75000"/>
                  </a:srgbClr>
                </a:solidFill>
              </a:rPr>
              <a:t>10</a:t>
            </a:r>
            <a:r>
              <a:rPr lang="uk-UA" sz="2800" dirty="0" smtClean="0"/>
              <a:t> </a:t>
            </a:r>
            <a:r>
              <a:rPr lang="uk-UA" sz="2800" dirty="0">
                <a:solidFill>
                  <a:schemeClr val="accent6">
                    <a:lumMod val="75000"/>
                  </a:schemeClr>
                </a:solidFill>
              </a:rPr>
              <a:t>см</a:t>
            </a:r>
          </a:p>
        </p:txBody>
      </p:sp>
      <p:sp>
        <p:nvSpPr>
          <p:cNvPr id="26" name="Прямоугольник 25"/>
          <p:cNvSpPr/>
          <p:nvPr/>
        </p:nvSpPr>
        <p:spPr>
          <a:xfrm>
            <a:off x="6032210" y="2978715"/>
            <a:ext cx="2115145" cy="6318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uk-UA" sz="2800" i="1" dirty="0" smtClean="0">
                <a:solidFill>
                  <a:srgbClr val="2D2D8A">
                    <a:lumMod val="75000"/>
                  </a:srgbClr>
                </a:solidFill>
              </a:rPr>
              <a:t>А</a:t>
            </a:r>
            <a:r>
              <a:rPr lang="en-US" sz="2800" i="1" dirty="0" smtClean="0">
                <a:solidFill>
                  <a:srgbClr val="2D2D8A">
                    <a:lumMod val="75000"/>
                  </a:srgbClr>
                </a:solidFill>
              </a:rPr>
              <a:t>D=10</a:t>
            </a:r>
            <a:r>
              <a:rPr lang="ru-RU" sz="2800" i="1" dirty="0" smtClean="0">
                <a:solidFill>
                  <a:srgbClr val="2D2D8A">
                    <a:lumMod val="75000"/>
                  </a:srgbClr>
                </a:solidFill>
              </a:rPr>
              <a:t>см</a:t>
            </a:r>
            <a:endParaRPr lang="uk-UA" sz="2800" i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6040656" y="2563827"/>
            <a:ext cx="2115145" cy="6318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2800" i="1" dirty="0" smtClean="0">
                <a:solidFill>
                  <a:srgbClr val="2D2D8A">
                    <a:lumMod val="75000"/>
                  </a:srgbClr>
                </a:solidFill>
              </a:rPr>
              <a:t>DB=7</a:t>
            </a:r>
            <a:r>
              <a:rPr lang="ru-RU" sz="2800" i="1" dirty="0" smtClean="0">
                <a:solidFill>
                  <a:srgbClr val="2D2D8A">
                    <a:lumMod val="75000"/>
                  </a:srgbClr>
                </a:solidFill>
              </a:rPr>
              <a:t>см</a:t>
            </a:r>
            <a:endParaRPr lang="uk-UA" sz="2800" i="1" dirty="0">
              <a:solidFill>
                <a:schemeClr val="accent6">
                  <a:lumMod val="75000"/>
                </a:schemeClr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578345" y="4734162"/>
                <a:ext cx="4516814" cy="78027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200" b="1" i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mbria Math"/>
                          <a:ea typeface="Cambria Math"/>
                        </a:rPr>
                        <m:t>∆</m:t>
                      </m:r>
                      <m:r>
                        <a:rPr lang="en-US" sz="2200" b="1" i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mbria Math"/>
                          <a:ea typeface="Cambria Math"/>
                        </a:rPr>
                        <m:t>𝑨𝑪𝑫</m:t>
                      </m:r>
                      <m:r>
                        <a:rPr lang="en-US" sz="2200" b="1" i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mbria Math"/>
                          <a:ea typeface="Cambria Math"/>
                        </a:rPr>
                        <m:t>:</m:t>
                      </m:r>
                      <m:r>
                        <a:rPr lang="en-US" sz="2200" b="1" i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mbria Math"/>
                          <a:ea typeface="Cambria Math"/>
                        </a:rPr>
                        <m:t>𝒄𝒐𝒔</m:t>
                      </m:r>
                      <m:r>
                        <a:rPr lang="en-US" sz="2200" b="1" i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mbria Math"/>
                          <a:ea typeface="Cambria Math"/>
                        </a:rPr>
                        <m:t>∠</m:t>
                      </m:r>
                      <m:r>
                        <a:rPr lang="en-US" sz="2200" b="1" i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mbria Math"/>
                          <a:ea typeface="Cambria Math"/>
                        </a:rPr>
                        <m:t>𝑪</m:t>
                      </m:r>
                      <m:r>
                        <a:rPr lang="en-US" sz="2200" b="1" i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US" sz="2200" b="1" i="1" smtClean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200" b="1" i="1" smtClean="0">
                                  <a:solidFill>
                                    <a:schemeClr val="accent2">
                                      <a:lumMod val="75000"/>
                                    </a:schemeClr>
                                  </a:solidFill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n-US" sz="2200" b="1" i="1" smtClean="0">
                                  <a:solidFill>
                                    <a:schemeClr val="accent2">
                                      <a:lumMod val="75000"/>
                                    </a:schemeClr>
                                  </a:solidFill>
                                  <a:latin typeface="Cambria Math"/>
                                  <a:ea typeface="Cambria Math"/>
                                </a:rPr>
                                <m:t>𝑨𝑪</m:t>
                              </m:r>
                            </m:e>
                            <m:sup>
                              <m:r>
                                <a:rPr lang="en-US" sz="2200" b="1" i="1" smtClean="0">
                                  <a:solidFill>
                                    <a:schemeClr val="accent2">
                                      <a:lumMod val="75000"/>
                                    </a:schemeClr>
                                  </a:solidFill>
                                  <a:latin typeface="Cambria Math"/>
                                  <a:ea typeface="Cambria Math"/>
                                </a:rPr>
                                <m:t>𝟐</m:t>
                              </m:r>
                            </m:sup>
                          </m:sSup>
                          <m:r>
                            <a:rPr lang="en-US" sz="2200" b="1" i="1" smtClean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/>
                              <a:ea typeface="Cambria Math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sz="2200" b="1" i="1" smtClean="0">
                                  <a:solidFill>
                                    <a:schemeClr val="accent2">
                                      <a:lumMod val="75000"/>
                                    </a:schemeClr>
                                  </a:solidFill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n-US" sz="2200" b="1" i="1" smtClean="0">
                                  <a:solidFill>
                                    <a:schemeClr val="accent2">
                                      <a:lumMod val="75000"/>
                                    </a:schemeClr>
                                  </a:solidFill>
                                  <a:latin typeface="Cambria Math"/>
                                  <a:ea typeface="Cambria Math"/>
                                </a:rPr>
                                <m:t>𝑪𝑫</m:t>
                              </m:r>
                            </m:e>
                            <m:sup>
                              <m:r>
                                <a:rPr lang="en-US" sz="2200" b="1" i="1" smtClean="0">
                                  <a:solidFill>
                                    <a:schemeClr val="accent2">
                                      <a:lumMod val="75000"/>
                                    </a:schemeClr>
                                  </a:solidFill>
                                  <a:latin typeface="Cambria Math"/>
                                  <a:ea typeface="Cambria Math"/>
                                </a:rPr>
                                <m:t>𝟐</m:t>
                              </m:r>
                            </m:sup>
                          </m:sSup>
                          <m:r>
                            <a:rPr lang="en-US" sz="2200" b="1" i="1" smtClean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/>
                              <a:ea typeface="Cambria Math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US" sz="2200" b="1" i="1" smtClean="0">
                                  <a:solidFill>
                                    <a:schemeClr val="accent2">
                                      <a:lumMod val="75000"/>
                                    </a:schemeClr>
                                  </a:solidFill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n-US" sz="2200" b="1" i="1" smtClean="0">
                                  <a:solidFill>
                                    <a:schemeClr val="accent2">
                                      <a:lumMod val="75000"/>
                                    </a:schemeClr>
                                  </a:solidFill>
                                  <a:latin typeface="Cambria Math"/>
                                  <a:ea typeface="Cambria Math"/>
                                </a:rPr>
                                <m:t>𝑨𝑫</m:t>
                              </m:r>
                            </m:e>
                            <m:sup>
                              <m:r>
                                <a:rPr lang="en-US" sz="2200" b="1" i="1" smtClean="0">
                                  <a:solidFill>
                                    <a:schemeClr val="accent2">
                                      <a:lumMod val="75000"/>
                                    </a:schemeClr>
                                  </a:solidFill>
                                  <a:latin typeface="Cambria Math"/>
                                  <a:ea typeface="Cambria Math"/>
                                </a:rPr>
                                <m:t>𝟐</m:t>
                              </m:r>
                            </m:sup>
                          </m:sSup>
                        </m:num>
                        <m:den>
                          <m:r>
                            <a:rPr lang="en-US" sz="2200" b="1" i="1" smtClean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/>
                              <a:ea typeface="Cambria Math"/>
                            </a:rPr>
                            <m:t>𝟐</m:t>
                          </m:r>
                          <m:r>
                            <a:rPr lang="en-US" sz="2200" b="1" i="1" smtClean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/>
                              <a:ea typeface="Cambria Math"/>
                            </a:rPr>
                            <m:t>𝑨𝑪</m:t>
                          </m:r>
                          <m:r>
                            <a:rPr lang="en-US" sz="2200" b="1" i="1" smtClean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/>
                              <a:ea typeface="Cambria Math"/>
                            </a:rPr>
                            <m:t>∙</m:t>
                          </m:r>
                          <m:r>
                            <a:rPr lang="en-US" sz="2200" b="1" i="1" smtClean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/>
                              <a:ea typeface="Cambria Math"/>
                            </a:rPr>
                            <m:t>𝑪𝑫</m:t>
                          </m:r>
                        </m:den>
                      </m:f>
                    </m:oMath>
                  </m:oMathPara>
                </a14:m>
                <a:endParaRPr lang="ru-RU" sz="2200" b="1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8345" y="4734162"/>
                <a:ext cx="4516814" cy="780278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578345" y="5520857"/>
                <a:ext cx="5760616" cy="43858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200" b="1" i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mbria Math"/>
                          <a:ea typeface="Cambria Math"/>
                        </a:rPr>
                        <m:t>∆</m:t>
                      </m:r>
                      <m:r>
                        <a:rPr lang="en-US" sz="2200" b="1" i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mbria Math"/>
                          <a:ea typeface="Cambria Math"/>
                        </a:rPr>
                        <m:t>𝑨𝑩𝑪</m:t>
                      </m:r>
                      <m:sSup>
                        <m:sSupPr>
                          <m:ctrlPr>
                            <a:rPr lang="en-US" sz="2200" b="1" i="1" smtClean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2200" b="1" i="1" smtClean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/>
                              <a:ea typeface="Cambria Math"/>
                            </a:rPr>
                            <m:t>:</m:t>
                          </m:r>
                          <m:r>
                            <a:rPr lang="en-US" sz="2200" b="1" i="1" smtClean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/>
                              <a:ea typeface="Cambria Math"/>
                            </a:rPr>
                            <m:t>𝑨𝑩</m:t>
                          </m:r>
                        </m:e>
                        <m:sup>
                          <m:r>
                            <a:rPr lang="en-US" sz="2200" b="1" i="1" smtClean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/>
                              <a:ea typeface="Cambria Math"/>
                            </a:rPr>
                            <m:t>𝟐</m:t>
                          </m:r>
                        </m:sup>
                      </m:sSup>
                      <m:r>
                        <a:rPr lang="en-US" sz="2200" b="1" i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2200" b="1" i="1" smtClean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2200" b="1" i="1" smtClean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/>
                              <a:ea typeface="Cambria Math"/>
                            </a:rPr>
                            <m:t>𝑨𝑪</m:t>
                          </m:r>
                        </m:e>
                        <m:sup>
                          <m:r>
                            <a:rPr lang="en-US" sz="2200" b="1" i="1" smtClean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/>
                              <a:ea typeface="Cambria Math"/>
                            </a:rPr>
                            <m:t>𝟐</m:t>
                          </m:r>
                        </m:sup>
                      </m:sSup>
                      <m:r>
                        <a:rPr lang="en-US" sz="2200" b="1" i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mbria Math"/>
                          <a:ea typeface="Cambria Math"/>
                        </a:rPr>
                        <m:t>+</m:t>
                      </m:r>
                      <m:sSup>
                        <m:sSupPr>
                          <m:ctrlPr>
                            <a:rPr lang="en-US" sz="2200" b="1" i="1" smtClean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2200" b="1" i="1" smtClean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/>
                              <a:ea typeface="Cambria Math"/>
                            </a:rPr>
                            <m:t>𝑪𝑩</m:t>
                          </m:r>
                        </m:e>
                        <m:sup>
                          <m:r>
                            <a:rPr lang="en-US" sz="2200" b="1" i="1" smtClean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/>
                              <a:ea typeface="Cambria Math"/>
                            </a:rPr>
                            <m:t>𝟐</m:t>
                          </m:r>
                        </m:sup>
                      </m:sSup>
                      <m:r>
                        <a:rPr lang="en-US" sz="2200" b="1" i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mbria Math"/>
                          <a:ea typeface="Cambria Math"/>
                        </a:rPr>
                        <m:t>−</m:t>
                      </m:r>
                      <m:r>
                        <a:rPr lang="en-US" sz="2200" b="1" i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mbria Math"/>
                          <a:ea typeface="Cambria Math"/>
                        </a:rPr>
                        <m:t>𝟐</m:t>
                      </m:r>
                      <m:r>
                        <a:rPr lang="en-US" sz="2200" b="1" i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mbria Math"/>
                          <a:ea typeface="Cambria Math"/>
                        </a:rPr>
                        <m:t>𝑨𝑪</m:t>
                      </m:r>
                      <m:r>
                        <a:rPr lang="en-US" sz="2200" b="1" i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en-US" sz="2200" b="1" i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mbria Math"/>
                          <a:ea typeface="Cambria Math"/>
                        </a:rPr>
                        <m:t>𝑪𝑩</m:t>
                      </m:r>
                      <m:r>
                        <a:rPr lang="en-US" sz="2200" b="1" i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en-US" sz="2200" b="1" i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mbria Math"/>
                          <a:ea typeface="Cambria Math"/>
                        </a:rPr>
                        <m:t>𝒄𝒐𝒔</m:t>
                      </m:r>
                      <m:r>
                        <a:rPr lang="en-US" sz="2200" b="1" i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mbria Math"/>
                          <a:ea typeface="Cambria Math"/>
                        </a:rPr>
                        <m:t>∠</m:t>
                      </m:r>
                      <m:r>
                        <a:rPr lang="en-US" sz="2200" b="1" i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mbria Math"/>
                          <a:ea typeface="Cambria Math"/>
                        </a:rPr>
                        <m:t>𝑪</m:t>
                      </m:r>
                    </m:oMath>
                  </m:oMathPara>
                </a14:m>
                <a:endParaRPr lang="ru-RU" sz="2200" b="1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8345" y="5520857"/>
                <a:ext cx="5760616" cy="43858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Прямоугольник 27"/>
          <p:cNvSpPr/>
          <p:nvPr/>
        </p:nvSpPr>
        <p:spPr>
          <a:xfrm>
            <a:off x="6167297" y="841880"/>
            <a:ext cx="2051720" cy="6492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uk-UA" sz="2800" b="1" i="1" u="sng" dirty="0" smtClean="0">
                <a:solidFill>
                  <a:srgbClr val="00582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Задача №7</a:t>
            </a:r>
            <a:endParaRPr lang="ru-RU" sz="2800" b="1" i="1" u="sng" dirty="0">
              <a:solidFill>
                <a:srgbClr val="00582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500"/>
                            </p:stCondLst>
                            <p:childTnLst>
                              <p:par>
                                <p:cTn id="3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000"/>
                            </p:stCondLst>
                            <p:childTnLst>
                              <p:par>
                                <p:cTn id="43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4500"/>
                            </p:stCondLst>
                            <p:childTnLst>
                              <p:par>
                                <p:cTn id="4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0"/>
                            </p:stCondLst>
                            <p:childTnLst>
                              <p:par>
                                <p:cTn id="57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500"/>
                            </p:stCondLst>
                            <p:childTnLst>
                              <p:par>
                                <p:cTn id="62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6000"/>
                            </p:stCondLst>
                            <p:childTnLst>
                              <p:par>
                                <p:cTn id="67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6500"/>
                            </p:stCondLst>
                            <p:childTnLst>
                              <p:par>
                                <p:cTn id="72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7000"/>
                            </p:stCondLst>
                            <p:childTnLst>
                              <p:par>
                                <p:cTn id="77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7500"/>
                            </p:stCondLst>
                            <p:childTnLst>
                              <p:par>
                                <p:cTn id="82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8000"/>
                            </p:stCondLst>
                            <p:childTnLst>
                              <p:par>
                                <p:cTn id="87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8500"/>
                            </p:stCondLst>
                            <p:childTnLst>
                              <p:par>
                                <p:cTn id="92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9000"/>
                            </p:stCondLst>
                            <p:childTnLst>
                              <p:par>
                                <p:cTn id="9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9500"/>
                            </p:stCondLst>
                            <p:childTnLst>
                              <p:par>
                                <p:cTn id="102" presetID="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3" dur="2000" fill="hold"/>
                                        <p:tgtEl>
                                          <p:spTgt spid="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0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7" grpId="0"/>
      <p:bldP spid="8" grpId="0"/>
      <p:bldP spid="9" grpId="0"/>
      <p:bldP spid="9" grpId="1"/>
      <p:bldP spid="12" grpId="0"/>
      <p:bldP spid="23" grpId="0"/>
      <p:bldP spid="21" grpId="0" build="p"/>
      <p:bldP spid="29" grpId="0" build="p"/>
      <p:bldP spid="2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Равнобедренный треугольник 3"/>
          <p:cNvSpPr/>
          <p:nvPr/>
        </p:nvSpPr>
        <p:spPr>
          <a:xfrm>
            <a:off x="808038" y="1803400"/>
            <a:ext cx="4454525" cy="2652354"/>
          </a:xfrm>
          <a:prstGeom prst="triangle">
            <a:avLst>
              <a:gd name="adj" fmla="val 0"/>
            </a:avLst>
          </a:prstGeom>
          <a:solidFill>
            <a:schemeClr val="accent1">
              <a:alpha val="5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5192713" y="3982679"/>
            <a:ext cx="647700" cy="6477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sz="2800" dirty="0">
                <a:solidFill>
                  <a:srgbClr val="002060"/>
                </a:solidFill>
              </a:rPr>
              <a:t>В</a:t>
            </a:r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228548" y="4314974"/>
            <a:ext cx="1819275" cy="6318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dirty="0" smtClean="0">
                <a:solidFill>
                  <a:srgbClr val="2D2D8A">
                    <a:lumMod val="75000"/>
                  </a:srgbClr>
                </a:solidFill>
              </a:rPr>
              <a:t>12</a:t>
            </a:r>
            <a:r>
              <a:rPr lang="uk-UA" sz="2800" dirty="0" smtClean="0"/>
              <a:t> </a:t>
            </a:r>
            <a:r>
              <a:rPr lang="uk-UA" sz="2800" dirty="0">
                <a:solidFill>
                  <a:schemeClr val="accent6">
                    <a:lumMod val="75000"/>
                  </a:schemeClr>
                </a:solidFill>
              </a:rPr>
              <a:t>см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333448" y="1268413"/>
            <a:ext cx="479064" cy="6477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sz="2800" dirty="0">
                <a:solidFill>
                  <a:srgbClr val="002060"/>
                </a:solidFill>
              </a:rPr>
              <a:t>А</a:t>
            </a:r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 rot="20573371">
            <a:off x="1367745" y="3429000"/>
            <a:ext cx="1547813" cy="6318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b="1" i="1" dirty="0">
                <a:solidFill>
                  <a:srgbClr val="FF0000"/>
                </a:solidFill>
              </a:rPr>
              <a:t>x</a:t>
            </a:r>
            <a:r>
              <a:rPr lang="uk-UA" sz="2800" dirty="0" smtClean="0"/>
              <a:t> </a:t>
            </a:r>
            <a:endParaRPr lang="uk-UA" sz="28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28974" y="830263"/>
            <a:ext cx="3312214" cy="6492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uk-UA" sz="2800" b="1" i="1" dirty="0">
                <a:solidFill>
                  <a:schemeClr val="accent2">
                    <a:lumMod val="75000"/>
                  </a:schemeClr>
                </a:solidFill>
              </a:rPr>
              <a:t>Теорема косинусів</a:t>
            </a:r>
            <a:endParaRPr lang="ru-RU" sz="2800" b="1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732463" y="1435100"/>
            <a:ext cx="2881312" cy="6318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sz="2800" i="1" dirty="0">
                <a:solidFill>
                  <a:srgbClr val="2D2D8A">
                    <a:lumMod val="75000"/>
                  </a:srgbClr>
                </a:solidFill>
              </a:rPr>
              <a:t>Дано : ∆АВС</a:t>
            </a:r>
            <a:endParaRPr lang="uk-UA" sz="2800" i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034595" y="2279457"/>
            <a:ext cx="1842940" cy="48590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2800" i="1" dirty="0" smtClean="0">
                <a:solidFill>
                  <a:srgbClr val="2D2D8A">
                    <a:lumMod val="75000"/>
                  </a:srgbClr>
                </a:solidFill>
              </a:rPr>
              <a:t>BC=12</a:t>
            </a:r>
            <a:r>
              <a:rPr lang="ru-RU" sz="2800" i="1" dirty="0" smtClean="0">
                <a:solidFill>
                  <a:srgbClr val="2D2D8A">
                    <a:lumMod val="75000"/>
                  </a:srgbClr>
                </a:solidFill>
              </a:rPr>
              <a:t>см</a:t>
            </a:r>
            <a:endParaRPr lang="uk-UA" sz="2800" i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6063730" y="1803400"/>
            <a:ext cx="2115145" cy="6318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uk-UA" sz="2800" i="1" dirty="0" smtClean="0">
                <a:solidFill>
                  <a:srgbClr val="2D2D8A">
                    <a:lumMod val="75000"/>
                  </a:srgbClr>
                </a:solidFill>
              </a:rPr>
              <a:t>А</a:t>
            </a:r>
            <a:r>
              <a:rPr lang="en-US" sz="2800" i="1" dirty="0" smtClean="0">
                <a:solidFill>
                  <a:srgbClr val="2D2D8A">
                    <a:lumMod val="75000"/>
                  </a:srgbClr>
                </a:solidFill>
              </a:rPr>
              <a:t>C=9</a:t>
            </a:r>
            <a:r>
              <a:rPr lang="ru-RU" sz="2800" i="1" dirty="0" smtClean="0">
                <a:solidFill>
                  <a:srgbClr val="2D2D8A">
                    <a:lumMod val="75000"/>
                  </a:srgbClr>
                </a:solidFill>
              </a:rPr>
              <a:t>см</a:t>
            </a:r>
            <a:endParaRPr lang="uk-UA" sz="2800" i="1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3375" y="0"/>
            <a:ext cx="6553200" cy="1268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5" name="Прямая соединительная линия 14"/>
          <p:cNvCxnSpPr>
            <a:stCxn id="4" idx="2"/>
          </p:cNvCxnSpPr>
          <p:nvPr/>
        </p:nvCxnSpPr>
        <p:spPr>
          <a:xfrm flipV="1">
            <a:off x="808038" y="3429000"/>
            <a:ext cx="2683842" cy="102675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6" name="Прямоугольник 15"/>
          <p:cNvSpPr/>
          <p:nvPr/>
        </p:nvSpPr>
        <p:spPr>
          <a:xfrm>
            <a:off x="3491880" y="2988480"/>
            <a:ext cx="647700" cy="6477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dirty="0">
                <a:solidFill>
                  <a:srgbClr val="002060"/>
                </a:solidFill>
              </a:rPr>
              <a:t>D</a:t>
            </a:r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-468560" y="2713472"/>
            <a:ext cx="1819275" cy="6318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dirty="0">
                <a:solidFill>
                  <a:srgbClr val="2D2D8A">
                    <a:lumMod val="75000"/>
                  </a:srgbClr>
                </a:solidFill>
              </a:rPr>
              <a:t>9</a:t>
            </a:r>
            <a:r>
              <a:rPr lang="uk-UA" sz="2800" dirty="0" smtClean="0"/>
              <a:t> </a:t>
            </a:r>
            <a:r>
              <a:rPr lang="uk-UA" sz="2800" dirty="0">
                <a:solidFill>
                  <a:schemeClr val="accent6">
                    <a:lumMod val="75000"/>
                  </a:schemeClr>
                </a:solidFill>
              </a:rPr>
              <a:t>см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6012292" y="2583462"/>
            <a:ext cx="2115145" cy="6318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2800" i="1" dirty="0" smtClean="0">
                <a:solidFill>
                  <a:srgbClr val="2D2D8A">
                    <a:lumMod val="75000"/>
                  </a:srgbClr>
                </a:solidFill>
              </a:rPr>
              <a:t>AD:DB=2:1</a:t>
            </a:r>
            <a:endParaRPr lang="uk-UA" sz="2800" i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328974" y="4424944"/>
            <a:ext cx="649287" cy="6477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sz="2800" dirty="0">
                <a:solidFill>
                  <a:srgbClr val="002060"/>
                </a:solidFill>
              </a:rPr>
              <a:t>С</a:t>
            </a:r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5834712" y="2942070"/>
            <a:ext cx="2881313" cy="6318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2800" i="1" dirty="0">
                <a:solidFill>
                  <a:srgbClr val="2D2D8A">
                    <a:lumMod val="75000"/>
                  </a:srgbClr>
                </a:solidFill>
              </a:rPr>
              <a:t>  </a:t>
            </a:r>
            <a:r>
              <a:rPr lang="uk-UA" sz="2800" i="1" dirty="0">
                <a:solidFill>
                  <a:srgbClr val="2D2D8A">
                    <a:lumMod val="75000"/>
                  </a:srgbClr>
                </a:solidFill>
              </a:rPr>
              <a:t>Знайти: </a:t>
            </a:r>
            <a:r>
              <a:rPr lang="en-US" sz="2800" i="1" dirty="0" smtClean="0">
                <a:solidFill>
                  <a:srgbClr val="2D2D8A">
                    <a:lumMod val="75000"/>
                  </a:srgbClr>
                </a:solidFill>
              </a:rPr>
              <a:t>CD</a:t>
            </a:r>
            <a:endParaRPr lang="uk-UA" sz="2800" i="1" dirty="0">
              <a:solidFill>
                <a:schemeClr val="accent6">
                  <a:lumMod val="75000"/>
                </a:schemeClr>
              </a:solidFill>
            </a:endParaRPr>
          </a:p>
        </p:txBody>
      </p:sp>
      <p:cxnSp>
        <p:nvCxnSpPr>
          <p:cNvPr id="91150" name="Соединительная линия уступом 91149"/>
          <p:cNvCxnSpPr/>
          <p:nvPr/>
        </p:nvCxnSpPr>
        <p:spPr>
          <a:xfrm>
            <a:off x="808038" y="4077072"/>
            <a:ext cx="379586" cy="378682"/>
          </a:xfrm>
          <a:prstGeom prst="bentConnector3">
            <a:avLst>
              <a:gd name="adj1" fmla="val 101859"/>
            </a:avLst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9" name="Прямоугольник 18"/>
          <p:cNvSpPr/>
          <p:nvPr/>
        </p:nvSpPr>
        <p:spPr>
          <a:xfrm>
            <a:off x="6167297" y="841880"/>
            <a:ext cx="2051720" cy="6492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uk-UA" sz="2800" b="1" i="1" u="sng" dirty="0" smtClean="0">
                <a:solidFill>
                  <a:srgbClr val="00582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Задача №8</a:t>
            </a:r>
            <a:endParaRPr lang="ru-RU" sz="2800" b="1" i="1" u="sng" dirty="0">
              <a:solidFill>
                <a:srgbClr val="00582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307164" y="4793536"/>
                <a:ext cx="5162182" cy="72616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200" b="1" i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mbria Math"/>
                          <a:ea typeface="Cambria Math"/>
                        </a:rPr>
                        <m:t>∆</m:t>
                      </m:r>
                      <m:r>
                        <a:rPr lang="en-US" sz="2200" b="1" i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mbria Math"/>
                          <a:ea typeface="Cambria Math"/>
                        </a:rPr>
                        <m:t>𝑨𝑩𝑪</m:t>
                      </m:r>
                      <m:sSup>
                        <m:sSupPr>
                          <m:ctrlPr>
                            <a:rPr lang="en-US" sz="2200" b="1" i="1" smtClean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2200" b="1" i="1" smtClean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/>
                              <a:ea typeface="Cambria Math"/>
                            </a:rPr>
                            <m:t>:</m:t>
                          </m:r>
                          <m:r>
                            <a:rPr lang="en-US" sz="2200" b="1" i="1" smtClean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/>
                              <a:ea typeface="Cambria Math"/>
                            </a:rPr>
                            <m:t>𝑨𝑩</m:t>
                          </m:r>
                        </m:e>
                        <m:sup>
                          <m:r>
                            <a:rPr lang="en-US" sz="2200" b="1" i="1" smtClean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/>
                              <a:ea typeface="Cambria Math"/>
                            </a:rPr>
                            <m:t>𝟐</m:t>
                          </m:r>
                        </m:sup>
                      </m:sSup>
                      <m:r>
                        <a:rPr lang="en-US" sz="2200" b="1" i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2200" b="1" i="1" smtClean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2200" b="1" i="1" smtClean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/>
                              <a:ea typeface="Cambria Math"/>
                            </a:rPr>
                            <m:t>𝑨𝑪</m:t>
                          </m:r>
                        </m:e>
                        <m:sup>
                          <m:r>
                            <a:rPr lang="en-US" sz="2200" b="1" i="1" smtClean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/>
                              <a:ea typeface="Cambria Math"/>
                            </a:rPr>
                            <m:t>𝟐</m:t>
                          </m:r>
                        </m:sup>
                      </m:sSup>
                      <m:r>
                        <a:rPr lang="en-US" sz="2200" b="1" i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mbria Math"/>
                          <a:ea typeface="Cambria Math"/>
                        </a:rPr>
                        <m:t>+</m:t>
                      </m:r>
                      <m:sSup>
                        <m:sSupPr>
                          <m:ctrlPr>
                            <a:rPr lang="en-US" sz="2200" b="1" i="1" smtClean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2200" b="1" i="1" smtClean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/>
                              <a:ea typeface="Cambria Math"/>
                            </a:rPr>
                            <m:t>𝑪𝑩</m:t>
                          </m:r>
                        </m:e>
                        <m:sup>
                          <m:r>
                            <a:rPr lang="en-US" sz="2200" b="1" i="1" smtClean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/>
                              <a:ea typeface="Cambria Math"/>
                            </a:rPr>
                            <m:t>𝟐</m:t>
                          </m:r>
                        </m:sup>
                      </m:sSup>
                      <m:r>
                        <a:rPr lang="uk-UA" sz="2200" b="1" i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mbria Math"/>
                          <a:ea typeface="Cambria Math"/>
                        </a:rPr>
                        <m:t>, </m:t>
                      </m:r>
                      <m:r>
                        <a:rPr lang="en-US" sz="2200" b="1" i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mbria Math"/>
                          <a:ea typeface="Cambria Math"/>
                        </a:rPr>
                        <m:t>𝒄𝒐𝒔</m:t>
                      </m:r>
                      <m:r>
                        <a:rPr lang="en-US" sz="2200" b="1" i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mbria Math"/>
                          <a:ea typeface="Cambria Math"/>
                        </a:rPr>
                        <m:t>∠</m:t>
                      </m:r>
                      <m:r>
                        <a:rPr lang="en-US" sz="2200" b="1" i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mbria Math"/>
                          <a:ea typeface="Cambria Math"/>
                        </a:rPr>
                        <m:t>𝑨</m:t>
                      </m:r>
                      <m:r>
                        <a:rPr lang="en-US" sz="2200" b="1" i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US" sz="2200" b="1" i="1" smtClean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2200" b="1" i="1" smtClean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/>
                              <a:ea typeface="Cambria Math"/>
                            </a:rPr>
                            <m:t>𝑨𝑪</m:t>
                          </m:r>
                        </m:num>
                        <m:den>
                          <m:r>
                            <a:rPr lang="en-US" sz="2200" b="1" i="1" smtClean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/>
                              <a:ea typeface="Cambria Math"/>
                            </a:rPr>
                            <m:t>𝑨𝑩</m:t>
                          </m:r>
                        </m:den>
                      </m:f>
                      <m:r>
                        <a:rPr lang="en-US" sz="2200" b="1" i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mbria Math"/>
                          <a:ea typeface="Cambria Math"/>
                        </a:rPr>
                        <m:t>, </m:t>
                      </m:r>
                    </m:oMath>
                  </m:oMathPara>
                </a14:m>
                <a:endParaRPr lang="ru-RU" sz="2200" b="1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7164" y="4793536"/>
                <a:ext cx="5162182" cy="726161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0" y="5777313"/>
                <a:ext cx="6480720" cy="7771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200" b="1" i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mbria Math"/>
                          <a:ea typeface="Cambria Math"/>
                        </a:rPr>
                        <m:t>∆</m:t>
                      </m:r>
                      <m:r>
                        <a:rPr lang="en-US" sz="2200" b="1" i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mbria Math"/>
                          <a:ea typeface="Cambria Math"/>
                        </a:rPr>
                        <m:t>𝑨𝑪𝑫</m:t>
                      </m:r>
                      <m:r>
                        <a:rPr lang="en-US" sz="2200" b="1" i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mbria Math"/>
                          <a:ea typeface="Cambria Math"/>
                        </a:rPr>
                        <m:t>:</m:t>
                      </m:r>
                      <m:sSup>
                        <m:sSupPr>
                          <m:ctrlPr>
                            <a:rPr lang="en-US" sz="2200" b="1" i="1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2200" b="1" i="1" smtClean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/>
                              <a:ea typeface="Cambria Math"/>
                            </a:rPr>
                            <m:t>𝑪𝑫</m:t>
                          </m:r>
                        </m:e>
                        <m:sup>
                          <m:r>
                            <a:rPr lang="en-US" sz="2200" b="1" i="1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/>
                              <a:ea typeface="Cambria Math"/>
                            </a:rPr>
                            <m:t>𝟐</m:t>
                          </m:r>
                        </m:sup>
                      </m:sSup>
                      <m:r>
                        <a:rPr lang="en-US" sz="2200" b="1" i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2200" b="1" i="1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2200" b="1" i="1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/>
                              <a:ea typeface="Cambria Math"/>
                            </a:rPr>
                            <m:t>𝑨𝑪</m:t>
                          </m:r>
                        </m:e>
                        <m:sup>
                          <m:r>
                            <a:rPr lang="en-US" sz="2200" b="1" i="1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/>
                              <a:ea typeface="Cambria Math"/>
                            </a:rPr>
                            <m:t>𝟐</m:t>
                          </m:r>
                        </m:sup>
                      </m:sSup>
                      <m:r>
                        <a:rPr lang="en-US" sz="2200" b="1" i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mbria Math"/>
                          <a:ea typeface="Cambria Math"/>
                        </a:rPr>
                        <m:t>+</m:t>
                      </m:r>
                      <m:sSup>
                        <m:sSupPr>
                          <m:ctrlPr>
                            <a:rPr lang="en-US" sz="2200" b="1" i="1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2200" b="1" i="1" smtClean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/>
                              <a:ea typeface="Cambria Math"/>
                            </a:rPr>
                            <m:t>𝑨𝑫</m:t>
                          </m:r>
                        </m:e>
                        <m:sup>
                          <m:r>
                            <a:rPr lang="en-US" sz="2200" b="1" i="1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/>
                              <a:ea typeface="Cambria Math"/>
                            </a:rPr>
                            <m:t>𝟐</m:t>
                          </m:r>
                        </m:sup>
                      </m:sSup>
                      <m:r>
                        <a:rPr lang="en-US" sz="2200" b="1" i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mbria Math"/>
                          <a:ea typeface="Cambria Math"/>
                        </a:rPr>
                        <m:t>−</m:t>
                      </m:r>
                      <m:r>
                        <a:rPr lang="en-US" sz="2200" b="1" i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mbria Math"/>
                          <a:ea typeface="Cambria Math"/>
                        </a:rPr>
                        <m:t>𝟐</m:t>
                      </m:r>
                      <m:r>
                        <a:rPr lang="en-US" sz="2200" b="1" i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mbria Math"/>
                          <a:ea typeface="Cambria Math"/>
                        </a:rPr>
                        <m:t>𝑨𝑪</m:t>
                      </m:r>
                      <m:r>
                        <a:rPr lang="en-US" sz="2200" b="1" i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en-US" sz="2200" b="1" i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mbria Math"/>
                          <a:ea typeface="Cambria Math"/>
                        </a:rPr>
                        <m:t>𝑨𝑫</m:t>
                      </m:r>
                      <m:r>
                        <a:rPr lang="en-US" sz="2200" b="1" i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en-US" sz="2200" b="1" i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mbria Math"/>
                          <a:ea typeface="Cambria Math"/>
                        </a:rPr>
                        <m:t>𝒄𝒐𝒔</m:t>
                      </m:r>
                      <m:r>
                        <a:rPr lang="en-US" sz="2200" b="1" i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mbria Math"/>
                          <a:ea typeface="Cambria Math"/>
                        </a:rPr>
                        <m:t>∠</m:t>
                      </m:r>
                      <m:r>
                        <a:rPr lang="en-US" sz="2200" b="1" i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mbria Math"/>
                          <a:ea typeface="Cambria Math"/>
                        </a:rPr>
                        <m:t>𝑨</m:t>
                      </m:r>
                    </m:oMath>
                  </m:oMathPara>
                </a14:m>
                <a:endParaRPr lang="ru-RU" sz="2200" b="1" dirty="0"/>
              </a:p>
              <a:p>
                <a:endParaRPr lang="ru-RU" sz="2200" b="1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5777313"/>
                <a:ext cx="6480720" cy="777136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Прямоугольник 24"/>
          <p:cNvSpPr/>
          <p:nvPr/>
        </p:nvSpPr>
        <p:spPr>
          <a:xfrm>
            <a:off x="1133266" y="5309980"/>
            <a:ext cx="2115145" cy="6318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2800" i="1" dirty="0" smtClean="0">
                <a:solidFill>
                  <a:srgbClr val="2D2D8A">
                    <a:lumMod val="75000"/>
                  </a:srgbClr>
                </a:solidFill>
              </a:rPr>
              <a:t>AD:DB=2:1</a:t>
            </a:r>
            <a:endParaRPr lang="uk-UA" sz="2800" i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500"/>
                            </p:stCondLst>
                            <p:childTnLst>
                              <p:par>
                                <p:cTn id="3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000"/>
                            </p:stCondLst>
                            <p:childTnLst>
                              <p:par>
                                <p:cTn id="3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500"/>
                            </p:stCondLst>
                            <p:childTnLst>
                              <p:par>
                                <p:cTn id="4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91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91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0"/>
                            </p:stCondLst>
                            <p:childTnLst>
                              <p:par>
                                <p:cTn id="4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500"/>
                            </p:stCondLst>
                            <p:childTnLst>
                              <p:par>
                                <p:cTn id="5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6000"/>
                            </p:stCondLst>
                            <p:childTnLst>
                              <p:par>
                                <p:cTn id="5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6500"/>
                            </p:stCondLst>
                            <p:childTnLst>
                              <p:par>
                                <p:cTn id="6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7000"/>
                            </p:stCondLst>
                            <p:childTnLst>
                              <p:par>
                                <p:cTn id="6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7500"/>
                            </p:stCondLst>
                            <p:childTnLst>
                              <p:par>
                                <p:cTn id="7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8000"/>
                            </p:stCondLst>
                            <p:childTnLst>
                              <p:par>
                                <p:cTn id="8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8500"/>
                            </p:stCondLst>
                            <p:childTnLst>
                              <p:par>
                                <p:cTn id="88" presetID="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9" dur="2000" fill="hold"/>
                                        <p:tgtEl>
                                          <p:spTgt spid="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10500"/>
                            </p:stCondLst>
                            <p:childTnLst>
                              <p:par>
                                <p:cTn id="9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500"/>
                            </p:stCondLst>
                            <p:childTnLst>
                              <p:par>
                                <p:cTn id="102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7" grpId="0"/>
      <p:bldP spid="8" grpId="0"/>
      <p:bldP spid="8" grpId="1"/>
      <p:bldP spid="16" grpId="0"/>
      <p:bldP spid="26" grpId="0"/>
      <p:bldP spid="23" grpId="0" build="p"/>
      <p:bldP spid="24" grpId="0" build="p"/>
    </p:bld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800000"/>
      </a:hlink>
      <a:folHlink>
        <a:srgbClr val="FFCC99"/>
      </a:folHlink>
    </a:clrScheme>
    <a:fontScheme name="Оформление по умолчанию">
      <a:majorFont>
        <a:latin typeface="Times New Roman"/>
        <a:ea typeface=""/>
        <a:cs typeface="Times New Roman"/>
      </a:majorFont>
      <a:minorFont>
        <a:latin typeface="Times New Roman"/>
        <a:ea typeface=""/>
        <a:cs typeface="Times New Roma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822B00"/>
        </a:hlink>
        <a:folHlink>
          <a:srgbClr val="FFA95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800000"/>
        </a:hlink>
        <a:folHlink>
          <a:srgbClr val="FF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1162</TotalTime>
  <Words>1006</Words>
  <Application>Microsoft Office PowerPoint</Application>
  <PresentationFormat>Экран (4:3)</PresentationFormat>
  <Paragraphs>218</Paragraphs>
  <Slides>13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5" baseType="lpstr">
      <vt:lpstr>Оформление по умолчанию</vt:lpstr>
      <vt:lpstr>Формула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Список використаних джерел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Елена</dc:creator>
  <cp:lastModifiedBy>Анатолий</cp:lastModifiedBy>
  <cp:revision>125</cp:revision>
  <dcterms:created xsi:type="dcterms:W3CDTF">2012-08-12T16:04:58Z</dcterms:created>
  <dcterms:modified xsi:type="dcterms:W3CDTF">2014-02-16T12:10:25Z</dcterms:modified>
</cp:coreProperties>
</file>