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4" r:id="rId2"/>
    <p:sldId id="259" r:id="rId3"/>
    <p:sldId id="275" r:id="rId4"/>
    <p:sldId id="290" r:id="rId5"/>
    <p:sldId id="291" r:id="rId6"/>
    <p:sldId id="292" r:id="rId7"/>
    <p:sldId id="276" r:id="rId8"/>
    <p:sldId id="278" r:id="rId9"/>
    <p:sldId id="29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00"/>
    <a:srgbClr val="0099CC"/>
    <a:srgbClr val="005828"/>
    <a:srgbClr val="0066CC"/>
    <a:srgbClr val="B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A2BD681-60AA-4BF5-AD52-1E2717B7BEA8}" type="datetimeFigureOut">
              <a:rPr lang="uk-UA"/>
              <a:pPr>
                <a:defRPr/>
              </a:pPr>
              <a:t>09.01.2014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32D4DDC-62B2-4C90-BA7E-7E87AAE9773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9963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D4DDC-62B2-4C90-BA7E-7E87AAE97739}" type="slidenum">
              <a:rPr lang="uk-UA" smtClean="0"/>
              <a:pPr>
                <a:defRPr/>
              </a:pPr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097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4F43C-0419-4A36-9CD2-9F57AE870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8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38CF-E2A3-41A8-B63A-9A40D37F5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39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1ED66-C5AF-4091-998E-67117E126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30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34279-2E90-4312-A1A7-294621046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19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4F619-C875-45BD-BCB5-79F6BCA56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30886-E69B-43C6-9F14-1DCC214D5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05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84438-3DE7-4DD7-83F9-DBEEC3EF8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B1C38-38CD-407D-BA68-10231B79E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42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46C40-EEFB-4C38-ADDE-C3B1F9D88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04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0295D-44E3-48B3-B042-E9D5A1588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75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0A4D1-0B55-4776-9E54-7075346DD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92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2AA53B5-CD98-4450-8545-275BE5A46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  <p:sldLayoutId id="21474842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3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50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3.png"/><Relationship Id="rId9" Type="http://schemas.openxmlformats.org/officeDocument/2006/relationships/image" Target="../media/image5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3.png"/><Relationship Id="rId7" Type="http://schemas.openxmlformats.org/officeDocument/2006/relationships/image" Target="../media/image61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avuch.info/methodlib/371/38882/" TargetMode="External"/><Relationship Id="rId3" Type="http://schemas.openxmlformats.org/officeDocument/2006/relationships/hyperlink" Target="http://www.oktyabrskiy-ruo.edu.kh.ua/nasha_biblioteka/mediateka/pidruchniki/" TargetMode="External"/><Relationship Id="rId7" Type="http://schemas.openxmlformats.org/officeDocument/2006/relationships/hyperlink" Target="http://le-savchen.ucoz.ru/index/0-92" TargetMode="External"/><Relationship Id="rId2" Type="http://schemas.openxmlformats.org/officeDocument/2006/relationships/hyperlink" Target="http://ito.vspu.net/SAIT/inst_kaf/kafedru/matem_fizuka_tex_osv/www/Naukova_robota/data/Konkursu/2009_2010/boychyk_2009_2010/matematuka/matematuk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-savchen.ucoz.ru/index/0-91" TargetMode="External"/><Relationship Id="rId5" Type="http://schemas.openxmlformats.org/officeDocument/2006/relationships/hyperlink" Target="http://le-savchen.ucoz.ru/" TargetMode="External"/><Relationship Id="rId4" Type="http://schemas.openxmlformats.org/officeDocument/2006/relationships/hyperlink" Target="http://nsportal.ru/karatanova-marina-nikolaevna%20http: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1"/>
          <p:cNvSpPr>
            <a:spLocks noChangeArrowheads="1" noChangeShapeType="1" noTextEdit="1"/>
          </p:cNvSpPr>
          <p:nvPr/>
        </p:nvSpPr>
        <p:spPr bwMode="auto">
          <a:xfrm>
            <a:off x="827584" y="2996952"/>
            <a:ext cx="7676654" cy="1368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26"/>
              </a:avLst>
            </a:prstTxWarp>
          </a:bodyPr>
          <a:lstStyle/>
          <a:p>
            <a:pPr algn="ctr">
              <a:defRPr/>
            </a:pPr>
            <a:endParaRPr lang="ru-RU" sz="6600" kern="10" dirty="0">
              <a:ln w="254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66FF"/>
                  </a:gs>
                  <a:gs pos="50000">
                    <a:srgbClr val="B400B4"/>
                  </a:gs>
                  <a:gs pos="100000">
                    <a:srgbClr val="FF66FF"/>
                  </a:gs>
                </a:gsLst>
                <a:lin ang="189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6600" b="1" i="1" u="sng" kern="0" dirty="0" smtClean="0">
                <a:solidFill>
                  <a:srgbClr val="33CC33"/>
                </a:solidFill>
                <a:latin typeface="Georgia" pitchFamily="18" charset="0"/>
              </a:rPr>
              <a:t>(</a:t>
            </a:r>
            <a:r>
              <a:rPr lang="uk-UA" sz="6600" b="1" i="1" u="sng" kern="0" dirty="0">
                <a:solidFill>
                  <a:srgbClr val="33CC33"/>
                </a:solidFill>
                <a:latin typeface="Georgia" pitchFamily="18" charset="0"/>
              </a:rPr>
              <a:t>Задачі на готових малюнках)</a:t>
            </a:r>
            <a:endParaRPr lang="ru-RU" sz="6600" b="1" i="1" u="sng" kern="0" dirty="0">
              <a:solidFill>
                <a:srgbClr val="33CC33"/>
              </a:solidFill>
              <a:latin typeface="Georgia" pitchFamily="18" charset="0"/>
            </a:endParaRPr>
          </a:p>
          <a:p>
            <a:pPr algn="ctr">
              <a:defRPr/>
            </a:pPr>
            <a:endParaRPr lang="ru-RU" sz="6600" kern="10" dirty="0">
              <a:ln w="254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66FF"/>
                  </a:gs>
                  <a:gs pos="50000">
                    <a:srgbClr val="B400B4"/>
                  </a:gs>
                  <a:gs pos="100000">
                    <a:srgbClr val="FF66FF"/>
                  </a:gs>
                </a:gsLst>
                <a:lin ang="189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Gabriola" pitchFamily="82" charset="0"/>
              <a:cs typeface="Times New Roman"/>
            </a:endParaRPr>
          </a:p>
        </p:txBody>
      </p:sp>
      <p:graphicFrame>
        <p:nvGraphicFramePr>
          <p:cNvPr id="3" name="Object 6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3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4238" y="6245225"/>
            <a:ext cx="576262" cy="576263"/>
          </a:xfrm>
          <a:prstGeom prst="actionButtonForwardNex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9000">
                <a:srgbClr val="CC99FF"/>
              </a:gs>
              <a:gs pos="64000">
                <a:srgbClr val="9966FF"/>
              </a:gs>
              <a:gs pos="82001">
                <a:srgbClr val="99CCFF"/>
              </a:gs>
              <a:gs pos="100000">
                <a:srgbClr val="CC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6434440" y="353783"/>
            <a:ext cx="2069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24083" y="4667253"/>
            <a:ext cx="5154844" cy="2149508"/>
          </a:xfrm>
          <a:prstGeom prst="verticalScroll">
            <a:avLst>
              <a:gd name="adj" fmla="val 250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Творча група вчителів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математики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Антонова С.В.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4586" y="1700808"/>
            <a:ext cx="850264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Розв</a:t>
            </a:r>
            <a:r>
              <a:rPr lang="en-US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’</a:t>
            </a:r>
            <a:r>
              <a:rPr lang="uk-UA" sz="4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язування</a:t>
            </a:r>
            <a:r>
              <a:rPr lang="uk-UA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 </a:t>
            </a:r>
            <a:r>
              <a:rPr lang="uk-UA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трикутників</a:t>
            </a:r>
            <a:endParaRPr lang="en-US" sz="4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uk-UA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Теорема синусів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14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 rot="20058878">
            <a:off x="438675" y="1978443"/>
            <a:ext cx="4138547" cy="2087487"/>
          </a:xfrm>
          <a:prstGeom prst="triangle">
            <a:avLst>
              <a:gd name="adj" fmla="val 74050"/>
            </a:avLst>
          </a:prstGeom>
          <a:solidFill>
            <a:schemeClr val="accent1">
              <a:alpha val="5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48560" y="1184695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25142" y="2680036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8542" y="4473302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rot="-3635088">
            <a:off x="1645029" y="2702103"/>
            <a:ext cx="50322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solidFill>
                  <a:srgbClr val="FF0000"/>
                </a:solidFill>
              </a:rPr>
              <a:t>х</a:t>
            </a:r>
            <a:endParaRPr lang="uk-UA" b="1" i="1" dirty="0">
              <a:solidFill>
                <a:srgbClr val="FF0000"/>
              </a:solidFill>
            </a:endParaRPr>
          </a:p>
        </p:txBody>
      </p:sp>
      <p:sp>
        <p:nvSpPr>
          <p:cNvPr id="12" name="Дуга 11"/>
          <p:cNvSpPr/>
          <p:nvPr/>
        </p:nvSpPr>
        <p:spPr>
          <a:xfrm rot="12981295">
            <a:off x="4298423" y="2586370"/>
            <a:ext cx="1074145" cy="980362"/>
          </a:xfrm>
          <a:prstGeom prst="arc">
            <a:avLst>
              <a:gd name="adj1" fmla="val 18093870"/>
              <a:gd name="adj2" fmla="val 207699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1678" y="830263"/>
            <a:ext cx="316156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Теорема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32463" y="1435100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Дано : ∆АВС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00397" y="1832395"/>
            <a:ext cx="268763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ВС=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8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58605" y="2977544"/>
            <a:ext cx="279381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Знайти: 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B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29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63" y="23813"/>
            <a:ext cx="6553200" cy="126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Прямоугольник 25"/>
          <p:cNvSpPr/>
          <p:nvPr/>
        </p:nvSpPr>
        <p:spPr>
          <a:xfrm rot="2259586">
            <a:off x="3237921" y="1923441"/>
            <a:ext cx="1819275" cy="5542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8 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см</a:t>
            </a:r>
            <a:endParaRPr lang="uk-UA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6278035" y="2581852"/>
                <a:ext cx="1678342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A=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30 </m:t>
                    </m:r>
                    <m:r>
                      <a:rPr lang="en-US" sz="280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035" y="2581852"/>
                <a:ext cx="1678342" cy="631825"/>
              </a:xfrm>
              <a:prstGeom prst="rect">
                <a:avLst/>
              </a:prstGeom>
              <a:blipFill rotWithShape="1">
                <a:blip r:embed="rId3"/>
                <a:stretch>
                  <a:fillRect l="-7636" t="-1942" b="-174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рямоугольник 22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№1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Дуга 23"/>
          <p:cNvSpPr/>
          <p:nvPr/>
        </p:nvSpPr>
        <p:spPr>
          <a:xfrm rot="20919141">
            <a:off x="569280" y="4310161"/>
            <a:ext cx="1113597" cy="1051056"/>
          </a:xfrm>
          <a:prstGeom prst="arc">
            <a:avLst>
              <a:gd name="adj1" fmla="val 18725702"/>
              <a:gd name="adj2" fmla="val 20868695"/>
            </a:avLst>
          </a:prstGeom>
          <a:solidFill>
            <a:srgbClr val="33CC33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3535995" y="2680036"/>
                <a:ext cx="930049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45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995" y="2680036"/>
                <a:ext cx="930049" cy="631825"/>
              </a:xfrm>
              <a:prstGeom prst="rect">
                <a:avLst/>
              </a:prstGeom>
              <a:blipFill rotWithShape="1">
                <a:blip r:embed="rId4"/>
                <a:stretch>
                  <a:fillRect l="-13072" t="-1942" b="-174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1431614" y="3894964"/>
                <a:ext cx="930049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800" i="1" dirty="0" smtClean="0">
                    <a:solidFill>
                      <a:srgbClr val="33CC33"/>
                    </a:solidFill>
                    <a:latin typeface="Cambria Math"/>
                    <a:ea typeface="Cambria Math"/>
                  </a:rPr>
                  <a:t>30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33CC33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i="1" smtClean="0">
                        <a:solidFill>
                          <a:srgbClr val="33CC33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rgbClr val="33CC33"/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614" y="3894964"/>
                <a:ext cx="930049" cy="631825"/>
              </a:xfrm>
              <a:prstGeom prst="rect">
                <a:avLst/>
              </a:prstGeom>
              <a:blipFill rotWithShape="1">
                <a:blip r:embed="rId5"/>
                <a:stretch>
                  <a:fillRect l="-13816" t="-1923" b="-163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6278034" y="2200580"/>
                <a:ext cx="1648445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C=45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034" y="2200580"/>
                <a:ext cx="1648445" cy="631825"/>
              </a:xfrm>
              <a:prstGeom prst="rect">
                <a:avLst/>
              </a:prstGeom>
              <a:blipFill rotWithShape="1">
                <a:blip r:embed="rId6"/>
                <a:stretch>
                  <a:fillRect l="-7778" t="-1923" b="-163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5269036" y="3839228"/>
                <a:ext cx="2687637" cy="78968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28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𝐵𝐶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𝑠𝑖𝑛</m:t>
                          </m:r>
                          <m:r>
                            <m:rPr>
                              <m:nor/>
                            </m:rPr>
                            <a:rPr lang="uk-UA" sz="2800" i="1" dirty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∠</m:t>
                          </m:r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𝐴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uk-UA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𝑠𝑖𝑛</m:t>
                          </m:r>
                          <m:r>
                            <m:rPr>
                              <m:nor/>
                            </m:rPr>
                            <a:rPr lang="uk-UA" sz="2800" i="1" dirty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∠</m:t>
                          </m:r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9036" y="3839228"/>
                <a:ext cx="2687637" cy="789688"/>
              </a:xfrm>
              <a:prstGeom prst="rect">
                <a:avLst/>
              </a:prstGeom>
              <a:blipFill rotWithShape="1">
                <a:blip r:embed="rId7"/>
                <a:stretch>
                  <a:fillRect b="-155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2822950" y="4698364"/>
                <a:ext cx="2904614" cy="87465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28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𝑠𝑖𝑛</m:t>
                          </m:r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30°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uk-UA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𝑠𝑖𝑛</m:t>
                          </m:r>
                          <m:r>
                            <m:rPr>
                              <m:nor/>
                            </m:rP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45</m:t>
                          </m:r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i="1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den>
                      </m:f>
                    </m:oMath>
                  </m:oMathPara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950" y="4698364"/>
                <a:ext cx="2904614" cy="8746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484773" y="5700538"/>
                <a:ext cx="2687637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𝐴𝐵</m:t>
                      </m:r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uk-UA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8·</m:t>
                          </m:r>
                          <m:r>
                            <a:rPr lang="en-US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𝑠𝑖𝑛</m:t>
                          </m:r>
                          <m:r>
                            <m:rPr>
                              <m:nor/>
                            </m:rPr>
                            <a:rPr lang="en-US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45</m:t>
                          </m:r>
                          <m:r>
                            <m:rPr>
                              <m:nor/>
                            </m:rP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i="1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𝑠𝑖𝑛</m:t>
                          </m:r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30</m:t>
                          </m:r>
                          <m:r>
                            <a:rPr lang="en-US" sz="2800" i="1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den>
                      </m:f>
                    </m:oMath>
                  </m:oMathPara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73" y="5700538"/>
                <a:ext cx="2687637" cy="631825"/>
              </a:xfrm>
              <a:prstGeom prst="rect">
                <a:avLst/>
              </a:prstGeom>
              <a:blipFill rotWithShape="1">
                <a:blip r:embed="rId9"/>
                <a:stretch>
                  <a:fillRect t="-6731" b="-134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8" grpId="0"/>
      <p:bldP spid="9" grpId="0"/>
      <p:bldP spid="1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0"/>
            <a:ext cx="6553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51520" y="858838"/>
            <a:ext cx="3257223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Теорема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32463" y="1435100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Дано : ∆АВС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107113" y="2203450"/>
                <a:ext cx="2814637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А</a:t>
                </a:r>
                <a:r>
                  <a:rPr lang="en-US" sz="2800" i="1" dirty="0">
                    <a:solidFill>
                      <a:srgbClr val="2D2D8A">
                        <a:lumMod val="75000"/>
                      </a:srgbClr>
                    </a:solidFill>
                  </a:rPr>
                  <a:t>B</a:t>
                </a: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uk-UA" sz="2800" i="1" smtClean="0">
                            <a:solidFill>
                              <a:srgbClr val="2D2D8A">
                                <a:lumMod val="75000"/>
                              </a:srgb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rgbClr val="2D2D8A">
                                <a:lumMod val="75000"/>
                              </a:srgbClr>
                            </a:solidFill>
                            <a:latin typeface="Cambria Math"/>
                          </a:rPr>
                          <m:t>6</m:t>
                        </m:r>
                      </m:e>
                    </m:rad>
                    <m:r>
                      <a:rPr lang="en-US" sz="2800" b="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см</a:t>
                </a:r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113" y="2203450"/>
                <a:ext cx="2814637" cy="631825"/>
              </a:xfrm>
              <a:prstGeom prst="rect">
                <a:avLst/>
              </a:prstGeom>
              <a:blipFill rotWithShape="1">
                <a:blip r:embed="rId3"/>
                <a:stretch>
                  <a:fillRect l="-4545" b="-211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рямоугольник 22"/>
          <p:cNvSpPr/>
          <p:nvPr/>
        </p:nvSpPr>
        <p:spPr>
          <a:xfrm>
            <a:off x="6107113" y="1827213"/>
            <a:ext cx="268922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ВС=3см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886450" y="3001963"/>
            <a:ext cx="28813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  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: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  <a:latin typeface="Cambria Math"/>
                <a:ea typeface="Cambria Math"/>
              </a:rPr>
              <a:t> 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  <a:latin typeface="Cambria Math"/>
                <a:ea typeface="Cambria Math"/>
              </a:rPr>
              <a:t>∠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  <a:latin typeface="Cambria Math"/>
                <a:ea typeface="Cambria Math"/>
              </a:rPr>
              <a:t>C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 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6044406" y="2572556"/>
                <a:ext cx="2814637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A=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2D2D8A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2D2D8A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60</m:t>
                        </m:r>
                      </m:e>
                      <m:sup>
                        <m:r>
                          <a:rPr lang="en-US" sz="2800" i="1" smtClean="0">
                            <a:solidFill>
                              <a:srgbClr val="2D2D8A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406" y="2572556"/>
                <a:ext cx="2814637" cy="631825"/>
              </a:xfrm>
              <a:prstGeom prst="rect">
                <a:avLst/>
              </a:prstGeom>
              <a:blipFill rotWithShape="1">
                <a:blip r:embed="rId4"/>
                <a:stretch>
                  <a:fillRect l="-4555" b="-182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Прямоугольник 29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№2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438675" y="1931996"/>
            <a:ext cx="4138547" cy="2087487"/>
          </a:xfrm>
          <a:prstGeom prst="triangle">
            <a:avLst>
              <a:gd name="adj" fmla="val 40573"/>
            </a:avLst>
          </a:prstGeom>
          <a:solidFill>
            <a:schemeClr val="accent1">
              <a:alpha val="5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997110" y="1491167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486733" y="3490416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9669" y="3456598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3619900" y="3456598"/>
            <a:ext cx="50119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solidFill>
                  <a:srgbClr val="FF0000"/>
                </a:solidFill>
              </a:rPr>
              <a:t>х</a:t>
            </a:r>
            <a:endParaRPr lang="uk-UA" b="1" i="1" dirty="0">
              <a:solidFill>
                <a:srgbClr val="FF0000"/>
              </a:solidFill>
            </a:endParaRPr>
          </a:p>
        </p:txBody>
      </p:sp>
      <p:sp>
        <p:nvSpPr>
          <p:cNvPr id="42" name="Дуга 41"/>
          <p:cNvSpPr/>
          <p:nvPr/>
        </p:nvSpPr>
        <p:spPr>
          <a:xfrm rot="12981295">
            <a:off x="4053713" y="3499529"/>
            <a:ext cx="934780" cy="980362"/>
          </a:xfrm>
          <a:prstGeom prst="arc">
            <a:avLst>
              <a:gd name="adj1" fmla="val 19278437"/>
              <a:gd name="adj2" fmla="val 207699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2259586">
            <a:off x="2599106" y="2558136"/>
            <a:ext cx="1819275" cy="5542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3 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см</a:t>
            </a:r>
            <a:endParaRPr lang="uk-UA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874303" y="3413759"/>
                <a:ext cx="930049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800" i="1" dirty="0">
                    <a:solidFill>
                      <a:srgbClr val="33CC33"/>
                    </a:solidFill>
                    <a:latin typeface="Cambria Math"/>
                    <a:ea typeface="Cambria Math"/>
                  </a:rPr>
                  <a:t>6</a:t>
                </a:r>
                <a:r>
                  <a:rPr lang="en-US" sz="2800" i="1" dirty="0" smtClean="0">
                    <a:solidFill>
                      <a:srgbClr val="33CC33"/>
                    </a:solidFill>
                    <a:latin typeface="Cambria Math"/>
                    <a:ea typeface="Cambria Math"/>
                  </a:rPr>
                  <a:t>0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33CC33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i="1" smtClean="0">
                        <a:solidFill>
                          <a:srgbClr val="33CC33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rgbClr val="33CC33"/>
                  </a:solidFill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303" y="3413759"/>
                <a:ext cx="930049" cy="631825"/>
              </a:xfrm>
              <a:prstGeom prst="rect">
                <a:avLst/>
              </a:prstGeom>
              <a:blipFill rotWithShape="1">
                <a:blip r:embed="rId5"/>
                <a:stretch>
                  <a:fillRect l="-13072" t="-1923" b="-163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Дуга 45"/>
          <p:cNvSpPr/>
          <p:nvPr/>
        </p:nvSpPr>
        <p:spPr>
          <a:xfrm rot="20919141">
            <a:off x="-82114" y="3511412"/>
            <a:ext cx="1113597" cy="1029965"/>
          </a:xfrm>
          <a:prstGeom prst="arc">
            <a:avLst>
              <a:gd name="adj1" fmla="val 18934516"/>
              <a:gd name="adj2" fmla="val 687066"/>
            </a:avLst>
          </a:prstGeom>
          <a:solidFill>
            <a:srgbClr val="33CC33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 rot="18625498">
                <a:off x="93884" y="2603711"/>
                <a:ext cx="1819275" cy="5542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uk-UA" sz="28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r>
                  <a:rPr lang="en-US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uk-UA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см</a:t>
                </a:r>
                <a:endParaRPr lang="uk-UA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625498">
                <a:off x="93884" y="2603711"/>
                <a:ext cx="1819275" cy="55427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261748" y="4246022"/>
                <a:ext cx="2870092" cy="9831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28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𝐵𝐶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𝑠𝑖𝑛</m:t>
                          </m:r>
                          <m:r>
                            <m:rPr>
                              <m:nor/>
                            </m:rPr>
                            <a:rPr lang="uk-UA" sz="2800" i="1" dirty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∠</m:t>
                          </m:r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𝐴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uk-UA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𝑠𝑖𝑛</m:t>
                          </m:r>
                          <m:r>
                            <m:rPr>
                              <m:nor/>
                            </m:rPr>
                            <a:rPr lang="uk-UA" sz="2800" i="1" dirty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∠</m:t>
                          </m:r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48" y="4246022"/>
                <a:ext cx="2870092" cy="983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3131840" y="4246022"/>
                <a:ext cx="3976499" cy="87465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28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𝑠𝑖𝑛</m:t>
                          </m:r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60°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uk-UA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uk-UA" sz="2800" i="1">
                                  <a:solidFill>
                                    <a:srgbClr val="2D2D8A">
                                      <a:lumMod val="75000"/>
                                    </a:srgbClr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solidFill>
                                    <a:srgbClr val="2D2D8A">
                                      <a:lumMod val="75000"/>
                                    </a:srgbClr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>
                            <a:rPr lang="en-US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𝑠𝑖𝑛</m:t>
                          </m:r>
                          <m:r>
                            <m:rPr>
                              <m:nor/>
                            </m:rPr>
                            <a:rPr lang="uk-UA" sz="280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∠</m:t>
                          </m:r>
                          <m:r>
                            <m:rPr>
                              <m:nor/>
                            </m:rPr>
                            <a:rPr lang="en-US" sz="280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C</m:t>
                          </m:r>
                        </m:den>
                      </m:f>
                    </m:oMath>
                  </m:oMathPara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4246022"/>
                <a:ext cx="3976499" cy="874657"/>
              </a:xfrm>
              <a:prstGeom prst="rect">
                <a:avLst/>
              </a:prstGeom>
              <a:blipFill rotWithShape="1">
                <a:blip r:embed="rId8"/>
                <a:stretch>
                  <a:fillRect b="-209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501158" y="5373216"/>
                <a:ext cx="3369340" cy="8968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𝑠𝑖𝑛</m:t>
                      </m:r>
                      <m:r>
                        <m:rPr>
                          <m:nor/>
                        </m:rPr>
                        <a:rPr lang="uk-UA" sz="280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m:rPr>
                          <m:nor/>
                        </m:rPr>
                        <a:rPr lang="en-US" sz="280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C</m:t>
                      </m:r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uk-UA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uk-UA" sz="2800" i="1">
                                  <a:solidFill>
                                    <a:srgbClr val="2D2D8A">
                                      <a:lumMod val="75000"/>
                                    </a:srgbClr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solidFill>
                                    <a:srgbClr val="2D2D8A">
                                      <a:lumMod val="75000"/>
                                    </a:srgbClr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rad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·</m:t>
                          </m:r>
                          <m:r>
                            <a:rPr lang="en-US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𝑠𝑖𝑛</m:t>
                          </m:r>
                          <m:r>
                            <m:rPr>
                              <m:nor/>
                            </m:rP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60 </m:t>
                          </m:r>
                          <m:r>
                            <a:rPr lang="en-US" sz="2800" i="1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58" y="5373216"/>
                <a:ext cx="3369340" cy="89681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Прямоугольник 53"/>
          <p:cNvSpPr/>
          <p:nvPr/>
        </p:nvSpPr>
        <p:spPr>
          <a:xfrm>
            <a:off x="3870498" y="5483454"/>
            <a:ext cx="28813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;  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  <a:latin typeface="Cambria Math"/>
                <a:ea typeface="Cambria Math"/>
              </a:rPr>
              <a:t> 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  <a:latin typeface="Cambria Math"/>
                <a:ea typeface="Cambria Math"/>
              </a:rPr>
              <a:t>      </a:t>
            </a:r>
            <a:r>
              <a:rPr lang="uk-UA" sz="2800" i="1" dirty="0" smtClean="0">
                <a:solidFill>
                  <a:srgbClr val="FF0000"/>
                </a:solidFill>
                <a:latin typeface="Cambria Math"/>
                <a:ea typeface="Cambria Math"/>
              </a:rPr>
              <a:t>∠</a:t>
            </a:r>
            <a:r>
              <a:rPr lang="en-US" sz="2800" i="1" dirty="0" smtClean="0">
                <a:solidFill>
                  <a:srgbClr val="FF0000"/>
                </a:solidFill>
                <a:latin typeface="Cambria Math"/>
                <a:ea typeface="Cambria Math"/>
              </a:rPr>
              <a:t>C 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  <a:latin typeface="Cambria Math"/>
                <a:ea typeface="Cambria Math"/>
              </a:rPr>
              <a:t>= 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 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000"/>
                            </p:stCondLst>
                            <p:childTnLst>
                              <p:par>
                                <p:cTn id="9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/>
      <p:bldP spid="39" grpId="0"/>
      <p:bldP spid="40" grpId="0"/>
      <p:bldP spid="4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808038" y="1803400"/>
            <a:ext cx="4454525" cy="1952625"/>
          </a:xfrm>
          <a:prstGeom prst="triangle">
            <a:avLst>
              <a:gd name="adj" fmla="val 23664"/>
            </a:avLst>
          </a:prstGeom>
          <a:solidFill>
            <a:schemeClr val="accent1">
              <a:alpha val="5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07082" y="1302077"/>
            <a:ext cx="649288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36518" y="3416892"/>
            <a:ext cx="649287" cy="622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6904" y="3441123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rot="-275972">
            <a:off x="1914355" y="2254578"/>
            <a:ext cx="3390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solidFill>
                  <a:srgbClr val="FF0000"/>
                </a:solidFill>
              </a:rPr>
              <a:t>х</a:t>
            </a:r>
            <a:endParaRPr lang="uk-UA" b="1" i="1" dirty="0">
              <a:solidFill>
                <a:srgbClr val="FF0000"/>
              </a:solidFill>
            </a:endParaRPr>
          </a:p>
        </p:txBody>
      </p:sp>
      <p:sp>
        <p:nvSpPr>
          <p:cNvPr id="12" name="Дуга 11"/>
          <p:cNvSpPr/>
          <p:nvPr/>
        </p:nvSpPr>
        <p:spPr>
          <a:xfrm rot="12753904">
            <a:off x="4610010" y="3394270"/>
            <a:ext cx="1255550" cy="667545"/>
          </a:xfrm>
          <a:prstGeom prst="arc">
            <a:avLst>
              <a:gd name="adj1" fmla="val 19459289"/>
              <a:gd name="adj2" fmla="val 21389773"/>
            </a:avLst>
          </a:prstGeom>
          <a:solidFill>
            <a:srgbClr val="33CC33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3201" y="830263"/>
            <a:ext cx="3288679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Теорема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875504">
            <a:off x="2793909" y="2165864"/>
            <a:ext cx="15478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2D2D8A">
                    <a:lumMod val="75000"/>
                  </a:srgbClr>
                </a:solidFill>
              </a:rPr>
              <a:t>12</a:t>
            </a:r>
            <a:r>
              <a:rPr lang="uk-UA" sz="2800" dirty="0" smtClean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pic>
        <p:nvPicPr>
          <p:cNvPr id="850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0"/>
            <a:ext cx="6553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5732463" y="1435100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Дано : ∆АВС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6046788" y="1808163"/>
                <a:ext cx="2341636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>
                    <a:solidFill>
                      <a:srgbClr val="2D2D8A">
                        <a:lumMod val="75000"/>
                      </a:srgbClr>
                    </a:solidFill>
                  </a:rPr>
                  <a:t>  </a:t>
                </a: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АВ=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6</m:t>
                    </m:r>
                    <m:rad>
                      <m:radPr>
                        <m:degHide m:val="on"/>
                        <m:ctrlPr>
                          <a:rPr lang="uk-UA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sz="28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i="1" dirty="0">
                    <a:solidFill>
                      <a:srgbClr val="2D2D8A">
                        <a:lumMod val="75000"/>
                      </a:srgbClr>
                    </a:solidFill>
                  </a:rPr>
                  <a:t>c</a:t>
                </a:r>
                <a:r>
                  <a:rPr lang="uk-UA" sz="2800" i="1" dirty="0">
                    <a:solidFill>
                      <a:srgbClr val="2D2D8A">
                        <a:lumMod val="75000"/>
                      </a:srgbClr>
                    </a:solidFill>
                  </a:rPr>
                  <a:t>м</a:t>
                </a:r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788" y="1808163"/>
                <a:ext cx="2341636" cy="631825"/>
              </a:xfrm>
              <a:prstGeom prst="rect">
                <a:avLst/>
              </a:prstGeom>
              <a:blipFill rotWithShape="1">
                <a:blip r:embed="rId3"/>
                <a:stretch>
                  <a:fillRect b="-2233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6046788" y="2151063"/>
            <a:ext cx="1909762" cy="730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  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ВС=1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2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6083300" y="2614613"/>
                <a:ext cx="1873250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uk-UA" sz="2800" i="1" dirty="0">
                    <a:solidFill>
                      <a:srgbClr val="2D2D8A">
                        <a:lumMod val="75000"/>
                      </a:srgbClr>
                    </a:solidFill>
                  </a:rPr>
                  <a:t>  </a:t>
                </a:r>
                <a:r>
                  <a:rPr lang="uk-UA" sz="2800" i="1" dirty="0">
                    <a:solidFill>
                      <a:srgbClr val="222268"/>
                    </a:solidFill>
                    <a:latin typeface="Cambria Math" pitchFamily="18" charset="0"/>
                  </a:rPr>
                  <a:t>∠</a:t>
                </a:r>
                <a:r>
                  <a:rPr lang="uk-UA" sz="2800" i="1" dirty="0" smtClean="0">
                    <a:solidFill>
                      <a:srgbClr val="222268"/>
                    </a:solidFill>
                    <a:latin typeface="Cambria Math" pitchFamily="18" charset="0"/>
                  </a:rPr>
                  <a:t>С</a:t>
                </a:r>
                <a:r>
                  <a:rPr lang="en-US" sz="2800" i="1" dirty="0" smtClean="0">
                    <a:solidFill>
                      <a:srgbClr val="222268"/>
                    </a:solidFill>
                    <a:latin typeface="Cambria Math" pitchFamily="18" charset="0"/>
                  </a:rPr>
                  <a:t> = 30</a:t>
                </a:r>
                <a:r>
                  <a:rPr lang="en-US" sz="2800" dirty="0">
                    <a:solidFill>
                      <a:srgbClr val="33CC33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dirty="0">
                  <a:solidFill>
                    <a:srgbClr val="222268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3300" y="2614613"/>
                <a:ext cx="1873250" cy="631825"/>
              </a:xfrm>
              <a:prstGeom prst="rect">
                <a:avLst/>
              </a:prstGeom>
              <a:blipFill rotWithShape="1">
                <a:blip r:embed="rId4"/>
                <a:stretch>
                  <a:fillRect t="-1923" b="-163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5886450" y="3001963"/>
            <a:ext cx="28813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  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Знайти: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26313" y="3009900"/>
            <a:ext cx="84613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 smtClean="0">
                <a:solidFill>
                  <a:srgbClr val="222268"/>
                </a:solidFill>
                <a:latin typeface="Cambria Math" pitchFamily="18" charset="0"/>
              </a:rPr>
              <a:t>∠</a:t>
            </a:r>
            <a:r>
              <a:rPr lang="en-US" sz="2800" i="1" dirty="0" smtClean="0">
                <a:solidFill>
                  <a:srgbClr val="222268"/>
                </a:solidFill>
                <a:latin typeface="Cambria Math" pitchFamily="18" charset="0"/>
              </a:rPr>
              <a:t>B</a:t>
            </a:r>
            <a:endParaRPr lang="uk-UA" sz="2800" dirty="0">
              <a:solidFill>
                <a:srgbClr val="222268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№3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 rot="17920250">
                <a:off x="93884" y="2603711"/>
                <a:ext cx="1819275" cy="5542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6</m:t>
                    </m:r>
                    <m:rad>
                      <m:radPr>
                        <m:degHide m:val="on"/>
                        <m:ctrlPr>
                          <a:rPr lang="uk-UA" sz="28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uk-UA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см</a:t>
                </a:r>
                <a:endParaRPr lang="uk-UA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920250">
                <a:off x="93884" y="2603711"/>
                <a:ext cx="1819275" cy="554278"/>
              </a:xfrm>
              <a:prstGeom prst="rect">
                <a:avLst/>
              </a:prstGeom>
              <a:blipFill rotWithShape="1">
                <a:blip r:embed="rId5"/>
                <a:stretch>
                  <a:fillRect r="-580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856264" y="3224838"/>
                <a:ext cx="930049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800" i="1" dirty="0" smtClean="0">
                    <a:solidFill>
                      <a:srgbClr val="33CC33"/>
                    </a:solidFill>
                    <a:latin typeface="Cambria Math"/>
                    <a:ea typeface="Cambria Math"/>
                  </a:rPr>
                  <a:t>30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33CC33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i="1" smtClean="0">
                        <a:solidFill>
                          <a:srgbClr val="33CC33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rgbClr val="33CC33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264" y="3224838"/>
                <a:ext cx="930049" cy="631825"/>
              </a:xfrm>
              <a:prstGeom prst="rect">
                <a:avLst/>
              </a:prstGeom>
              <a:blipFill rotWithShape="1">
                <a:blip r:embed="rId6"/>
                <a:stretch>
                  <a:fillRect l="-13816" t="-1923" b="-163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Дуга 27"/>
          <p:cNvSpPr/>
          <p:nvPr/>
        </p:nvSpPr>
        <p:spPr>
          <a:xfrm rot="5794978">
            <a:off x="1353129" y="1361089"/>
            <a:ext cx="1074145" cy="894468"/>
          </a:xfrm>
          <a:prstGeom prst="arc">
            <a:avLst>
              <a:gd name="adj1" fmla="val 17751165"/>
              <a:gd name="adj2" fmla="val 135199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405455" y="3869546"/>
                <a:ext cx="3494847" cy="110479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uk-UA" sz="28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𝑩𝑪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𝑠𝑖𝑛</m:t>
                        </m:r>
                        <m:r>
                          <m:rPr>
                            <m:nor/>
                          </m:rPr>
                          <a:rPr lang="uk-UA" sz="2800" i="1" dirty="0" smtClean="0">
                            <a:solidFill>
                              <a:srgbClr val="33CC33"/>
                            </a:solidFill>
                            <a:latin typeface="Cambria Math"/>
                            <a:ea typeface="Cambria Math"/>
                          </a:rPr>
                          <m:t>∠</m:t>
                        </m:r>
                        <m:r>
                          <a:rPr lang="en-US" sz="2800" b="0" i="1" smtClean="0">
                            <a:solidFill>
                              <a:srgbClr val="33CC33"/>
                            </a:solidFill>
                            <a:latin typeface="Cambria Math"/>
                          </a:rPr>
                          <m:t>𝐴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uk-UA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𝑩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𝑠𝑖𝑛</m:t>
                        </m:r>
                        <m:r>
                          <m:rPr>
                            <m:nor/>
                          </m:rPr>
                          <a:rPr lang="uk-UA" sz="2800" b="1" i="1" dirty="0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∠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𝑪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uk-UA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𝐴𝐶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𝑠𝑖𝑛</m:t>
                        </m:r>
                        <m:r>
                          <m:rPr>
                            <m:nor/>
                          </m:rPr>
                          <a:rPr lang="uk-UA" sz="28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∠</m:t>
                        </m:r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𝐵</m:t>
                        </m:r>
                      </m:den>
                    </m:f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55" y="3869546"/>
                <a:ext cx="3494847" cy="110479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323939" y="4906146"/>
                <a:ext cx="3369340" cy="8968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𝑠𝑖𝑛</m:t>
                      </m:r>
                      <m:r>
                        <m:rPr>
                          <m:nor/>
                        </m:rPr>
                        <a:rPr lang="uk-UA" sz="2800" i="1" dirty="0" smtClean="0">
                          <a:solidFill>
                            <a:srgbClr val="33CC33"/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m:rPr>
                          <m:nor/>
                        </m:rPr>
                        <a:rPr lang="en-US" sz="2800" b="0" i="1" dirty="0" smtClean="0">
                          <a:solidFill>
                            <a:srgbClr val="33CC33"/>
                          </a:solidFill>
                          <a:latin typeface="Cambria Math"/>
                          <a:ea typeface="Cambria Math"/>
                        </a:rPr>
                        <m:t>A</m:t>
                      </m:r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uk-UA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12·</m:t>
                          </m:r>
                          <m:r>
                            <a:rPr lang="en-US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𝑠𝑖𝑛</m:t>
                          </m:r>
                          <m:r>
                            <m:rPr>
                              <m:nor/>
                            </m:rP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30 </m:t>
                          </m:r>
                          <m:r>
                            <a:rPr lang="en-US" sz="2800" i="1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6</m:t>
                          </m:r>
                          <m:rad>
                            <m:radPr>
                              <m:degHide m:val="on"/>
                              <m:ctrlPr>
                                <a:rPr lang="uk-UA" sz="28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39" y="4906146"/>
                <a:ext cx="3369340" cy="8968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4381162" y="3991163"/>
                <a:ext cx="2870092" cy="9831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28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𝐵𝐶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𝑠𝑖𝑛</m:t>
                          </m:r>
                          <m:r>
                            <m:rPr>
                              <m:nor/>
                            </m:rPr>
                            <a:rPr lang="uk-UA" sz="2800" i="1" dirty="0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∠</m:t>
                          </m:r>
                          <m:r>
                            <a:rPr lang="en-US" sz="2800" b="0" i="1" smtClean="0">
                              <a:solidFill>
                                <a:srgbClr val="33CC33"/>
                              </a:solidFill>
                              <a:latin typeface="Cambria Math"/>
                            </a:rPr>
                            <m:t>𝐴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uk-UA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𝑠𝑖𝑛</m:t>
                          </m:r>
                          <m:r>
                            <m:rPr>
                              <m:nor/>
                            </m:rPr>
                            <a:rPr lang="uk-UA" sz="2800" i="1" dirty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∠</m:t>
                          </m:r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162" y="3991163"/>
                <a:ext cx="2870092" cy="9831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Прямоугольник 33"/>
          <p:cNvSpPr/>
          <p:nvPr/>
        </p:nvSpPr>
        <p:spPr>
          <a:xfrm>
            <a:off x="3885725" y="5061266"/>
            <a:ext cx="1172201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33CC33"/>
                </a:solidFill>
                <a:latin typeface="Cambria Math"/>
                <a:ea typeface="Cambria Math"/>
              </a:rPr>
              <a:t>∠</a:t>
            </a:r>
            <a:r>
              <a:rPr lang="en-US" sz="2800" i="1" dirty="0">
                <a:solidFill>
                  <a:srgbClr val="33CC33"/>
                </a:solidFill>
                <a:latin typeface="Cambria Math"/>
                <a:ea typeface="Cambria Math"/>
              </a:rPr>
              <a:t>A</a:t>
            </a:r>
            <a:r>
              <a:rPr lang="en-US" sz="2800" i="1" dirty="0" smtClean="0">
                <a:solidFill>
                  <a:srgbClr val="33CC33"/>
                </a:solidFill>
                <a:latin typeface="Cambria Math"/>
                <a:ea typeface="Cambria Math"/>
              </a:rPr>
              <a:t> 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  <a:latin typeface="Cambria Math"/>
                <a:ea typeface="Cambria Math"/>
              </a:rPr>
              <a:t>= 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 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1299020" y="5910262"/>
                <a:ext cx="4433444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B = 180</a:t>
                </a:r>
                <a:r>
                  <a:rPr lang="en-US" sz="2800" dirty="0">
                    <a:solidFill>
                      <a:srgbClr val="00206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-(</a:t>
                </a:r>
                <a:r>
                  <a:rPr lang="uk-UA" sz="2800" i="1" dirty="0">
                    <a:solidFill>
                      <a:srgbClr val="33CC33"/>
                    </a:solidFill>
                    <a:latin typeface="Cambria Math"/>
                    <a:ea typeface="Cambria Math"/>
                  </a:rPr>
                  <a:t>∠</a:t>
                </a:r>
                <a:r>
                  <a:rPr lang="en-US" sz="2800" i="1" dirty="0" smtClean="0">
                    <a:solidFill>
                      <a:srgbClr val="33CC33"/>
                    </a:solidFill>
                    <a:latin typeface="Cambria Math"/>
                    <a:ea typeface="Cambria Math"/>
                  </a:rPr>
                  <a:t>A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+</a:t>
                </a:r>
                <a:r>
                  <a:rPr lang="uk-UA" sz="2800" i="1" dirty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 </a:t>
                </a: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C)</a:t>
                </a: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 </a:t>
                </a:r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020" y="5910262"/>
                <a:ext cx="4433444" cy="631825"/>
              </a:xfrm>
              <a:prstGeom prst="rect">
                <a:avLst/>
              </a:prstGeom>
              <a:blipFill rotWithShape="1">
                <a:blip r:embed="rId10"/>
                <a:stretch>
                  <a:fillRect l="-2751" t="-1942" b="-184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0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8" grpId="0"/>
      <p:bldP spid="9" grpId="0"/>
      <p:bldP spid="11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94899" y="3522735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80245" y="3843995"/>
            <a:ext cx="181927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2D2D8A">
                    <a:lumMod val="75000"/>
                  </a:srgbClr>
                </a:solidFill>
              </a:rPr>
              <a:t>3</a:t>
            </a:r>
            <a:r>
              <a:rPr lang="uk-UA" sz="2800" dirty="0" smtClean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26337" y="3876683"/>
            <a:ext cx="6492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4709" y="1244024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70397" y="2604581"/>
            <a:ext cx="15478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∆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D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С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: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rot="-275972">
            <a:off x="1178979" y="2467715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uk-UA" sz="2800" b="1" i="1" dirty="0">
                <a:solidFill>
                  <a:srgbClr val="FF0000"/>
                </a:solidFill>
              </a:rPr>
              <a:t>х</a:t>
            </a:r>
            <a:endParaRPr lang="uk-UA" b="1" i="1" dirty="0">
              <a:solidFill>
                <a:srgbClr val="FF0000"/>
              </a:solidFill>
            </a:endParaRPr>
          </a:p>
        </p:txBody>
      </p:sp>
      <p:sp>
        <p:nvSpPr>
          <p:cNvPr id="12" name="Дуга 11"/>
          <p:cNvSpPr/>
          <p:nvPr/>
        </p:nvSpPr>
        <p:spPr>
          <a:xfrm rot="12378175">
            <a:off x="4087352" y="3642766"/>
            <a:ext cx="1462087" cy="696318"/>
          </a:xfrm>
          <a:prstGeom prst="arc">
            <a:avLst>
              <a:gd name="adj1" fmla="val 19984481"/>
              <a:gd name="adj2" fmla="val 431097"/>
            </a:avLst>
          </a:prstGeom>
          <a:solidFill>
            <a:srgbClr val="33CC33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3" y="830263"/>
            <a:ext cx="4079968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Теорема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18395" y="1435097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Дано : ∆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АВС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 :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88474" y="3560770"/>
            <a:ext cx="28813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  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Знайти: 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  <a:latin typeface="Cambria Math"/>
                <a:ea typeface="Cambria Math"/>
              </a:rPr>
              <a:t>AD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888475" y="2191737"/>
                <a:ext cx="1708644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 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B=45</a:t>
                </a:r>
                <a:r>
                  <a:rPr lang="en-US" sz="2800" dirty="0">
                    <a:solidFill>
                      <a:srgbClr val="00206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°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475" y="2191737"/>
                <a:ext cx="1708644" cy="631825"/>
              </a:xfrm>
              <a:prstGeom prst="rect">
                <a:avLst/>
              </a:prstGeom>
              <a:blipFill rotWithShape="1">
                <a:blip r:embed="rId2"/>
                <a:stretch>
                  <a:fillRect l="-7500" t="-1942" b="-184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6048950" y="1856631"/>
            <a:ext cx="155928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B</a:t>
            </a:r>
            <a:r>
              <a:rPr lang="ru-RU" sz="2800" i="1" dirty="0">
                <a:solidFill>
                  <a:srgbClr val="2D2D8A">
                    <a:lumMod val="75000"/>
                  </a:srgbClr>
                </a:solidFill>
              </a:rPr>
              <a:t>С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=3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430" y="-24389"/>
            <a:ext cx="6553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№4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699792" y="4005064"/>
            <a:ext cx="2180183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331640" y="1628802"/>
            <a:ext cx="3548335" cy="2376262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691680" y="3429000"/>
            <a:ext cx="1008113" cy="576064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 flipV="1">
            <a:off x="1331641" y="1628802"/>
            <a:ext cx="360039" cy="18001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331640" y="1628802"/>
            <a:ext cx="1368153" cy="2376262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3543741" y="3401119"/>
                <a:ext cx="930049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800" i="1" dirty="0" smtClean="0">
                    <a:solidFill>
                      <a:srgbClr val="33CC33"/>
                    </a:solidFill>
                    <a:latin typeface="Cambria Math"/>
                    <a:ea typeface="Cambria Math"/>
                  </a:rPr>
                  <a:t>4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33CC33"/>
                        </a:solidFill>
                        <a:latin typeface="Cambria Math"/>
                        <a:ea typeface="Cambria Math"/>
                      </a:rPr>
                      <m:t>5</m:t>
                    </m:r>
                    <m:r>
                      <a:rPr lang="en-US" sz="2800" i="1" smtClean="0">
                        <a:solidFill>
                          <a:srgbClr val="33CC33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rgbClr val="33CC33"/>
                  </a:solidFill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741" y="3401119"/>
                <a:ext cx="930049" cy="631825"/>
              </a:xfrm>
              <a:prstGeom prst="rect">
                <a:avLst/>
              </a:prstGeom>
              <a:blipFill rotWithShape="1">
                <a:blip r:embed="rId4"/>
                <a:stretch>
                  <a:fillRect l="-13072" t="-1923" b="-163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Дуга 46"/>
          <p:cNvSpPr/>
          <p:nvPr/>
        </p:nvSpPr>
        <p:spPr>
          <a:xfrm rot="5794978">
            <a:off x="792759" y="1143875"/>
            <a:ext cx="1060029" cy="1016798"/>
          </a:xfrm>
          <a:prstGeom prst="arc">
            <a:avLst>
              <a:gd name="adj1" fmla="val 17751165"/>
              <a:gd name="adj2" fmla="val 19137153"/>
            </a:avLst>
          </a:prstGeom>
          <a:solidFill>
            <a:srgbClr val="0099CC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 rot="1187235">
                <a:off x="1606684" y="1995403"/>
                <a:ext cx="930049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000" i="1" dirty="0" smtClean="0">
                    <a:solidFill>
                      <a:srgbClr val="0099CC"/>
                    </a:solidFill>
                    <a:latin typeface="Cambria Math"/>
                    <a:ea typeface="Cambria Math"/>
                  </a:rPr>
                  <a:t>30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99CC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i="1" smtClean="0">
                        <a:solidFill>
                          <a:srgbClr val="0099CC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000" i="1" dirty="0">
                  <a:solidFill>
                    <a:srgbClr val="0099CC"/>
                  </a:solidFill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187235">
                <a:off x="1606684" y="1995403"/>
                <a:ext cx="930049" cy="631825"/>
              </a:xfrm>
              <a:prstGeom prst="rect">
                <a:avLst/>
              </a:prstGeom>
              <a:blipFill rotWithShape="1">
                <a:blip r:embed="rId5"/>
                <a:stretch>
                  <a:fillRect l="-44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Дуга 48"/>
          <p:cNvSpPr/>
          <p:nvPr/>
        </p:nvSpPr>
        <p:spPr>
          <a:xfrm rot="6126016">
            <a:off x="784319" y="1165589"/>
            <a:ext cx="1087693" cy="935177"/>
          </a:xfrm>
          <a:prstGeom prst="arc">
            <a:avLst>
              <a:gd name="adj1" fmla="val 19154877"/>
              <a:gd name="adj2" fmla="val 20041743"/>
            </a:avLst>
          </a:prstGeom>
          <a:solidFill>
            <a:srgbClr val="92D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Дуга 49"/>
          <p:cNvSpPr/>
          <p:nvPr/>
        </p:nvSpPr>
        <p:spPr>
          <a:xfrm rot="5794978">
            <a:off x="1223497" y="3092105"/>
            <a:ext cx="906395" cy="629347"/>
          </a:xfrm>
          <a:prstGeom prst="arc">
            <a:avLst>
              <a:gd name="adj1" fmla="val 9991581"/>
              <a:gd name="adj2" fmla="val 17382196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 rot="3849953">
                <a:off x="1243728" y="2212988"/>
                <a:ext cx="930049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000" i="1" dirty="0" smtClean="0">
                    <a:solidFill>
                      <a:srgbClr val="0099CC"/>
                    </a:solidFill>
                    <a:latin typeface="Cambria Math"/>
                    <a:ea typeface="Cambria Math"/>
                  </a:rPr>
                  <a:t>1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99CC"/>
                        </a:solidFill>
                        <a:latin typeface="Cambria Math"/>
                        <a:ea typeface="Cambria Math"/>
                      </a:rPr>
                      <m:t>5 </m:t>
                    </m:r>
                    <m:r>
                      <a:rPr lang="en-US" sz="2000" i="1" smtClean="0">
                        <a:solidFill>
                          <a:srgbClr val="0099CC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000" i="1" dirty="0">
                  <a:solidFill>
                    <a:srgbClr val="0099CC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849953">
                <a:off x="1243728" y="2212988"/>
                <a:ext cx="930049" cy="631825"/>
              </a:xfrm>
              <a:prstGeom prst="rect">
                <a:avLst/>
              </a:prstGeom>
              <a:blipFill rotWithShape="1">
                <a:blip r:embed="rId6"/>
                <a:stretch>
                  <a:fillRect l="-1242" t="-163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 rot="1187235">
                <a:off x="1909642" y="3190227"/>
                <a:ext cx="930049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000" i="1" dirty="0" smtClean="0">
                    <a:solidFill>
                      <a:srgbClr val="FF9900"/>
                    </a:solidFill>
                    <a:latin typeface="Cambria Math"/>
                    <a:ea typeface="Cambria Math"/>
                  </a:rPr>
                  <a:t>120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99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i="1" smtClean="0">
                        <a:solidFill>
                          <a:srgbClr val="FF990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000" i="1" dirty="0">
                  <a:solidFill>
                    <a:srgbClr val="FF9900"/>
                  </a:solidFill>
                </a:endParaRPr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187235">
                <a:off x="1909642" y="3190227"/>
                <a:ext cx="930049" cy="631825"/>
              </a:xfrm>
              <a:prstGeom prst="rect">
                <a:avLst/>
              </a:prstGeom>
              <a:blipFill rotWithShape="1">
                <a:blip r:embed="rId7"/>
                <a:stretch>
                  <a:fillRect l="-502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Прямоугольник 52"/>
          <p:cNvSpPr/>
          <p:nvPr/>
        </p:nvSpPr>
        <p:spPr>
          <a:xfrm>
            <a:off x="1160948" y="3074482"/>
            <a:ext cx="6492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D</a:t>
            </a:r>
            <a:endParaRPr lang="ru-RU" sz="28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7515516" y="2192894"/>
                <a:ext cx="1628484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 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A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=30</a:t>
                </a:r>
                <a:r>
                  <a:rPr lang="en-US" sz="2800" dirty="0" smtClean="0">
                    <a:solidFill>
                      <a:srgbClr val="00206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516" y="2192894"/>
                <a:ext cx="1628484" cy="631825"/>
              </a:xfrm>
              <a:prstGeom prst="rect">
                <a:avLst/>
              </a:prstGeom>
              <a:blipFill rotWithShape="1">
                <a:blip r:embed="rId8"/>
                <a:stretch>
                  <a:fillRect l="-7865" t="-1942" b="-184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5970397" y="2946255"/>
                <a:ext cx="1861087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 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D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=120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°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397" y="2946255"/>
                <a:ext cx="1861087" cy="631825"/>
              </a:xfrm>
              <a:prstGeom prst="rect">
                <a:avLst/>
              </a:prstGeom>
              <a:blipFill rotWithShape="1">
                <a:blip r:embed="rId9"/>
                <a:stretch>
                  <a:fillRect l="-6536" t="-962" b="-182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7608237" y="2920493"/>
                <a:ext cx="1535763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 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A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=15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237" y="2920493"/>
                <a:ext cx="1535763" cy="631825"/>
              </a:xfrm>
              <a:prstGeom prst="rect">
                <a:avLst/>
              </a:prstGeom>
              <a:blipFill rotWithShape="1">
                <a:blip r:embed="rId10"/>
                <a:stretch>
                  <a:fillRect l="-7937" t="-1923" b="-173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55886" y="5231284"/>
                <a:ext cx="53325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𝑨𝑫𝑪</m:t>
                    </m:r>
                    <m:r>
                      <a:rPr lang="en-US" sz="2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:</m:t>
                    </m:r>
                    <m:r>
                      <m:rPr>
                        <m:nor/>
                      </m:rPr>
                      <a:rPr lang="uk-UA" sz="2400" i="1" dirty="0" smtClean="0">
                        <a:solidFill>
                          <a:srgbClr val="33CC33"/>
                        </a:solidFill>
                        <a:latin typeface="Cambria Math"/>
                        <a:ea typeface="Cambria Math"/>
                      </a:rPr>
                      <m:t>∠ 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rgbClr val="33CC33"/>
                        </a:solidFill>
                        <a:latin typeface="Cambria Math"/>
                        <a:ea typeface="Cambria Math"/>
                      </a:rPr>
                      <m:t>C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rgbClr val="92D05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=1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80</m:t>
                    </m:r>
                    <m:r>
                      <a:rPr lang="en-US" sz="2400" b="0" i="1" dirty="0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°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−(</m:t>
                    </m:r>
                    <m:r>
                      <m:rPr>
                        <m:nor/>
                      </m:rPr>
                      <a:rPr lang="uk-UA" sz="2400" i="1" dirty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∠ 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A</m:t>
                    </m:r>
                  </m:oMath>
                </a14:m>
                <a:r>
                  <a:rPr lang="en-US" sz="2400" b="0" dirty="0" smtClean="0">
                    <a:solidFill>
                      <a:srgbClr val="002060"/>
                    </a:solidFill>
                    <a:ea typeface="Cambria Math"/>
                  </a:rPr>
                  <a:t>  +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uk-UA" sz="2400" i="1" dirty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∠ 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D</m:t>
                    </m:r>
                    <m:r>
                      <a:rPr lang="en-US" sz="2400" b="0" i="1" dirty="0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 )</m:t>
                    </m:r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86" y="5231284"/>
                <a:ext cx="5332589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229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Прямоугольник 58"/>
          <p:cNvSpPr/>
          <p:nvPr/>
        </p:nvSpPr>
        <p:spPr>
          <a:xfrm>
            <a:off x="4829030" y="4626975"/>
            <a:ext cx="155928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    </a:t>
            </a:r>
            <a:r>
              <a:rPr lang="uk-UA" sz="2800" b="1" i="1" dirty="0" smtClean="0">
                <a:solidFill>
                  <a:srgbClr val="7030A0"/>
                </a:solidFill>
              </a:rPr>
              <a:t>А</a:t>
            </a:r>
            <a:r>
              <a:rPr lang="en-US" sz="2800" b="1" i="1" dirty="0" smtClean="0">
                <a:solidFill>
                  <a:srgbClr val="7030A0"/>
                </a:solidFill>
              </a:rPr>
              <a:t>C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=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70188" y="5677825"/>
                <a:ext cx="3718710" cy="7866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𝑨𝑫𝑪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:  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𝑨𝑪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𝒔𝒊𝒏</m:t>
                          </m:r>
                          <m:r>
                            <m:rPr>
                              <m:nor/>
                            </m:rPr>
                            <a:rPr lang="uk-UA" sz="2800" i="1" dirty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∠</m:t>
                          </m:r>
                          <m:r>
                            <a:rPr lang="en-US" sz="2800" b="1" i="1" dirty="0" smtClean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𝑫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𝑨𝑫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𝒔𝒊𝒏</m:t>
                          </m:r>
                          <m:r>
                            <m:rPr>
                              <m:nor/>
                            </m:rPr>
                            <a:rPr lang="uk-UA" sz="2800" i="1" dirty="0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∠</m:t>
                          </m:r>
                          <m:r>
                            <a:rPr lang="en-US" sz="2800" b="1" i="1" dirty="0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𝑪</m:t>
                          </m:r>
                        </m:den>
                      </m:f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88" y="5677825"/>
                <a:ext cx="3718710" cy="78662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71522" y="4418249"/>
                <a:ext cx="3712298" cy="786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𝑨𝑩𝑪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:  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𝑩𝑪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𝒔𝒊𝒏</m:t>
                          </m:r>
                          <m:r>
                            <m:rPr>
                              <m:nor/>
                            </m:rPr>
                            <a:rPr lang="uk-UA" sz="2800" i="1" dirty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∠</m:t>
                          </m:r>
                          <m:r>
                            <a:rPr lang="en-US" sz="2800" b="1" i="1" dirty="0" smtClean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𝑨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</m:t>
                          </m:r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𝑪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𝒔𝒊𝒏</m:t>
                          </m:r>
                          <m:r>
                            <m:rPr>
                              <m:nor/>
                            </m:rPr>
                            <a:rPr lang="uk-UA" sz="2800" i="1" dirty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∠</m:t>
                          </m:r>
                          <m:r>
                            <a:rPr lang="en-US" sz="2800" b="1" i="1" dirty="0" smtClean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𝑩</m:t>
                          </m:r>
                        </m:den>
                      </m:f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22" y="4418249"/>
                <a:ext cx="3712298" cy="78624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>
                <a:off x="4339105" y="5648847"/>
                <a:ext cx="1559287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     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𝑨𝑫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=</a:t>
                </a:r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105" y="5648847"/>
                <a:ext cx="1559287" cy="631825"/>
              </a:xfrm>
              <a:prstGeom prst="rect">
                <a:avLst/>
              </a:prstGeom>
              <a:blipFill rotWithShape="1">
                <a:blip r:embed="rId14"/>
                <a:stretch>
                  <a:fillRect t="-971" r="-7813" b="-184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1" grpId="1"/>
      <p:bldP spid="53" grpId="0"/>
      <p:bldP spid="58" grpId="0" build="p"/>
      <p:bldP spid="60" grpId="0" build="p"/>
      <p:bldP spid="6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51521" y="830263"/>
            <a:ext cx="3706666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Теорема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34546" y="3742417"/>
            <a:ext cx="28813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  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: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  <a:latin typeface="Cambria Math"/>
                <a:ea typeface="Cambria Math"/>
              </a:rPr>
              <a:t>∠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  <a:latin typeface="Cambria Math"/>
                <a:ea typeface="Cambria Math"/>
              </a:rPr>
              <a:t>BDC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58090" y="1388262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Дано : ∆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АВ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D :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44966" y="1811337"/>
            <a:ext cx="155928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AB=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8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5968022" y="2168811"/>
                <a:ext cx="1559287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</a:t>
                </a:r>
                <a:r>
                  <a:rPr lang="en-US" sz="2800" i="1" dirty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A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=60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8022" y="2168811"/>
                <a:ext cx="1559287" cy="631825"/>
              </a:xfrm>
              <a:prstGeom prst="rect">
                <a:avLst/>
              </a:prstGeom>
              <a:blipFill rotWithShape="1">
                <a:blip r:embed="rId2"/>
                <a:stretch>
                  <a:fillRect l="-7813" t="-1942" b="-174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0"/>
            <a:ext cx="6553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№5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67717" y="1372387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18343275">
            <a:off x="628020" y="2032492"/>
            <a:ext cx="181927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2D2D8A">
                    <a:lumMod val="75000"/>
                  </a:srgbClr>
                </a:solidFill>
              </a:rPr>
              <a:t>8</a:t>
            </a:r>
            <a:r>
              <a:rPr lang="uk-UA" sz="2800" dirty="0" smtClean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521783" y="2011193"/>
            <a:ext cx="6492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10859" y="3003406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 rot="-275972">
            <a:off x="3257409" y="3204809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uk-UA" sz="2800" b="1" i="1" dirty="0">
                <a:solidFill>
                  <a:srgbClr val="FF0000"/>
                </a:solidFill>
              </a:rPr>
              <a:t>х</a:t>
            </a:r>
            <a:endParaRPr lang="uk-UA" b="1" i="1" dirty="0">
              <a:solidFill>
                <a:srgbClr val="FF0000"/>
              </a:solidFill>
            </a:endParaRPr>
          </a:p>
        </p:txBody>
      </p:sp>
      <p:sp>
        <p:nvSpPr>
          <p:cNvPr id="32" name="Дуга 31"/>
          <p:cNvSpPr/>
          <p:nvPr/>
        </p:nvSpPr>
        <p:spPr>
          <a:xfrm rot="13346082">
            <a:off x="2888223" y="3871810"/>
            <a:ext cx="1462087" cy="673472"/>
          </a:xfrm>
          <a:prstGeom prst="arc">
            <a:avLst>
              <a:gd name="adj1" fmla="val 19984481"/>
              <a:gd name="adj2" fmla="val 860395"/>
            </a:avLst>
          </a:prstGeom>
          <a:solidFill>
            <a:srgbClr val="33CC33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043608" y="3417369"/>
            <a:ext cx="2543619" cy="753066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170434" y="1760671"/>
            <a:ext cx="1465462" cy="51883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1043608" y="1760671"/>
            <a:ext cx="1126826" cy="1656698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2170434" y="1758721"/>
            <a:ext cx="1416793" cy="243228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2569776" y="3327256"/>
                <a:ext cx="930049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800" i="1" dirty="0" smtClean="0">
                    <a:solidFill>
                      <a:srgbClr val="33CC33"/>
                    </a:solidFill>
                    <a:latin typeface="Cambria Math"/>
                    <a:ea typeface="Cambria Math"/>
                  </a:rPr>
                  <a:t>4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33CC33"/>
                        </a:solidFill>
                        <a:latin typeface="Cambria Math"/>
                        <a:ea typeface="Cambria Math"/>
                      </a:rPr>
                      <m:t>5</m:t>
                    </m:r>
                    <m:r>
                      <a:rPr lang="en-US" sz="2800" i="1" smtClean="0">
                        <a:solidFill>
                          <a:srgbClr val="33CC33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rgbClr val="33CC33"/>
                  </a:solidFill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776" y="3327256"/>
                <a:ext cx="930049" cy="631825"/>
              </a:xfrm>
              <a:prstGeom prst="rect">
                <a:avLst/>
              </a:prstGeom>
              <a:blipFill rotWithShape="1">
                <a:blip r:embed="rId4"/>
                <a:stretch>
                  <a:fillRect l="-13816" t="-1942" b="-174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 rot="2290388">
                <a:off x="2823304" y="2339408"/>
                <a:ext cx="930049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000" i="1" dirty="0" smtClean="0">
                    <a:solidFill>
                      <a:srgbClr val="0070C0"/>
                    </a:solidFill>
                    <a:latin typeface="Cambria Math"/>
                    <a:ea typeface="Cambria Math"/>
                  </a:rPr>
                  <a:t>1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20</m:t>
                    </m:r>
                    <m:r>
                      <a:rPr lang="en-US" sz="20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000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290388">
                <a:off x="2823304" y="2339408"/>
                <a:ext cx="930049" cy="631825"/>
              </a:xfrm>
              <a:prstGeom prst="rect">
                <a:avLst/>
              </a:prstGeom>
              <a:blipFill rotWithShape="1">
                <a:blip r:embed="rId5"/>
                <a:stretch>
                  <a:fillRect l="-32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Дуга 39"/>
          <p:cNvSpPr/>
          <p:nvPr/>
        </p:nvSpPr>
        <p:spPr>
          <a:xfrm rot="5794978">
            <a:off x="590411" y="3102696"/>
            <a:ext cx="906395" cy="629347"/>
          </a:xfrm>
          <a:prstGeom prst="arc">
            <a:avLst>
              <a:gd name="adj1" fmla="val 12387702"/>
              <a:gd name="adj2" fmla="val 1656178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 rot="1187235">
                <a:off x="1282802" y="2913857"/>
                <a:ext cx="930049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400" i="1" dirty="0">
                    <a:solidFill>
                      <a:srgbClr val="FF9900"/>
                    </a:solidFill>
                    <a:latin typeface="Cambria Math"/>
                    <a:ea typeface="Cambria Math"/>
                  </a:rPr>
                  <a:t>6</a:t>
                </a:r>
                <a:r>
                  <a:rPr lang="en-US" sz="2400" i="1" dirty="0" smtClean="0">
                    <a:solidFill>
                      <a:srgbClr val="FF9900"/>
                    </a:solidFill>
                    <a:latin typeface="Cambria Math"/>
                    <a:ea typeface="Cambria Math"/>
                  </a:rPr>
                  <a:t>0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99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 smtClean="0">
                        <a:solidFill>
                          <a:srgbClr val="FF990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400" i="1" dirty="0">
                  <a:solidFill>
                    <a:srgbClr val="FF9900"/>
                  </a:solidFill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187235">
                <a:off x="1282802" y="2913857"/>
                <a:ext cx="930049" cy="631825"/>
              </a:xfrm>
              <a:prstGeom prst="rect">
                <a:avLst/>
              </a:prstGeom>
              <a:blipFill rotWithShape="1">
                <a:blip r:embed="rId6"/>
                <a:stretch>
                  <a:fillRect l="-94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Прямоугольник 42"/>
          <p:cNvSpPr/>
          <p:nvPr/>
        </p:nvSpPr>
        <p:spPr>
          <a:xfrm>
            <a:off x="3397796" y="3950651"/>
            <a:ext cx="6492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D</a:t>
            </a:r>
            <a:endParaRPr lang="ru-RU" sz="2800" dirty="0">
              <a:solidFill>
                <a:srgbClr val="002060"/>
              </a:solidFill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flipH="1">
            <a:off x="3594931" y="2279162"/>
            <a:ext cx="48669" cy="1890931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Дуга 54"/>
          <p:cNvSpPr/>
          <p:nvPr/>
        </p:nvSpPr>
        <p:spPr>
          <a:xfrm rot="18589810">
            <a:off x="3057212" y="3662036"/>
            <a:ext cx="1060029" cy="1016798"/>
          </a:xfrm>
          <a:prstGeom prst="arc">
            <a:avLst>
              <a:gd name="adj1" fmla="val 17382771"/>
              <a:gd name="adj2" fmla="val 19137153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6" name="Дуга 55"/>
          <p:cNvSpPr/>
          <p:nvPr/>
        </p:nvSpPr>
        <p:spPr>
          <a:xfrm rot="15001140">
            <a:off x="3074525" y="1888196"/>
            <a:ext cx="1122741" cy="782615"/>
          </a:xfrm>
          <a:prstGeom prst="arc">
            <a:avLst>
              <a:gd name="adj1" fmla="val 11963532"/>
              <a:gd name="adj2" fmla="val 18711372"/>
            </a:avLst>
          </a:prstGeom>
          <a:solidFill>
            <a:srgbClr val="0099CC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5897548" y="2940796"/>
                <a:ext cx="2341636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  В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C</a:t>
                </a: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=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uk-UA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sz="28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i="1" dirty="0">
                    <a:solidFill>
                      <a:srgbClr val="2D2D8A">
                        <a:lumMod val="75000"/>
                      </a:srgbClr>
                    </a:solidFill>
                  </a:rPr>
                  <a:t>c</a:t>
                </a:r>
                <a:r>
                  <a:rPr lang="uk-UA" sz="2800" i="1" dirty="0">
                    <a:solidFill>
                      <a:srgbClr val="2D2D8A">
                        <a:lumMod val="75000"/>
                      </a:srgbClr>
                    </a:solidFill>
                  </a:rPr>
                  <a:t>м</a:t>
                </a:r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548" y="2940796"/>
                <a:ext cx="2341636" cy="631825"/>
              </a:xfrm>
              <a:prstGeom prst="rect">
                <a:avLst/>
              </a:prstGeom>
              <a:blipFill rotWithShape="1">
                <a:blip r:embed="rId7"/>
                <a:stretch>
                  <a:fillRect r="-779" b="-211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 rot="1092250">
                <a:off x="2208148" y="1607238"/>
                <a:ext cx="2341636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>
                    <a:solidFill>
                      <a:srgbClr val="2D2D8A">
                        <a:lumMod val="75000"/>
                      </a:srgbClr>
                    </a:solidFill>
                  </a:rPr>
                  <a:t>  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uk-UA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sz="28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i="1" dirty="0">
                    <a:solidFill>
                      <a:srgbClr val="2D2D8A">
                        <a:lumMod val="75000"/>
                      </a:srgbClr>
                    </a:solidFill>
                  </a:rPr>
                  <a:t>c</a:t>
                </a:r>
                <a:r>
                  <a:rPr lang="uk-UA" sz="2800" i="1" dirty="0">
                    <a:solidFill>
                      <a:srgbClr val="2D2D8A">
                        <a:lumMod val="75000"/>
                      </a:srgbClr>
                    </a:solidFill>
                  </a:rPr>
                  <a:t>м</a:t>
                </a:r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92250">
                <a:off x="2208148" y="1607238"/>
                <a:ext cx="2341636" cy="63182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7439373" y="2171931"/>
                <a:ext cx="1559287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D=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45 </m:t>
                    </m:r>
                    <m:r>
                      <a:rPr lang="en-US" sz="280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373" y="2171931"/>
                <a:ext cx="1559287" cy="631825"/>
              </a:xfrm>
              <a:prstGeom prst="rect">
                <a:avLst/>
              </a:prstGeom>
              <a:blipFill rotWithShape="1">
                <a:blip r:embed="rId9"/>
                <a:stretch>
                  <a:fillRect l="-7813" t="-962" b="-173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Прямоугольник 59"/>
          <p:cNvSpPr/>
          <p:nvPr/>
        </p:nvSpPr>
        <p:spPr>
          <a:xfrm>
            <a:off x="5410490" y="2575915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       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∆В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CD :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6044965" y="3312330"/>
                <a:ext cx="1695387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C=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120</m:t>
                    </m:r>
                    <m:r>
                      <a:rPr lang="en-US" sz="280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965" y="3312330"/>
                <a:ext cx="1695387" cy="631825"/>
              </a:xfrm>
              <a:prstGeom prst="rect">
                <a:avLst/>
              </a:prstGeom>
              <a:blipFill rotWithShape="1">
                <a:blip r:embed="rId10"/>
                <a:stretch>
                  <a:fillRect l="-7554" t="-962" b="-173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Прямоугольник 62"/>
          <p:cNvSpPr/>
          <p:nvPr/>
        </p:nvSpPr>
        <p:spPr>
          <a:xfrm>
            <a:off x="4726019" y="4571319"/>
            <a:ext cx="155928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    </a:t>
            </a:r>
            <a:r>
              <a:rPr lang="en-US" sz="2800" b="1" i="1" dirty="0" smtClean="0">
                <a:solidFill>
                  <a:srgbClr val="7030A0"/>
                </a:solidFill>
              </a:rPr>
              <a:t>BD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=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88777" y="5200605"/>
                <a:ext cx="3737946" cy="7866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𝑩𝑫𝑪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:  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𝑩𝑫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𝒔𝒊𝒏</m:t>
                          </m:r>
                          <m:r>
                            <m:rPr>
                              <m:nor/>
                            </m:rPr>
                            <a:rPr lang="uk-UA" sz="2800" i="1" dirty="0" smtClean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∠</m:t>
                          </m:r>
                          <m:r>
                            <a:rPr lang="en-US" sz="2800" b="1" i="1" dirty="0" smtClean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𝑪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𝑩𝑪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𝒔𝒊𝒏</m:t>
                          </m:r>
                          <m:r>
                            <m:rPr>
                              <m:nor/>
                            </m:rPr>
                            <a:rPr lang="uk-UA" sz="280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∠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𝑫</m:t>
                          </m:r>
                        </m:den>
                      </m:f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77" y="5200605"/>
                <a:ext cx="3737946" cy="78662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71522" y="4418249"/>
                <a:ext cx="3760388" cy="7848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𝑨𝑩𝑫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:  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𝑨𝑩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𝒔𝒊𝒏</m:t>
                          </m:r>
                          <m:r>
                            <m:rPr>
                              <m:nor/>
                            </m:rPr>
                            <a:rPr lang="uk-UA" sz="2800" i="1" dirty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∠</m:t>
                          </m:r>
                          <m:r>
                            <a:rPr lang="en-US" sz="2800" b="1" i="1" dirty="0" smtClean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𝑫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𝑩𝑫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𝒔𝒊𝒏</m:t>
                          </m:r>
                          <m:r>
                            <m:rPr>
                              <m:nor/>
                            </m:rPr>
                            <a:rPr lang="uk-UA" sz="2800" i="1" dirty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∠</m:t>
                          </m:r>
                          <m:r>
                            <a:rPr lang="en-US" sz="2800" b="1" i="1" dirty="0" smtClean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𝑨</m:t>
                          </m:r>
                        </m:den>
                      </m:f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22" y="4418249"/>
                <a:ext cx="3760388" cy="78489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/>
              <p:cNvSpPr/>
              <p:nvPr/>
            </p:nvSpPr>
            <p:spPr>
              <a:xfrm>
                <a:off x="4420450" y="5356836"/>
                <a:ext cx="1828192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𝒔𝒊𝒏</m:t>
                    </m:r>
                    <m:r>
                      <m:rPr>
                        <m:nor/>
                      </m:rPr>
                      <a:rPr lang="uk-UA" sz="3200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3200" b="1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𝑫</m:t>
                    </m:r>
                    <m:r>
                      <a:rPr lang="en-US" sz="3200" b="1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=</a:t>
                </a:r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450" y="5356836"/>
                <a:ext cx="1828192" cy="631825"/>
              </a:xfrm>
              <a:prstGeom prst="rect">
                <a:avLst/>
              </a:prstGeom>
              <a:blipFill rotWithShape="1">
                <a:blip r:embed="rId13"/>
                <a:stretch>
                  <a:fillRect t="-971" b="-184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Прямоугольник 66"/>
              <p:cNvSpPr/>
              <p:nvPr/>
            </p:nvSpPr>
            <p:spPr>
              <a:xfrm>
                <a:off x="2808343" y="6011497"/>
                <a:ext cx="1828192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uk-UA" sz="3200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3200" b="1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𝑫</m:t>
                    </m:r>
                    <m:r>
                      <a:rPr lang="en-US" sz="3200" b="1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=</a:t>
                </a:r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343" y="6011497"/>
                <a:ext cx="1828192" cy="631825"/>
              </a:xfrm>
              <a:prstGeom prst="rect">
                <a:avLst/>
              </a:prstGeom>
              <a:blipFill rotWithShape="1">
                <a:blip r:embed="rId14"/>
                <a:stretch>
                  <a:fillRect b="-201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2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1" grpId="0"/>
      <p:bldP spid="31" grpId="1"/>
      <p:bldP spid="43" grpId="0"/>
      <p:bldP spid="64" grpId="0" build="p"/>
      <p:bldP spid="6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839730" y="1816245"/>
            <a:ext cx="4454525" cy="2095406"/>
          </a:xfrm>
          <a:prstGeom prst="triangle">
            <a:avLst>
              <a:gd name="adj" fmla="val 33617"/>
            </a:avLst>
          </a:prstGeom>
          <a:solidFill>
            <a:schemeClr val="accent1">
              <a:alpha val="5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212984" y="3592782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1658" y="3560047"/>
            <a:ext cx="6492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33658" y="1274373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88594" y="2507145"/>
            <a:ext cx="472958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 i="1" dirty="0" smtClean="0">
                <a:solidFill>
                  <a:srgbClr val="FF0000"/>
                </a:solidFill>
              </a:rPr>
              <a:t>x</a:t>
            </a:r>
            <a:endParaRPr lang="uk-UA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Дуга 8"/>
          <p:cNvSpPr/>
          <p:nvPr/>
        </p:nvSpPr>
        <p:spPr>
          <a:xfrm rot="12378175">
            <a:off x="4531518" y="3491785"/>
            <a:ext cx="1462087" cy="784225"/>
          </a:xfrm>
          <a:prstGeom prst="arc">
            <a:avLst>
              <a:gd name="adj1" fmla="val 19984481"/>
              <a:gd name="adj2" fmla="val 504556"/>
            </a:avLst>
          </a:prstGeom>
          <a:solidFill>
            <a:schemeClr val="accent6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1" y="830263"/>
            <a:ext cx="3384375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Теорема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8245638">
            <a:off x="575392" y="2559036"/>
            <a:ext cx="15478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2D2D8A">
                    <a:lumMod val="75000"/>
                  </a:srgbClr>
                </a:solidFill>
              </a:rPr>
              <a:t>14</a:t>
            </a:r>
            <a:r>
              <a:rPr lang="uk-UA" sz="2800" dirty="0" smtClean="0"/>
              <a:t> </a:t>
            </a:r>
            <a:r>
              <a:rPr lang="uk-UA" sz="2800" i="1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83902" y="3377008"/>
            <a:ext cx="28813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  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Знайти: А</a:t>
            </a: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B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97311" y="1425151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Дано : ∆АВС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20183" y="2579116"/>
            <a:ext cx="2847514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CD= 6 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91669" y="1816245"/>
            <a:ext cx="1986954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C=14 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6020183" y="2232123"/>
                <a:ext cx="1559287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B=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45</m:t>
                    </m:r>
                    <m:r>
                      <a:rPr lang="en-US" sz="280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183" y="2232123"/>
                <a:ext cx="1559287" cy="631825"/>
              </a:xfrm>
              <a:prstGeom prst="rect">
                <a:avLst/>
              </a:prstGeom>
              <a:blipFill rotWithShape="1">
                <a:blip r:embed="rId3"/>
                <a:stretch>
                  <a:fillRect l="-8235" t="-1923" b="-163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0"/>
            <a:ext cx="6553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6041428" y="2968017"/>
            <a:ext cx="2847514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AD=10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68127" y="3731147"/>
            <a:ext cx="1613231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6 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№6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3612570" y="3321701"/>
                <a:ext cx="1559287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    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4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5 </m:t>
                    </m:r>
                    <m:r>
                      <a:rPr lang="en-US" sz="280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570" y="3321701"/>
                <a:ext cx="1559287" cy="631825"/>
              </a:xfrm>
              <a:prstGeom prst="rect">
                <a:avLst/>
              </a:prstGeom>
              <a:blipFill rotWithShape="1">
                <a:blip r:embed="rId5"/>
                <a:stretch>
                  <a:fillRect t="-1923" b="-163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>
            <a:stCxn id="3" idx="0"/>
          </p:cNvCxnSpPr>
          <p:nvPr/>
        </p:nvCxnSpPr>
        <p:spPr>
          <a:xfrm flipH="1">
            <a:off x="1943708" y="1816245"/>
            <a:ext cx="393500" cy="2095406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796070" y="3715272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D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72996" y="2711439"/>
            <a:ext cx="15478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2D2D8A">
                    <a:lumMod val="75000"/>
                  </a:srgbClr>
                </a:solidFill>
              </a:rPr>
              <a:t>10</a:t>
            </a:r>
            <a:r>
              <a:rPr lang="uk-UA" sz="2800" dirty="0" smtClean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77178" y="4207747"/>
                <a:ext cx="4552080" cy="780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𝑨𝑪𝑫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𝑫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𝑫𝑪</m:t>
                              </m:r>
                            </m:e>
                            <m:sup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𝑨𝑫</m:t>
                              </m:r>
                            </m:e>
                            <m:sup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𝑨𝑪</m:t>
                              </m:r>
                            </m:e>
                            <m:sup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𝑫𝑪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𝑨𝑫</m:t>
                          </m:r>
                        </m:den>
                      </m:f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78" y="4207747"/>
                <a:ext cx="4552080" cy="78027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5282601" y="4356200"/>
                <a:ext cx="1828192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uk-UA" sz="3200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3200" b="1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𝑨</m:t>
                    </m:r>
                    <m:r>
                      <a:rPr lang="en-US" sz="3200" b="1" i="1" dirty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𝑫</m:t>
                    </m:r>
                    <m:r>
                      <a:rPr lang="en-US" sz="3200" b="1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𝑪</m:t>
                    </m:r>
                    <m:r>
                      <a:rPr lang="en-US" sz="3200" b="1" i="1" dirty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=</a:t>
                </a:r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601" y="4356200"/>
                <a:ext cx="1828192" cy="631825"/>
              </a:xfrm>
              <a:prstGeom prst="rect">
                <a:avLst/>
              </a:prstGeom>
              <a:blipFill rotWithShape="1">
                <a:blip r:embed="rId7"/>
                <a:stretch>
                  <a:fillRect b="-2135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8221" y="4988025"/>
                <a:ext cx="49173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𝑨𝑫𝑩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r>
                        <m:rPr>
                          <m:nor/>
                        </m:rPr>
                        <a:rPr lang="uk-UA" sz="2400" i="1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400" b="1" i="1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𝑨</m:t>
                      </m:r>
                      <m:r>
                        <a:rPr lang="en-US" sz="2400" b="1" i="1" dirty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𝑫</m:t>
                      </m:r>
                      <m:r>
                        <a:rPr lang="en-US" sz="2400" b="1" i="1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𝑩</m:t>
                      </m:r>
                      <m:r>
                        <m:rPr>
                          <m:nor/>
                        </m:rPr>
                        <a:rPr lang="en-US" sz="2400" b="1" i="1" dirty="0" smtClean="0">
                          <a:solidFill>
                            <a:srgbClr val="2D2D8A">
                              <a:lumMod val="75000"/>
                            </a:srgbClr>
                          </a:solidFill>
                          <a:latin typeface="Cambria Math"/>
                          <a:ea typeface="Cambria Math"/>
                        </a:rPr>
                        <m:t>=180</m:t>
                      </m:r>
                      <m:r>
                        <a:rPr lang="en-US" sz="2400" b="0" i="1" dirty="0" smtClean="0">
                          <a:solidFill>
                            <a:srgbClr val="2D2D8A">
                              <a:lumMod val="75000"/>
                            </a:srgbClr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 −</m:t>
                      </m:r>
                      <m:r>
                        <m:rPr>
                          <m:nor/>
                        </m:rPr>
                        <a:rPr lang="uk-UA" sz="2400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400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𝑨𝑫𝑪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21" y="4988025"/>
                <a:ext cx="4917362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5632" y="5440689"/>
                <a:ext cx="3782830" cy="7848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𝑨𝑩𝑫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:  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𝑨𝑩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𝒔𝒊𝒏</m:t>
                          </m:r>
                          <m:r>
                            <m:rPr>
                              <m:nor/>
                            </m:rPr>
                            <a:rPr lang="uk-UA" sz="2800" i="1" dirty="0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∠</m:t>
                          </m:r>
                          <m:r>
                            <a:rPr lang="en-US" sz="2800" b="1" i="1" dirty="0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𝑫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𝑨𝑫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𝒔𝒊𝒏</m:t>
                          </m:r>
                          <m:r>
                            <m:rPr>
                              <m:nor/>
                            </m:rPr>
                            <a:rPr lang="uk-UA" sz="2800" i="1" dirty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∠</m:t>
                          </m:r>
                          <m:r>
                            <a:rPr lang="en-US" sz="2800" b="1" i="1" dirty="0" smtClean="0">
                              <a:solidFill>
                                <a:srgbClr val="2D2D8A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𝑩</m:t>
                          </m:r>
                        </m:den>
                      </m:f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32" y="5440689"/>
                <a:ext cx="3782830" cy="78489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4334774" y="5517223"/>
                <a:ext cx="1828192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     </m:t>
                    </m:r>
                    <m:r>
                      <a:rPr lang="en-US" sz="320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=</a:t>
                </a:r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774" y="5517223"/>
                <a:ext cx="1828192" cy="631825"/>
              </a:xfrm>
              <a:prstGeom prst="rect">
                <a:avLst/>
              </a:prstGeom>
              <a:blipFill rotWithShape="1">
                <a:blip r:embed="rId10"/>
                <a:stretch>
                  <a:fillRect b="-201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5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/>
      <p:bldP spid="8" grpId="0" build="allAtOnce"/>
      <p:bldP spid="11" grpId="0"/>
      <p:bldP spid="28" grpId="0"/>
      <p:bldP spid="29" grpId="0"/>
      <p:bldP spid="30" grpId="0" build="p"/>
      <p:bldP spid="32" grpId="0" build="p"/>
      <p:bldP spid="3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1112176" y="1695122"/>
            <a:ext cx="1757794" cy="2425284"/>
          </a:xfrm>
          <a:prstGeom prst="triangle">
            <a:avLst>
              <a:gd name="adj" fmla="val 49960"/>
            </a:avLst>
          </a:prstGeom>
          <a:solidFill>
            <a:schemeClr val="accent1">
              <a:alpha val="5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46990" y="1516993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6990" y="3564365"/>
            <a:ext cx="6492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4495" y="2538645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4504" y="3195652"/>
            <a:ext cx="973138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i="1" dirty="0">
                <a:solidFill>
                  <a:srgbClr val="FF0000"/>
                </a:solidFill>
              </a:rPr>
              <a:t>x</a:t>
            </a:r>
            <a:r>
              <a:rPr lang="uk-UA" sz="2800" dirty="0" smtClean="0"/>
              <a:t> </a:t>
            </a:r>
            <a:endParaRPr lang="uk-UA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3" y="830263"/>
            <a:ext cx="4899694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Теорема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79975" y="3352470"/>
            <a:ext cx="28813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  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Знайти: 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</a:t>
            </a: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C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84896" y="1414983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Дано : ∆АВС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24885" y="2580772"/>
            <a:ext cx="3312368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описане навколо 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511738" y="2168573"/>
                <a:ext cx="3528392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  Коло(О,</a:t>
                </a:r>
                <a:r>
                  <a:rPr lang="en-US" sz="28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uk-UA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 см)-</a:t>
                </a:r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1738" y="2168573"/>
                <a:ext cx="3528392" cy="631825"/>
              </a:xfrm>
              <a:prstGeom prst="rect">
                <a:avLst/>
              </a:prstGeom>
              <a:blipFill rotWithShape="1">
                <a:blip r:embed="rId2"/>
                <a:stretch>
                  <a:fillRect b="-2233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0"/>
            <a:ext cx="6553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1995871" y="2536410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002060"/>
                </a:solidFill>
              </a:rPr>
              <a:t>O</a:t>
            </a:r>
            <a:endParaRPr lang="ru-RU" sz="28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1115616" y="2435224"/>
                <a:ext cx="1204106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uk-UA" sz="20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uk-UA" sz="2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435224"/>
                <a:ext cx="1204106" cy="6318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5675877" y="1810847"/>
                <a:ext cx="2115145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</a:t>
                </a:r>
                <a:r>
                  <a:rPr lang="en-US" sz="2800" i="1" dirty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B=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60</m:t>
                    </m:r>
                    <m:r>
                      <a:rPr lang="en-US" sz="2800" i="1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877" y="1810847"/>
                <a:ext cx="2115145" cy="631825"/>
              </a:xfrm>
              <a:prstGeom prst="rect">
                <a:avLst/>
              </a:prstGeom>
              <a:blipFill rotWithShape="1">
                <a:blip r:embed="rId5"/>
                <a:stretch>
                  <a:fillRect l="-5764" t="-1923" b="-163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Прямоугольник 26"/>
          <p:cNvSpPr/>
          <p:nvPr/>
        </p:nvSpPr>
        <p:spPr>
          <a:xfrm>
            <a:off x="5608981" y="2964900"/>
            <a:ext cx="316835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трикутника АВС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№7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771916" y="1517738"/>
            <a:ext cx="2775085" cy="2695551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flipH="1">
            <a:off x="2080384" y="288490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>
            <a:stCxn id="10" idx="7"/>
            <a:endCxn id="4" idx="0"/>
          </p:cNvCxnSpPr>
          <p:nvPr/>
        </p:nvCxnSpPr>
        <p:spPr>
          <a:xfrm flipH="1">
            <a:off x="778431" y="2891598"/>
            <a:ext cx="1308648" cy="16869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Дуга 29"/>
          <p:cNvSpPr/>
          <p:nvPr/>
        </p:nvSpPr>
        <p:spPr>
          <a:xfrm rot="6911308">
            <a:off x="2633404" y="1650933"/>
            <a:ext cx="1110792" cy="736000"/>
          </a:xfrm>
          <a:prstGeom prst="arc">
            <a:avLst>
              <a:gd name="adj1" fmla="val 19984481"/>
              <a:gd name="adj2" fmla="val 2592153"/>
            </a:avLst>
          </a:prstGeom>
          <a:solidFill>
            <a:schemeClr val="accent6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2136990" y="2333075"/>
                <a:ext cx="1559287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    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6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80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6990" y="2333075"/>
                <a:ext cx="1559287" cy="631825"/>
              </a:xfrm>
              <a:prstGeom prst="rect">
                <a:avLst/>
              </a:prstGeom>
              <a:blipFill rotWithShape="1">
                <a:blip r:embed="rId6"/>
                <a:stretch>
                  <a:fillRect t="-1942" b="-174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65307" y="4509120"/>
                <a:ext cx="3231269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𝑨𝑩𝑪</m:t>
                    </m:r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:  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𝑨𝑪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𝒔𝒊𝒏</m:t>
                        </m:r>
                        <m:r>
                          <m:rPr>
                            <m:nor/>
                          </m:rPr>
                          <a:rPr lang="uk-UA" sz="2800" i="1" dirty="0">
                            <a:solidFill>
                              <a:srgbClr val="2D2D8A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∠</m:t>
                        </m:r>
                        <m:r>
                          <a:rPr lang="en-US" sz="2800" b="1" i="1" dirty="0" smtClean="0">
                            <a:solidFill>
                              <a:srgbClr val="2D2D8A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𝑩</m:t>
                        </m:r>
                      </m:den>
                    </m:f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2R</a:t>
                </a:r>
                <a:endParaRPr lang="ru-RU" sz="28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07" y="4509120"/>
                <a:ext cx="3231269" cy="714683"/>
              </a:xfrm>
              <a:prstGeom prst="rect">
                <a:avLst/>
              </a:prstGeom>
              <a:blipFill rotWithShape="1">
                <a:blip r:embed="rId7"/>
                <a:stretch>
                  <a:fillRect r="-2830" b="-94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1360884" y="5223803"/>
                <a:ext cx="3324012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     </m:t>
                    </m:r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𝑨</m:t>
                    </m:r>
                  </m:oMath>
                </a14:m>
                <a:r>
                  <a:rPr lang="en-US" sz="2800" b="1" i="1" dirty="0" smtClean="0">
                    <a:solidFill>
                      <a:srgbClr val="FF0000"/>
                    </a:solidFill>
                  </a:rPr>
                  <a:t>C 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= 2R·sin</a:t>
                </a:r>
                <a:r>
                  <a:rPr lang="uk-UA" sz="2800" dirty="0">
                    <a:solidFill>
                      <a:srgbClr val="2D2D8A">
                        <a:lumMod val="75000"/>
                      </a:srgbClr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uk-UA" sz="2800" i="1" dirty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800" b="1" i="1" dirty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𝑩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0884" y="5223803"/>
                <a:ext cx="3324012" cy="631825"/>
              </a:xfrm>
              <a:prstGeom prst="rect">
                <a:avLst/>
              </a:prstGeom>
              <a:blipFill rotWithShape="1">
                <a:blip r:embed="rId8"/>
                <a:stretch>
                  <a:fillRect b="-201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1473109" y="5855628"/>
                <a:ext cx="3324012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     </m:t>
                    </m:r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𝑨</m:t>
                    </m:r>
                  </m:oMath>
                </a14:m>
                <a:r>
                  <a:rPr lang="en-US" sz="2800" b="1" i="1" dirty="0" smtClean="0">
                    <a:solidFill>
                      <a:srgbClr val="FF0000"/>
                    </a:solidFill>
                  </a:rPr>
                  <a:t>C 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</a:rPr>
                  <a:t>=</a:t>
                </a:r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109" y="5855628"/>
                <a:ext cx="3324012" cy="631825"/>
              </a:xfrm>
              <a:prstGeom prst="rect">
                <a:avLst/>
              </a:prstGeom>
              <a:blipFill rotWithShape="1">
                <a:blip r:embed="rId9"/>
                <a:stretch>
                  <a:fillRect b="-2135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9" grpId="0"/>
      <p:bldP spid="9" grpId="1"/>
      <p:bldP spid="23" grpId="0"/>
      <p:bldP spid="2" grpId="1" animBg="1"/>
      <p:bldP spid="10" grpId="0" animBg="1"/>
      <p:bldP spid="3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>
          <a:xfrm>
            <a:off x="468313" y="1571625"/>
            <a:ext cx="8218487" cy="4929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4901"/>
                  </a:schemeClr>
                </a:solidFill>
              </a14:hiddenFill>
            </a:ext>
          </a:extLst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http://ito.vspu.net/SAIT/inst_kaf/kafedru/matem_fizuka_tex_osv/www/Naukova_robota/data/Konkursu/2009_2010/boychyk_2009_2010/matematuka/matematuka.html</a:t>
            </a: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http://www.oktyabrskiy-ruo.edu.kh.ua/nasha_biblioteka/mediateka/pidruchniki/</a:t>
            </a: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http://nsportal.ru/karatanova-marina-nikolaevna http:/</a:t>
            </a: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  <a:hlinkClick r:id="rId5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/>
              </a:rPr>
              <a:t>/le-savchen.ucoz.ru</a:t>
            </a: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6"/>
              </a:rPr>
              <a:t>http://le-savchen.ucoz.ru/index/0-91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7"/>
              </a:rPr>
              <a:t>http://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7"/>
              </a:rPr>
              <a:t>le-savchen.ucoz.ru/index/0-92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8"/>
              </a:rPr>
              <a:t>http://www.zavuch.info/methodlib/371/38882</a:t>
            </a: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624" y="332656"/>
            <a:ext cx="61150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Список використаних джерел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806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679</Words>
  <Application>Microsoft Office PowerPoint</Application>
  <PresentationFormat>Экран (4:3)</PresentationFormat>
  <Paragraphs>162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використаних джерел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Анатолий</cp:lastModifiedBy>
  <cp:revision>145</cp:revision>
  <dcterms:created xsi:type="dcterms:W3CDTF">2012-08-12T16:04:58Z</dcterms:created>
  <dcterms:modified xsi:type="dcterms:W3CDTF">2014-01-09T16:38:05Z</dcterms:modified>
</cp:coreProperties>
</file>